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9.jpg" ContentType="image/pn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84" r:id="rId2"/>
    <p:sldId id="299" r:id="rId3"/>
    <p:sldId id="300" r:id="rId4"/>
    <p:sldId id="307" r:id="rId5"/>
    <p:sldId id="309" r:id="rId6"/>
    <p:sldId id="308" r:id="rId7"/>
    <p:sldId id="303" r:id="rId8"/>
    <p:sldId id="286" r:id="rId9"/>
    <p:sldId id="302" r:id="rId10"/>
    <p:sldId id="304" r:id="rId11"/>
    <p:sldId id="287" r:id="rId12"/>
    <p:sldId id="311" r:id="rId13"/>
    <p:sldId id="293" r:id="rId14"/>
    <p:sldId id="306" r:id="rId15"/>
    <p:sldId id="312" r:id="rId16"/>
    <p:sldId id="29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4E3D"/>
    <a:srgbClr val="426053"/>
    <a:srgbClr val="E7DED2"/>
    <a:srgbClr val="CAAF61"/>
    <a:srgbClr val="000000"/>
    <a:srgbClr val="568762"/>
    <a:srgbClr val="FF6600"/>
    <a:srgbClr val="E6E6E6"/>
    <a:srgbClr val="FF7C8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68496" autoAdjust="0"/>
  </p:normalViewPr>
  <p:slideViewPr>
    <p:cSldViewPr snapToGrid="0">
      <p:cViewPr varScale="1">
        <p:scale>
          <a:sx n="94" d="100"/>
          <a:sy n="94" d="100"/>
        </p:scale>
        <p:origin x="17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61A728-1E31-4929-9126-06378EFA351D}" type="datetimeFigureOut">
              <a:rPr lang="en-US" smtClean="0"/>
              <a:t>7/31/23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280346-032B-405D-9B05-CC74C7DFE1F5}" type="slidenum">
              <a:rPr lang="en-US" smtClean="0"/>
              <a:t>‹#›</a:t>
            </a:fld>
            <a:endParaRPr lang="en-US"/>
          </a:p>
        </p:txBody>
      </p:sp>
    </p:spTree>
    <p:extLst>
      <p:ext uri="{BB962C8B-B14F-4D97-AF65-F5344CB8AC3E}">
        <p14:creationId xmlns:p14="http://schemas.microsoft.com/office/powerpoint/2010/main" val="594547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t>
            </a:r>
          </a:p>
          <a:p>
            <a:r>
              <a:rPr lang="en-US" dirty="0"/>
              <a:t>My name is David Kelley. My wife is Jenn, and we have three children: </a:t>
            </a:r>
            <a:r>
              <a:rPr lang="en-US" dirty="0" err="1"/>
              <a:t>Annora</a:t>
            </a:r>
            <a:r>
              <a:rPr lang="en-US" dirty="0"/>
              <a:t>, Allister, and Annalise.</a:t>
            </a:r>
          </a:p>
          <a:p>
            <a:r>
              <a:rPr lang="en-US" dirty="0"/>
              <a:t>We serve as missionaries </a:t>
            </a:r>
          </a:p>
          <a:p>
            <a:pPr marL="171450" indent="-171450">
              <a:buFontTx/>
              <a:buChar char="-"/>
            </a:pPr>
            <a:r>
              <a:rPr lang="en-US" dirty="0"/>
              <a:t>in Budapest, Hungary</a:t>
            </a:r>
          </a:p>
          <a:p>
            <a:pPr marL="171450" indent="-171450">
              <a:buFontTx/>
              <a:buChar char="-"/>
            </a:pPr>
            <a:r>
              <a:rPr lang="en-US" dirty="0"/>
              <a:t>at the International Christian School of Budapest. </a:t>
            </a:r>
          </a:p>
          <a:p>
            <a:pPr marL="171450" indent="-171450">
              <a:buFontTx/>
              <a:buChar char="-"/>
            </a:pPr>
            <a:r>
              <a:rPr lang="en-US" dirty="0"/>
              <a:t>Ministry is primarily to TCKs (third-culture kids define)</a:t>
            </a:r>
          </a:p>
          <a:p>
            <a:pPr marL="0" indent="0">
              <a:buFontTx/>
              <a:buNone/>
            </a:pPr>
            <a:endParaRPr lang="en-US" dirty="0"/>
          </a:p>
          <a:p>
            <a:r>
              <a:rPr lang="en-US" dirty="0"/>
              <a:t>Over the past 10 years in Hungary, we have had the same 3 ministry goals:</a:t>
            </a:r>
          </a:p>
          <a:p>
            <a:pPr marL="228600" indent="-228600">
              <a:buAutoNum type="arabicPeriod"/>
            </a:pPr>
            <a:r>
              <a:rPr lang="en-US" dirty="0"/>
              <a:t>Proclaim the Gospel to the lost.</a:t>
            </a:r>
          </a:p>
          <a:p>
            <a:pPr marL="228600" indent="-228600">
              <a:buAutoNum type="arabicPeriod"/>
            </a:pPr>
            <a:r>
              <a:rPr lang="en-US" dirty="0"/>
              <a:t>Disciple those who are found.</a:t>
            </a:r>
          </a:p>
          <a:p>
            <a:pPr marL="228600" indent="-228600">
              <a:buAutoNum type="arabicPeriod"/>
            </a:pPr>
            <a:r>
              <a:rPr lang="en-US" dirty="0"/>
              <a:t>Support others as they fulfill God’s call on their lives.</a:t>
            </a:r>
          </a:p>
        </p:txBody>
      </p:sp>
      <p:sp>
        <p:nvSpPr>
          <p:cNvPr id="4" name="Slide Number Placeholder 3"/>
          <p:cNvSpPr>
            <a:spLocks noGrp="1"/>
          </p:cNvSpPr>
          <p:nvPr>
            <p:ph type="sldNum" sz="quarter" idx="5"/>
          </p:nvPr>
        </p:nvSpPr>
        <p:spPr/>
        <p:txBody>
          <a:bodyPr/>
          <a:lstStyle/>
          <a:p>
            <a:fld id="{8F280346-032B-405D-9B05-CC74C7DFE1F5}" type="slidenum">
              <a:rPr lang="en-US" smtClean="0"/>
              <a:t>1</a:t>
            </a:fld>
            <a:endParaRPr lang="en-US"/>
          </a:p>
        </p:txBody>
      </p:sp>
    </p:spTree>
    <p:extLst>
      <p:ext uri="{BB962C8B-B14F-4D97-AF65-F5344CB8AC3E}">
        <p14:creationId xmlns:p14="http://schemas.microsoft.com/office/powerpoint/2010/main" val="106791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all of us know, choosing to celebrate in the doldrums and challenges of life is much easier said than done. </a:t>
            </a:r>
          </a:p>
          <a:p>
            <a:r>
              <a:rPr lang="en-US" dirty="0"/>
              <a:t>Paul realized this and described how to choose joyous celebration, even in the worst situations. </a:t>
            </a:r>
          </a:p>
          <a:p>
            <a:endParaRPr lang="en-US" dirty="0"/>
          </a:p>
          <a:p>
            <a:r>
              <a:rPr lang="en-US" dirty="0"/>
              <a:t>First, Paul says part of celebrating is NOT doing something: worrying</a:t>
            </a:r>
          </a:p>
          <a:p>
            <a:pPr marL="171450" indent="-171450">
              <a:buFontTx/>
              <a:buChar char="-"/>
            </a:pPr>
            <a:r>
              <a:rPr lang="en-US" dirty="0"/>
              <a:t>This kind of </a:t>
            </a:r>
            <a:r>
              <a:rPr lang="en-US" b="1" dirty="0"/>
              <a:t>worrying is the unhealthy focus on what we don’t have. </a:t>
            </a:r>
            <a:r>
              <a:rPr lang="en-US" b="0" dirty="0"/>
              <a:t>Worry is ultimately an attempt to control our circumstances.</a:t>
            </a:r>
            <a:endParaRPr lang="en-US" b="1" dirty="0"/>
          </a:p>
          <a:p>
            <a:pPr marL="171450" lvl="0" indent="-171450">
              <a:buFontTx/>
              <a:buChar char="-"/>
            </a:pPr>
            <a:r>
              <a:rPr lang="en-US" dirty="0"/>
              <a:t>You can’t celebrate if you are worried and trying to control things! Paul says to be “carefree” by:</a:t>
            </a:r>
          </a:p>
          <a:p>
            <a:pPr marL="628650" lvl="1" indent="-171450">
              <a:buFontTx/>
              <a:buChar char="-"/>
            </a:pPr>
            <a:r>
              <a:rPr lang="en-US" dirty="0"/>
              <a:t>Praying – this is a worship mindset, re-orienting our focus to God</a:t>
            </a:r>
          </a:p>
          <a:p>
            <a:pPr marL="628650" lvl="1" indent="-171450">
              <a:buFontTx/>
              <a:buChar char="-"/>
            </a:pPr>
            <a:r>
              <a:rPr lang="en-US" dirty="0"/>
              <a:t>Petition – this is asking God for what we need and trusting him to supply our true needs – which are ultimately spiritual</a:t>
            </a:r>
          </a:p>
          <a:p>
            <a:pPr marL="628650" lvl="1" indent="-171450">
              <a:buFontTx/>
              <a:buChar char="-"/>
            </a:pPr>
            <a:r>
              <a:rPr lang="en-US" dirty="0"/>
              <a:t>Thanksgiving – recognizing what God has done</a:t>
            </a:r>
          </a:p>
          <a:p>
            <a:pPr marL="171450" lvl="0" indent="-171450">
              <a:buFontTx/>
              <a:buChar char="-"/>
            </a:pPr>
            <a:r>
              <a:rPr lang="en-US" dirty="0"/>
              <a:t>Ultimately, this is a recognition that God is sovereign, in control, and good (and we are not). </a:t>
            </a:r>
          </a:p>
          <a:p>
            <a:endParaRPr lang="en-US" dirty="0"/>
          </a:p>
        </p:txBody>
      </p:sp>
      <p:sp>
        <p:nvSpPr>
          <p:cNvPr id="4" name="Slide Number Placeholder 3"/>
          <p:cNvSpPr>
            <a:spLocks noGrp="1"/>
          </p:cNvSpPr>
          <p:nvPr>
            <p:ph type="sldNum" sz="quarter" idx="5"/>
          </p:nvPr>
        </p:nvSpPr>
        <p:spPr/>
        <p:txBody>
          <a:bodyPr/>
          <a:lstStyle/>
          <a:p>
            <a:fld id="{8F280346-032B-405D-9B05-CC74C7DFE1F5}" type="slidenum">
              <a:rPr lang="en-US" smtClean="0"/>
              <a:t>10</a:t>
            </a:fld>
            <a:endParaRPr lang="en-US"/>
          </a:p>
        </p:txBody>
      </p:sp>
    </p:spTree>
    <p:extLst>
      <p:ext uri="{BB962C8B-B14F-4D97-AF65-F5344CB8AC3E}">
        <p14:creationId xmlns:p14="http://schemas.microsoft.com/office/powerpoint/2010/main" val="3782359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work to proclaim the gospel, disciple people, and support missionaries, we have had plenty of obstacles and cause for worry. </a:t>
            </a:r>
          </a:p>
          <a:p>
            <a:r>
              <a:rPr lang="en-US" dirty="0"/>
              <a:t>Repeatedly, we have any illusions of our control and sovereignty stripped away as we seek to rely on God day-by-day.</a:t>
            </a:r>
          </a:p>
          <a:p>
            <a:endParaRPr lang="en-US" dirty="0"/>
          </a:p>
          <a:p>
            <a:r>
              <a:rPr lang="en-US" dirty="0"/>
              <a:t>Over the last two years my role has changed significantly in HOW we meet our goals, and we have seen God’s sovereign work.</a:t>
            </a:r>
          </a:p>
          <a:p>
            <a:pPr marL="228600" indent="-228600">
              <a:buAutoNum type="arabicPeriod"/>
            </a:pPr>
            <a:r>
              <a:rPr lang="en-US" dirty="0"/>
              <a:t>2021-2023 Principal of restructured P-8 school; no direct teaching of students.</a:t>
            </a:r>
          </a:p>
          <a:p>
            <a:pPr marL="685800" lvl="1" indent="-228600">
              <a:buAutoNum type="arabicPeriod"/>
            </a:pPr>
            <a:r>
              <a:rPr lang="en-US" dirty="0"/>
              <a:t>More parent interaction, often in the context of challenges.</a:t>
            </a:r>
          </a:p>
          <a:p>
            <a:pPr marL="685800" lvl="1" indent="-228600">
              <a:buAutoNum type="arabicPeriod"/>
            </a:pPr>
            <a:r>
              <a:rPr lang="en-US" dirty="0"/>
              <a:t>More opportunities to proclaim and disciple struggling students 1:1. </a:t>
            </a:r>
          </a:p>
          <a:p>
            <a:pPr marL="685800" lvl="1" indent="-228600">
              <a:buAutoNum type="arabicPeriod"/>
            </a:pPr>
            <a:r>
              <a:rPr lang="en-US" dirty="0"/>
              <a:t>More discipling and support of teachers as they work directly with students.</a:t>
            </a:r>
          </a:p>
          <a:p>
            <a:pPr marL="228600" lvl="0" indent="-228600">
              <a:buAutoNum type="arabicPeriod"/>
            </a:pPr>
            <a:r>
              <a:rPr lang="en-US" dirty="0"/>
              <a:t>Jenn continues to teach Health 6-8 and serve on the Child Safety team</a:t>
            </a:r>
          </a:p>
          <a:p>
            <a:pPr marL="228600" lvl="0" indent="-228600">
              <a:buAutoNum type="arabicPeriod"/>
            </a:pPr>
            <a:endParaRPr lang="en-US" dirty="0"/>
          </a:p>
          <a:p>
            <a:pPr marL="0" lvl="0" indent="0">
              <a:buNone/>
            </a:pPr>
            <a:r>
              <a:rPr lang="en-US" dirty="0"/>
              <a:t>Focusing on God’s sovereignty is essential for us to avoid living in a state of overwhelm and anxiety as we minister to TCKs.</a:t>
            </a:r>
          </a:p>
        </p:txBody>
      </p:sp>
      <p:sp>
        <p:nvSpPr>
          <p:cNvPr id="4" name="Slide Number Placeholder 3"/>
          <p:cNvSpPr>
            <a:spLocks noGrp="1"/>
          </p:cNvSpPr>
          <p:nvPr>
            <p:ph type="sldNum" sz="quarter" idx="5"/>
          </p:nvPr>
        </p:nvSpPr>
        <p:spPr/>
        <p:txBody>
          <a:bodyPr/>
          <a:lstStyle/>
          <a:p>
            <a:fld id="{8F280346-032B-405D-9B05-CC74C7DFE1F5}" type="slidenum">
              <a:rPr lang="en-US" smtClean="0"/>
              <a:t>11</a:t>
            </a:fld>
            <a:endParaRPr lang="en-US"/>
          </a:p>
        </p:txBody>
      </p:sp>
    </p:spTree>
    <p:extLst>
      <p:ext uri="{BB962C8B-B14F-4D97-AF65-F5344CB8AC3E}">
        <p14:creationId xmlns:p14="http://schemas.microsoft.com/office/powerpoint/2010/main" val="1000385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Paul tells us that focus on God’s good provision is essential.</a:t>
            </a:r>
          </a:p>
          <a:p>
            <a:pPr marL="171450" indent="-171450">
              <a:buFontTx/>
              <a:buChar char="-"/>
            </a:pPr>
            <a:r>
              <a:rPr lang="en-US" dirty="0"/>
              <a:t>Paul challenged the Philippians to see God’s provision in all circumstances.</a:t>
            </a:r>
          </a:p>
          <a:p>
            <a:pPr marL="171450" lvl="0" indent="-171450">
              <a:buFontTx/>
              <a:buChar char="-"/>
            </a:pPr>
            <a:r>
              <a:rPr lang="en-US" dirty="0"/>
              <a:t>Doesn’t ignore the bad, but chooses to focus on the good as we move through the dark valleys</a:t>
            </a:r>
          </a:p>
          <a:p>
            <a:pPr marL="0" lvl="0" indent="0">
              <a:buFontTx/>
              <a:buNone/>
            </a:pPr>
            <a:endParaRPr lang="en-US" dirty="0"/>
          </a:p>
          <a:p>
            <a:r>
              <a:rPr lang="en-US" dirty="0"/>
              <a:t>If God is sovereign in this world, then every good and perfect gift is from God.</a:t>
            </a:r>
          </a:p>
          <a:p>
            <a:pPr marL="171450" indent="-171450">
              <a:buFontTx/>
              <a:buChar char="-"/>
            </a:pPr>
            <a:r>
              <a:rPr lang="en-US" dirty="0"/>
              <a:t>Yes, there are lots of bad things in this world, and we cannot and should not ignore them.</a:t>
            </a:r>
          </a:p>
          <a:p>
            <a:pPr marL="171450" indent="-171450">
              <a:buFontTx/>
              <a:buChar char="-"/>
            </a:pPr>
            <a:r>
              <a:rPr lang="en-US" dirty="0"/>
              <a:t>But we are not to concentrate on the bad, which develops a “doom-and-gloom” view of God’s world.</a:t>
            </a:r>
          </a:p>
          <a:p>
            <a:pPr marL="171450" indent="-171450">
              <a:buFontTx/>
              <a:buChar char="-"/>
            </a:pPr>
            <a:r>
              <a:rPr lang="en-US" dirty="0"/>
              <a:t>We are called to recognized the truth, beauty, and good wherever it is found in God’s world (even if it is not explicitly “Christian”)</a:t>
            </a:r>
          </a:p>
          <a:p>
            <a:pPr marL="171450" indent="-171450">
              <a:buFontTx/>
              <a:buChar char="-"/>
            </a:pPr>
            <a:r>
              <a:rPr lang="en-US" dirty="0"/>
              <a:t>We are called to live in this world with gratitude, not holding a “pessimistic stance” “with a scowl” on our faces.</a:t>
            </a:r>
          </a:p>
          <a:p>
            <a:pPr marL="0" indent="0">
              <a:buFontTx/>
              <a:buNone/>
            </a:pPr>
            <a:endParaRPr lang="en-US" dirty="0"/>
          </a:p>
          <a:p>
            <a:pPr marL="0" indent="0">
              <a:buFontTx/>
              <a:buNone/>
            </a:pPr>
            <a:r>
              <a:rPr lang="en-US" dirty="0"/>
              <a:t>We can’t help but be joyful when we see those true, right, lovely things that God graciously allows to shine through in his world. </a:t>
            </a:r>
          </a:p>
          <a:p>
            <a:pPr marL="0" lvl="0" indent="0">
              <a:buFontTx/>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F280346-032B-405D-9B05-CC74C7DFE1F5}" type="slidenum">
              <a:rPr lang="en-US" smtClean="0"/>
              <a:t>12</a:t>
            </a:fld>
            <a:endParaRPr lang="en-US"/>
          </a:p>
        </p:txBody>
      </p:sp>
    </p:spTree>
    <p:extLst>
      <p:ext uri="{BB962C8B-B14F-4D97-AF65-F5344CB8AC3E}">
        <p14:creationId xmlns:p14="http://schemas.microsoft.com/office/powerpoint/2010/main" val="520982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seen God’s provision over the past 10 years we have lived in Hungary.</a:t>
            </a:r>
          </a:p>
          <a:p>
            <a:r>
              <a:rPr lang="en-US" dirty="0"/>
              <a:t>By God’s grace, we have:</a:t>
            </a:r>
          </a:p>
          <a:p>
            <a:pPr marL="171450" indent="-171450">
              <a:buFontTx/>
              <a:buChar char="-"/>
            </a:pPr>
            <a:r>
              <a:rPr lang="en-US" dirty="0"/>
              <a:t>ministered to over 350 TCKs from over 20 different countries. Having been there 10 years, we even saw a former student of our return to teach at the school!</a:t>
            </a:r>
          </a:p>
          <a:p>
            <a:pPr marL="171450" indent="-171450">
              <a:buFontTx/>
              <a:buChar char="-"/>
            </a:pPr>
            <a:r>
              <a:rPr lang="en-US" dirty="0"/>
              <a:t>supported missionaries from around the world who work in countries across Europe. Every year, parents tell us they could not remain on the field if it weren’t for the ministry of ICSB.</a:t>
            </a:r>
          </a:p>
          <a:p>
            <a:pPr marL="171450" indent="-171450">
              <a:buFontTx/>
              <a:buChar char="-"/>
            </a:pPr>
            <a:r>
              <a:rPr lang="en-US" dirty="0"/>
              <a:t>Through grief, war, shortages, and tears God’s goodness and faithfulness remains. Focusing with a grateful heart on God’s good provision, keeps us from living in a state of despair.</a:t>
            </a:r>
          </a:p>
        </p:txBody>
      </p:sp>
      <p:sp>
        <p:nvSpPr>
          <p:cNvPr id="4" name="Slide Number Placeholder 3"/>
          <p:cNvSpPr>
            <a:spLocks noGrp="1"/>
          </p:cNvSpPr>
          <p:nvPr>
            <p:ph type="sldNum" sz="quarter" idx="5"/>
          </p:nvPr>
        </p:nvSpPr>
        <p:spPr/>
        <p:txBody>
          <a:bodyPr/>
          <a:lstStyle/>
          <a:p>
            <a:fld id="{8F280346-032B-405D-9B05-CC74C7DFE1F5}" type="slidenum">
              <a:rPr lang="en-US" smtClean="0"/>
              <a:t>13</a:t>
            </a:fld>
            <a:endParaRPr lang="en-US"/>
          </a:p>
        </p:txBody>
      </p:sp>
    </p:spTree>
    <p:extLst>
      <p:ext uri="{BB962C8B-B14F-4D97-AF65-F5344CB8AC3E}">
        <p14:creationId xmlns:p14="http://schemas.microsoft.com/office/powerpoint/2010/main" val="1354382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amazing and supernatural happens when we focus on God’s sovereignty and provision and joyously celebrate.</a:t>
            </a:r>
          </a:p>
          <a:p>
            <a:endParaRPr lang="en-US" dirty="0"/>
          </a:p>
          <a:p>
            <a:r>
              <a:rPr lang="en-US" dirty="0"/>
              <a:t>The Peace of God is a supernatural contentment, even in the face of great challenge. Paul has a beautiful description of this peace of God in 4:10-13, in which he describes contentment in the face of imprisonment, and declaration that he can “do all these things through Christ who” strengthened him.</a:t>
            </a:r>
          </a:p>
          <a:p>
            <a:pPr marL="0" indent="0">
              <a:buFontTx/>
              <a:buNone/>
            </a:pPr>
            <a:endParaRPr lang="en-US" dirty="0"/>
          </a:p>
          <a:p>
            <a:r>
              <a:rPr lang="en-US" dirty="0"/>
              <a:t>God’s peace makes joyous celebration possible, regardless of circumstances. </a:t>
            </a:r>
          </a:p>
        </p:txBody>
      </p:sp>
      <p:sp>
        <p:nvSpPr>
          <p:cNvPr id="4" name="Slide Number Placeholder 3"/>
          <p:cNvSpPr>
            <a:spLocks noGrp="1"/>
          </p:cNvSpPr>
          <p:nvPr>
            <p:ph type="sldNum" sz="quarter" idx="5"/>
          </p:nvPr>
        </p:nvSpPr>
        <p:spPr/>
        <p:txBody>
          <a:bodyPr/>
          <a:lstStyle/>
          <a:p>
            <a:fld id="{8F280346-032B-405D-9B05-CC74C7DFE1F5}" type="slidenum">
              <a:rPr lang="en-US" smtClean="0"/>
              <a:t>14</a:t>
            </a:fld>
            <a:endParaRPr lang="en-US"/>
          </a:p>
        </p:txBody>
      </p:sp>
    </p:spTree>
    <p:extLst>
      <p:ext uri="{BB962C8B-B14F-4D97-AF65-F5344CB8AC3E}">
        <p14:creationId xmlns:p14="http://schemas.microsoft.com/office/powerpoint/2010/main" val="3418813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280346-032B-405D-9B05-CC74C7DFE1F5}" type="slidenum">
              <a:rPr lang="en-US" smtClean="0"/>
              <a:t>15</a:t>
            </a:fld>
            <a:endParaRPr lang="en-US"/>
          </a:p>
        </p:txBody>
      </p:sp>
    </p:spTree>
    <p:extLst>
      <p:ext uri="{BB962C8B-B14F-4D97-AF65-F5344CB8AC3E}">
        <p14:creationId xmlns:p14="http://schemas.microsoft.com/office/powerpoint/2010/main" val="2148438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baseline="30000" dirty="0">
                <a:solidFill>
                  <a:srgbClr val="000000"/>
                </a:solidFill>
                <a:effectLst/>
                <a:latin typeface="+mn-lt"/>
              </a:rPr>
              <a:t>3 </a:t>
            </a:r>
            <a:r>
              <a:rPr lang="en-US" sz="1200" b="0" i="0" dirty="0">
                <a:solidFill>
                  <a:srgbClr val="000000"/>
                </a:solidFill>
                <a:effectLst/>
                <a:latin typeface="+mn-lt"/>
              </a:rPr>
              <a:t>I thank my God every time I remember you. </a:t>
            </a:r>
            <a:r>
              <a:rPr lang="en-US" sz="1200" b="1" i="0" baseline="30000" dirty="0">
                <a:solidFill>
                  <a:srgbClr val="000000"/>
                </a:solidFill>
                <a:effectLst/>
                <a:latin typeface="+mn-lt"/>
              </a:rPr>
              <a:t>4 </a:t>
            </a:r>
            <a:r>
              <a:rPr lang="en-US" sz="1200" b="0" i="0" dirty="0">
                <a:solidFill>
                  <a:srgbClr val="000000"/>
                </a:solidFill>
                <a:effectLst/>
                <a:latin typeface="+mn-lt"/>
              </a:rPr>
              <a:t>In all my prayers for all of you, I always pray with joy </a:t>
            </a:r>
            <a:r>
              <a:rPr lang="en-US" sz="1200" b="1" i="0" baseline="30000" dirty="0">
                <a:solidFill>
                  <a:srgbClr val="000000"/>
                </a:solidFill>
                <a:effectLst/>
                <a:latin typeface="+mn-lt"/>
              </a:rPr>
              <a:t>5 </a:t>
            </a:r>
            <a:r>
              <a:rPr lang="en-US" sz="1200" b="0" i="0" dirty="0">
                <a:solidFill>
                  <a:srgbClr val="000000"/>
                </a:solidFill>
                <a:effectLst/>
                <a:latin typeface="+mn-lt"/>
              </a:rPr>
              <a:t>because of your partnership in the gospel from the first day until now, </a:t>
            </a:r>
            <a:r>
              <a:rPr lang="en-US" sz="1200" b="1" i="0" baseline="30000" dirty="0">
                <a:solidFill>
                  <a:srgbClr val="000000"/>
                </a:solidFill>
                <a:effectLst/>
                <a:latin typeface="+mn-lt"/>
              </a:rPr>
              <a:t>6 </a:t>
            </a:r>
            <a:r>
              <a:rPr lang="en-US" sz="1200" b="0" i="0" dirty="0">
                <a:solidFill>
                  <a:srgbClr val="000000"/>
                </a:solidFill>
                <a:effectLst/>
                <a:latin typeface="+mn-lt"/>
              </a:rPr>
              <a:t>being confident of this, that he who began a good work in you will carry it on to completion until the day of Christ Jesus.</a:t>
            </a:r>
            <a:endParaRPr lang="en-US" sz="1200" dirty="0">
              <a:latin typeface="+mn-lt"/>
            </a:endParaRPr>
          </a:p>
        </p:txBody>
      </p:sp>
      <p:sp>
        <p:nvSpPr>
          <p:cNvPr id="4" name="Slide Number Placeholder 3"/>
          <p:cNvSpPr>
            <a:spLocks noGrp="1"/>
          </p:cNvSpPr>
          <p:nvPr>
            <p:ph type="sldNum" sz="quarter" idx="5"/>
          </p:nvPr>
        </p:nvSpPr>
        <p:spPr/>
        <p:txBody>
          <a:bodyPr/>
          <a:lstStyle/>
          <a:p>
            <a:fld id="{8F280346-032B-405D-9B05-CC74C7DFE1F5}" type="slidenum">
              <a:rPr lang="en-US" smtClean="0"/>
              <a:t>16</a:t>
            </a:fld>
            <a:endParaRPr lang="en-US"/>
          </a:p>
        </p:txBody>
      </p:sp>
    </p:spTree>
    <p:extLst>
      <p:ext uri="{BB962C8B-B14F-4D97-AF65-F5344CB8AC3E}">
        <p14:creationId xmlns:p14="http://schemas.microsoft.com/office/powerpoint/2010/main" val="4039633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we’ve reflected on the past 10 years, and all the highs and lows, we have had to process a lot of hardships and challenge, but we also see reason to celebrate.</a:t>
            </a:r>
          </a:p>
          <a:p>
            <a:r>
              <a:rPr lang="en-US" dirty="0"/>
              <a:t>Philippians is one of my favorite letters from Paul to study, and he has a lot to say about celebrating, and he certainly knew something about challenges.</a:t>
            </a:r>
          </a:p>
          <a:p>
            <a:r>
              <a:rPr lang="en-US" dirty="0"/>
              <a:t>Let’s look at what Paul has to say.</a:t>
            </a:r>
          </a:p>
        </p:txBody>
      </p:sp>
      <p:sp>
        <p:nvSpPr>
          <p:cNvPr id="4" name="Slide Number Placeholder 3"/>
          <p:cNvSpPr>
            <a:spLocks noGrp="1"/>
          </p:cNvSpPr>
          <p:nvPr>
            <p:ph type="sldNum" sz="quarter" idx="5"/>
          </p:nvPr>
        </p:nvSpPr>
        <p:spPr/>
        <p:txBody>
          <a:bodyPr/>
          <a:lstStyle/>
          <a:p>
            <a:fld id="{8F280346-032B-405D-9B05-CC74C7DFE1F5}" type="slidenum">
              <a:rPr lang="en-US" smtClean="0"/>
              <a:t>2</a:t>
            </a:fld>
            <a:endParaRPr lang="en-US"/>
          </a:p>
        </p:txBody>
      </p:sp>
    </p:spTree>
    <p:extLst>
      <p:ext uri="{BB962C8B-B14F-4D97-AF65-F5344CB8AC3E}">
        <p14:creationId xmlns:p14="http://schemas.microsoft.com/office/powerpoint/2010/main" val="406183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what is happening here, we need to first recognize the context and theme of Philippians.</a:t>
            </a:r>
          </a:p>
          <a:p>
            <a:r>
              <a:rPr lang="en-US" dirty="0"/>
              <a:t>Philippians was written in the context of Challenge:</a:t>
            </a:r>
          </a:p>
          <a:p>
            <a:pPr marL="228600" indent="-228600">
              <a:buAutoNum type="arabicPeriod"/>
            </a:pPr>
            <a:r>
              <a:rPr lang="en-US" dirty="0"/>
              <a:t>Paul is in prison</a:t>
            </a:r>
          </a:p>
          <a:p>
            <a:pPr marL="228600" indent="-228600">
              <a:buAutoNum type="arabicPeriod"/>
            </a:pPr>
            <a:r>
              <a:rPr lang="en-US" dirty="0"/>
              <a:t>The Philippians are being persecuted and are in a state of poverty</a:t>
            </a:r>
          </a:p>
          <a:p>
            <a:pPr marL="228600" indent="-228600">
              <a:buAutoNum type="arabicPeriod"/>
            </a:pPr>
            <a:r>
              <a:rPr lang="en-US" dirty="0"/>
              <a:t>Paul reminds the Philippians that they are not alone – Christ also suffered</a:t>
            </a:r>
          </a:p>
          <a:p>
            <a:pPr marL="228600" indent="-228600">
              <a:buAutoNum type="arabicPeriod"/>
            </a:pPr>
            <a:endParaRPr lang="en-US" dirty="0"/>
          </a:p>
          <a:p>
            <a:pPr marL="0" indent="0">
              <a:buNone/>
            </a:pPr>
            <a:r>
              <a:rPr lang="en-US" dirty="0"/>
              <a:t>Real challenges permeate the entire letter.</a:t>
            </a:r>
          </a:p>
        </p:txBody>
      </p:sp>
      <p:sp>
        <p:nvSpPr>
          <p:cNvPr id="4" name="Slide Number Placeholder 3"/>
          <p:cNvSpPr>
            <a:spLocks noGrp="1"/>
          </p:cNvSpPr>
          <p:nvPr>
            <p:ph type="sldNum" sz="quarter" idx="5"/>
          </p:nvPr>
        </p:nvSpPr>
        <p:spPr/>
        <p:txBody>
          <a:bodyPr/>
          <a:lstStyle/>
          <a:p>
            <a:fld id="{8F280346-032B-405D-9B05-CC74C7DFE1F5}" type="slidenum">
              <a:rPr lang="en-US" smtClean="0"/>
              <a:t>3</a:t>
            </a:fld>
            <a:endParaRPr lang="en-US"/>
          </a:p>
        </p:txBody>
      </p:sp>
    </p:spTree>
    <p:extLst>
      <p:ext uri="{BB962C8B-B14F-4D97-AF65-F5344CB8AC3E}">
        <p14:creationId xmlns:p14="http://schemas.microsoft.com/office/powerpoint/2010/main" val="202787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Remarkably, within this context of hardship, Paul explicitly mentions joy at least 13 times in the book.</a:t>
            </a:r>
          </a:p>
          <a:p>
            <a:r>
              <a:rPr lang="en-US" dirty="0"/>
              <a:t>There is an interesting progression of the way he talks about joy as we move through the letter:</a:t>
            </a:r>
          </a:p>
          <a:p>
            <a:pPr marL="228600" indent="-228600">
              <a:buAutoNum type="arabicPeriod"/>
            </a:pPr>
            <a:r>
              <a:rPr lang="en-US" dirty="0"/>
              <a:t>First, he models what joy looks like in the face of suffering.</a:t>
            </a:r>
          </a:p>
          <a:p>
            <a:pPr marL="228600" indent="-228600">
              <a:buAutoNum type="arabicPeriod"/>
            </a:pPr>
            <a:r>
              <a:rPr lang="en-US" dirty="0"/>
              <a:t>Then Paul alludes to the joy of Christ in the face of suffering.</a:t>
            </a:r>
          </a:p>
          <a:p>
            <a:pPr marL="228600" indent="-228600">
              <a:buAutoNum type="arabicPeriod"/>
            </a:pPr>
            <a:r>
              <a:rPr lang="en-US" dirty="0"/>
              <a:t>Next, Paul encourages the Philippians to be joyful despite their suffering.</a:t>
            </a:r>
          </a:p>
          <a:p>
            <a:pPr marL="228600" indent="-228600">
              <a:buAutoNum type="arabicPeriod"/>
            </a:pPr>
            <a:r>
              <a:rPr lang="en-US" dirty="0"/>
              <a:t>Finally, Paul commands the Philippians be joyful before circling back to his own example.</a:t>
            </a:r>
          </a:p>
        </p:txBody>
      </p:sp>
      <p:sp>
        <p:nvSpPr>
          <p:cNvPr id="4" name="Slide Number Placeholder 3"/>
          <p:cNvSpPr>
            <a:spLocks noGrp="1"/>
          </p:cNvSpPr>
          <p:nvPr>
            <p:ph type="sldNum" sz="quarter" idx="5"/>
          </p:nvPr>
        </p:nvSpPr>
        <p:spPr/>
        <p:txBody>
          <a:bodyPr/>
          <a:lstStyle/>
          <a:p>
            <a:fld id="{8F280346-032B-405D-9B05-CC74C7DFE1F5}" type="slidenum">
              <a:rPr lang="en-US" smtClean="0"/>
              <a:t>4</a:t>
            </a:fld>
            <a:endParaRPr lang="en-US"/>
          </a:p>
        </p:txBody>
      </p:sp>
    </p:spTree>
    <p:extLst>
      <p:ext uri="{BB962C8B-B14F-4D97-AF65-F5344CB8AC3E}">
        <p14:creationId xmlns:p14="http://schemas.microsoft.com/office/powerpoint/2010/main" val="3668052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Given this context of challenge and joy, let’s look at what Paul specifically has to say in chapter 4:4-9.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follow along as I read aloud.</a:t>
            </a:r>
          </a:p>
          <a:p>
            <a:endParaRPr lang="en-US" dirty="0"/>
          </a:p>
        </p:txBody>
      </p:sp>
      <p:sp>
        <p:nvSpPr>
          <p:cNvPr id="4" name="Slide Number Placeholder 3"/>
          <p:cNvSpPr>
            <a:spLocks noGrp="1"/>
          </p:cNvSpPr>
          <p:nvPr>
            <p:ph type="sldNum" sz="quarter" idx="5"/>
          </p:nvPr>
        </p:nvSpPr>
        <p:spPr/>
        <p:txBody>
          <a:bodyPr/>
          <a:lstStyle/>
          <a:p>
            <a:fld id="{8F280346-032B-405D-9B05-CC74C7DFE1F5}" type="slidenum">
              <a:rPr lang="en-US" smtClean="0"/>
              <a:t>5</a:t>
            </a:fld>
            <a:endParaRPr lang="en-US"/>
          </a:p>
        </p:txBody>
      </p:sp>
    </p:spTree>
    <p:extLst>
      <p:ext uri="{BB962C8B-B14F-4D97-AF65-F5344CB8AC3E}">
        <p14:creationId xmlns:p14="http://schemas.microsoft.com/office/powerpoint/2010/main" val="3019276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280346-032B-405D-9B05-CC74C7DFE1F5}" type="slidenum">
              <a:rPr lang="en-US" smtClean="0"/>
              <a:t>6</a:t>
            </a:fld>
            <a:endParaRPr lang="en-US"/>
          </a:p>
        </p:txBody>
      </p:sp>
    </p:spTree>
    <p:extLst>
      <p:ext uri="{BB962C8B-B14F-4D97-AF65-F5344CB8AC3E}">
        <p14:creationId xmlns:p14="http://schemas.microsoft.com/office/powerpoint/2010/main" val="1741330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that we see is that Paul commands the church to “rejoice in the Lord always” – that is to celebrate.</a:t>
            </a:r>
          </a:p>
          <a:p>
            <a:r>
              <a:rPr lang="en-US" dirty="0"/>
              <a:t>This joyous celebration in all circumstances is a supernatural and spiritual act (not emotional reaction). </a:t>
            </a:r>
          </a:p>
          <a:p>
            <a:pPr marL="0" indent="0">
              <a:buFontTx/>
              <a:buNone/>
            </a:pPr>
            <a:r>
              <a:rPr lang="en-US" dirty="0"/>
              <a:t>Because celebration is a command, it is:</a:t>
            </a:r>
          </a:p>
          <a:p>
            <a:pPr marL="171450" indent="-171450">
              <a:buFontTx/>
              <a:buChar char="-"/>
            </a:pPr>
            <a:r>
              <a:rPr lang="en-US" dirty="0"/>
              <a:t>A choice</a:t>
            </a:r>
          </a:p>
          <a:p>
            <a:pPr marL="171450" indent="-171450">
              <a:buFontTx/>
              <a:buChar char="-"/>
            </a:pPr>
            <a:r>
              <a:rPr lang="en-US" dirty="0"/>
              <a:t>A spiritual discipline</a:t>
            </a:r>
          </a:p>
          <a:p>
            <a:pPr marL="171450" indent="-171450">
              <a:buFontTx/>
              <a:buChar char="-"/>
            </a:pPr>
            <a:r>
              <a:rPr lang="en-US" dirty="0"/>
              <a:t>A habit</a:t>
            </a:r>
          </a:p>
          <a:p>
            <a:endParaRPr lang="en-US" dirty="0"/>
          </a:p>
          <a:p>
            <a:r>
              <a:rPr lang="en-US" dirty="0"/>
              <a:t>It is an act of the will to work with the Holy Spirit.</a:t>
            </a:r>
          </a:p>
        </p:txBody>
      </p:sp>
      <p:sp>
        <p:nvSpPr>
          <p:cNvPr id="4" name="Slide Number Placeholder 3"/>
          <p:cNvSpPr>
            <a:spLocks noGrp="1"/>
          </p:cNvSpPr>
          <p:nvPr>
            <p:ph type="sldNum" sz="quarter" idx="5"/>
          </p:nvPr>
        </p:nvSpPr>
        <p:spPr/>
        <p:txBody>
          <a:bodyPr/>
          <a:lstStyle/>
          <a:p>
            <a:fld id="{8F280346-032B-405D-9B05-CC74C7DFE1F5}" type="slidenum">
              <a:rPr lang="en-US" smtClean="0"/>
              <a:t>7</a:t>
            </a:fld>
            <a:endParaRPr lang="en-US"/>
          </a:p>
        </p:txBody>
      </p:sp>
    </p:spTree>
    <p:extLst>
      <p:ext uri="{BB962C8B-B14F-4D97-AF65-F5344CB8AC3E}">
        <p14:creationId xmlns:p14="http://schemas.microsoft.com/office/powerpoint/2010/main" val="2930013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all of you, we have faced some unique challenges these past several years.</a:t>
            </a:r>
          </a:p>
          <a:p>
            <a:r>
              <a:rPr lang="en-US" dirty="0"/>
              <a:t>Intense stress and pressure this school year due to Covid.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Hungarian emergency powers changed rules every 2-4 weeks – meant weeks of planning for contingencies or events that never materialized and moving in and out of distance learning.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During the 3</a:t>
            </a:r>
            <a:r>
              <a:rPr lang="en-US" baseline="30000" dirty="0"/>
              <a:t>rd</a:t>
            </a:r>
            <a:r>
              <a:rPr lang="en-US" dirty="0"/>
              <a:t> wave in the spring of 2021, one of the highest rates in Europe, and one of the highest mortality rates in the world. – the ICSB EG principal died as well and Dave took over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Events took an unexpected turn with the outbreak of war in neighboring Ukraine.</a:t>
            </a:r>
          </a:p>
          <a:p>
            <a:pPr marL="228600" indent="-228600">
              <a:buAutoNum type="arabicPeriod"/>
            </a:pPr>
            <a:r>
              <a:rPr lang="en-US" dirty="0"/>
              <a:t>On February 24, 2022, Russia invaded Ukraine and changed the shape of our modern world. Hungary borders Ukraine, so thousands of Ukrainian refugees flooded into the country. In an emergency rush, we processed and accepted more than 30 students to our school, so that Ukrainians now make up more than 10% of our student body.</a:t>
            </a:r>
          </a:p>
          <a:p>
            <a:pPr marL="228600" indent="-228600">
              <a:buAutoNum type="arabicPeriod"/>
            </a:pPr>
            <a:r>
              <a:rPr lang="en-US" dirty="0"/>
              <a:t>As a result of the war, Hungary has undergone inflation rates in mid 20s% - higher than any other European country, including Ukraine. As a comparison, US inflation topped out at 9% and is currently at about 4.5%. To even get close to what Hungary is going through, you’d have to go to the US in 1946, when inflation hit 18%. Part of the result of inflation and government price caps are lots of empty shelves and lines.</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8F280346-032B-405D-9B05-CC74C7DFE1F5}" type="slidenum">
              <a:rPr lang="en-US" smtClean="0"/>
              <a:t>8</a:t>
            </a:fld>
            <a:endParaRPr lang="en-US"/>
          </a:p>
        </p:txBody>
      </p:sp>
    </p:spTree>
    <p:extLst>
      <p:ext uri="{BB962C8B-B14F-4D97-AF65-F5344CB8AC3E}">
        <p14:creationId xmlns:p14="http://schemas.microsoft.com/office/powerpoint/2010/main" val="4202541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 we all understand and are familiar with challenges, so we can understand the “always” of Paul’s command.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Understanding joy and celebration, especially within hardship, is more difficult. </a:t>
            </a:r>
          </a:p>
          <a:p>
            <a:endParaRPr lang="en-US" dirty="0"/>
          </a:p>
          <a:p>
            <a:r>
              <a:rPr lang="en-US" dirty="0"/>
              <a:t>The link between joy and celebration is strong throughout scripture, but perhaps best evidenced in </a:t>
            </a:r>
            <a:r>
              <a:rPr lang="en-US" dirty="0" err="1"/>
              <a:t>Nehmiah</a:t>
            </a:r>
            <a:r>
              <a:rPr lang="en-US" dirty="0"/>
              <a:t> 8:10</a:t>
            </a:r>
          </a:p>
          <a:p>
            <a:pPr marL="171450" indent="-171450">
              <a:buFontTx/>
              <a:buChar char="-"/>
            </a:pPr>
            <a:r>
              <a:rPr lang="en-US" dirty="0"/>
              <a:t>Israel is mourning because of their sin, but repents.</a:t>
            </a:r>
          </a:p>
          <a:p>
            <a:pPr marL="171450" indent="-171450">
              <a:buFontTx/>
              <a:buChar char="-"/>
            </a:pPr>
            <a:r>
              <a:rPr lang="en-US" dirty="0"/>
              <a:t>They are commanded to stop mourning and to celebrate a great festival.</a:t>
            </a:r>
          </a:p>
          <a:p>
            <a:pPr marL="171450" indent="-171450">
              <a:buFontTx/>
              <a:buChar char="-"/>
            </a:pPr>
            <a:r>
              <a:rPr lang="en-US" dirty="0"/>
              <a:t>Then they are reminded that the joy of the Lord is their strength. Joy and celebration go together.</a:t>
            </a:r>
          </a:p>
          <a:p>
            <a:endParaRPr lang="en-US" dirty="0"/>
          </a:p>
          <a:p>
            <a:r>
              <a:rPr lang="en-US" dirty="0"/>
              <a:t>To ensure we are on the same page, a celebration is a public acknowledgement of something good.</a:t>
            </a:r>
          </a:p>
          <a:p>
            <a:r>
              <a:rPr lang="en-US" dirty="0"/>
              <a:t>God highlights the importance of celebration throughout scripture, particularly in the OT:</a:t>
            </a:r>
          </a:p>
          <a:p>
            <a:pPr marL="228600" indent="-228600">
              <a:buAutoNum type="arabicPeriod"/>
            </a:pPr>
            <a:r>
              <a:rPr lang="en-US" dirty="0"/>
              <a:t>Sabbath – recognizing God’s provision of rest</a:t>
            </a:r>
          </a:p>
          <a:p>
            <a:pPr marL="228600" indent="-228600">
              <a:buAutoNum type="arabicPeriod"/>
            </a:pPr>
            <a:r>
              <a:rPr lang="en-US" dirty="0"/>
              <a:t>Passover – recognizing God’s provision of redemption</a:t>
            </a:r>
          </a:p>
          <a:p>
            <a:pPr marL="228600" indent="-228600">
              <a:buAutoNum type="arabicPeriod"/>
            </a:pPr>
            <a:r>
              <a:rPr lang="en-US" dirty="0"/>
              <a:t>First Fruits – recognizing God’s provision for physical needs</a:t>
            </a:r>
          </a:p>
          <a:p>
            <a:pPr marL="228600" indent="-228600">
              <a:buAutoNum type="arabicPeriod"/>
            </a:pPr>
            <a:r>
              <a:rPr lang="en-US" dirty="0"/>
              <a:t>Trumpets, Atonement, and Tabernacles – recognizing God’s provision of his very presence among his people</a:t>
            </a:r>
          </a:p>
          <a:p>
            <a:endParaRPr lang="en-US" dirty="0"/>
          </a:p>
          <a:p>
            <a:r>
              <a:rPr lang="en-US" dirty="0"/>
              <a:t>To celebrate as a Christian is to affirm one’s trust in God and his good provision in the presence of others.</a:t>
            </a:r>
          </a:p>
          <a:p>
            <a:pPr marL="171450" indent="-171450">
              <a:buFontTx/>
              <a:buChar char="-"/>
            </a:pPr>
            <a:r>
              <a:rPr lang="en-US" dirty="0"/>
              <a:t>Not being happy about bad things that happen</a:t>
            </a:r>
          </a:p>
          <a:p>
            <a:pPr marL="171450" indent="-171450">
              <a:buFontTx/>
              <a:buChar char="-"/>
            </a:pPr>
            <a:r>
              <a:rPr lang="en-US" dirty="0"/>
              <a:t>Is acknowledging the good things in the midst of the ordinary or bad</a:t>
            </a:r>
          </a:p>
          <a:p>
            <a:endParaRPr lang="en-US" dirty="0"/>
          </a:p>
        </p:txBody>
      </p:sp>
      <p:sp>
        <p:nvSpPr>
          <p:cNvPr id="4" name="Slide Number Placeholder 3"/>
          <p:cNvSpPr>
            <a:spLocks noGrp="1"/>
          </p:cNvSpPr>
          <p:nvPr>
            <p:ph type="sldNum" sz="quarter" idx="5"/>
          </p:nvPr>
        </p:nvSpPr>
        <p:spPr/>
        <p:txBody>
          <a:bodyPr/>
          <a:lstStyle/>
          <a:p>
            <a:fld id="{8F280346-032B-405D-9B05-CC74C7DFE1F5}" type="slidenum">
              <a:rPr lang="en-US" smtClean="0"/>
              <a:t>9</a:t>
            </a:fld>
            <a:endParaRPr lang="en-US"/>
          </a:p>
        </p:txBody>
      </p:sp>
    </p:spTree>
    <p:extLst>
      <p:ext uri="{BB962C8B-B14F-4D97-AF65-F5344CB8AC3E}">
        <p14:creationId xmlns:p14="http://schemas.microsoft.com/office/powerpoint/2010/main" val="366726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EBFD7-51F8-4613-9534-B58F05CE63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68BF0-AA80-4E8C-A590-2AE36FC92C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41C205-0EA1-43E5-9CC5-32712A74C2FD}"/>
              </a:ext>
            </a:extLst>
          </p:cNvPr>
          <p:cNvSpPr>
            <a:spLocks noGrp="1"/>
          </p:cNvSpPr>
          <p:nvPr>
            <p:ph type="dt" sz="half" idx="10"/>
          </p:nvPr>
        </p:nvSpPr>
        <p:spPr/>
        <p:txBody>
          <a:bodyPr/>
          <a:lstStyle/>
          <a:p>
            <a:fld id="{5DA8D67C-C429-451F-8F4A-8BB20CD893EB}" type="datetimeFigureOut">
              <a:rPr lang="en-US" smtClean="0"/>
              <a:t>7/31/23</a:t>
            </a:fld>
            <a:endParaRPr lang="en-US"/>
          </a:p>
        </p:txBody>
      </p:sp>
      <p:sp>
        <p:nvSpPr>
          <p:cNvPr id="5" name="Footer Placeholder 4">
            <a:extLst>
              <a:ext uri="{FF2B5EF4-FFF2-40B4-BE49-F238E27FC236}">
                <a16:creationId xmlns:a16="http://schemas.microsoft.com/office/drawing/2014/main" id="{628C8F0F-0A98-49CC-AEF9-7F079C7D0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6AF4D3-0B3D-4C58-9A36-53899304A201}"/>
              </a:ext>
            </a:extLst>
          </p:cNvPr>
          <p:cNvSpPr>
            <a:spLocks noGrp="1"/>
          </p:cNvSpPr>
          <p:nvPr>
            <p:ph type="sldNum" sz="quarter" idx="12"/>
          </p:nvPr>
        </p:nvSpPr>
        <p:spPr/>
        <p:txBody>
          <a:bodyPr/>
          <a:lstStyle/>
          <a:p>
            <a:fld id="{30054208-6991-4C49-8D94-2496050D964F}" type="slidenum">
              <a:rPr lang="en-US" smtClean="0"/>
              <a:t>‹#›</a:t>
            </a:fld>
            <a:endParaRPr lang="en-US"/>
          </a:p>
        </p:txBody>
      </p:sp>
    </p:spTree>
    <p:extLst>
      <p:ext uri="{BB962C8B-B14F-4D97-AF65-F5344CB8AC3E}">
        <p14:creationId xmlns:p14="http://schemas.microsoft.com/office/powerpoint/2010/main" val="1003467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B23A8-071D-4504-91B4-0AFF485EEF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3435CC-271D-4699-8E1F-EFCF6C4002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F8555F-3253-45AF-B80F-B5F44964A1CB}"/>
              </a:ext>
            </a:extLst>
          </p:cNvPr>
          <p:cNvSpPr>
            <a:spLocks noGrp="1"/>
          </p:cNvSpPr>
          <p:nvPr>
            <p:ph type="dt" sz="half" idx="10"/>
          </p:nvPr>
        </p:nvSpPr>
        <p:spPr/>
        <p:txBody>
          <a:bodyPr/>
          <a:lstStyle/>
          <a:p>
            <a:fld id="{5DA8D67C-C429-451F-8F4A-8BB20CD893EB}" type="datetimeFigureOut">
              <a:rPr lang="en-US" smtClean="0"/>
              <a:t>7/31/23</a:t>
            </a:fld>
            <a:endParaRPr lang="en-US"/>
          </a:p>
        </p:txBody>
      </p:sp>
      <p:sp>
        <p:nvSpPr>
          <p:cNvPr id="5" name="Footer Placeholder 4">
            <a:extLst>
              <a:ext uri="{FF2B5EF4-FFF2-40B4-BE49-F238E27FC236}">
                <a16:creationId xmlns:a16="http://schemas.microsoft.com/office/drawing/2014/main" id="{5A44A485-6103-4494-91CB-3EB90EA90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9FAF2-A0C7-4DDB-9C8E-1DB57A7FFE3C}"/>
              </a:ext>
            </a:extLst>
          </p:cNvPr>
          <p:cNvSpPr>
            <a:spLocks noGrp="1"/>
          </p:cNvSpPr>
          <p:nvPr>
            <p:ph type="sldNum" sz="quarter" idx="12"/>
          </p:nvPr>
        </p:nvSpPr>
        <p:spPr/>
        <p:txBody>
          <a:bodyPr/>
          <a:lstStyle/>
          <a:p>
            <a:fld id="{30054208-6991-4C49-8D94-2496050D964F}" type="slidenum">
              <a:rPr lang="en-US" smtClean="0"/>
              <a:t>‹#›</a:t>
            </a:fld>
            <a:endParaRPr lang="en-US"/>
          </a:p>
        </p:txBody>
      </p:sp>
    </p:spTree>
    <p:extLst>
      <p:ext uri="{BB962C8B-B14F-4D97-AF65-F5344CB8AC3E}">
        <p14:creationId xmlns:p14="http://schemas.microsoft.com/office/powerpoint/2010/main" val="2641703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8759A9-7F72-4911-8DB0-8DEE959724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8DBFD7-58BC-49B7-86D3-A1C6EDEB38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22DF6-BC8D-4C8E-A77C-5F1BAD7B9442}"/>
              </a:ext>
            </a:extLst>
          </p:cNvPr>
          <p:cNvSpPr>
            <a:spLocks noGrp="1"/>
          </p:cNvSpPr>
          <p:nvPr>
            <p:ph type="dt" sz="half" idx="10"/>
          </p:nvPr>
        </p:nvSpPr>
        <p:spPr/>
        <p:txBody>
          <a:bodyPr/>
          <a:lstStyle/>
          <a:p>
            <a:fld id="{5DA8D67C-C429-451F-8F4A-8BB20CD893EB}" type="datetimeFigureOut">
              <a:rPr lang="en-US" smtClean="0"/>
              <a:t>7/31/23</a:t>
            </a:fld>
            <a:endParaRPr lang="en-US"/>
          </a:p>
        </p:txBody>
      </p:sp>
      <p:sp>
        <p:nvSpPr>
          <p:cNvPr id="5" name="Footer Placeholder 4">
            <a:extLst>
              <a:ext uri="{FF2B5EF4-FFF2-40B4-BE49-F238E27FC236}">
                <a16:creationId xmlns:a16="http://schemas.microsoft.com/office/drawing/2014/main" id="{3DD998E7-369D-480A-953A-0F75D764D8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C6FCF-086C-4955-AE10-0A50CA318EE6}"/>
              </a:ext>
            </a:extLst>
          </p:cNvPr>
          <p:cNvSpPr>
            <a:spLocks noGrp="1"/>
          </p:cNvSpPr>
          <p:nvPr>
            <p:ph type="sldNum" sz="quarter" idx="12"/>
          </p:nvPr>
        </p:nvSpPr>
        <p:spPr/>
        <p:txBody>
          <a:bodyPr/>
          <a:lstStyle/>
          <a:p>
            <a:fld id="{30054208-6991-4C49-8D94-2496050D964F}" type="slidenum">
              <a:rPr lang="en-US" smtClean="0"/>
              <a:t>‹#›</a:t>
            </a:fld>
            <a:endParaRPr lang="en-US"/>
          </a:p>
        </p:txBody>
      </p:sp>
    </p:spTree>
    <p:extLst>
      <p:ext uri="{BB962C8B-B14F-4D97-AF65-F5344CB8AC3E}">
        <p14:creationId xmlns:p14="http://schemas.microsoft.com/office/powerpoint/2010/main" val="648439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FA033-72D5-4895-99E8-822112D59F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12F14B-02D5-42F3-A17A-CBC984D1FB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18C03-52D5-4BDB-B3DA-031DF4FD4340}"/>
              </a:ext>
            </a:extLst>
          </p:cNvPr>
          <p:cNvSpPr>
            <a:spLocks noGrp="1"/>
          </p:cNvSpPr>
          <p:nvPr>
            <p:ph type="dt" sz="half" idx="10"/>
          </p:nvPr>
        </p:nvSpPr>
        <p:spPr/>
        <p:txBody>
          <a:bodyPr/>
          <a:lstStyle/>
          <a:p>
            <a:fld id="{5DA8D67C-C429-451F-8F4A-8BB20CD893EB}" type="datetimeFigureOut">
              <a:rPr lang="en-US" smtClean="0"/>
              <a:t>7/31/23</a:t>
            </a:fld>
            <a:endParaRPr lang="en-US"/>
          </a:p>
        </p:txBody>
      </p:sp>
      <p:sp>
        <p:nvSpPr>
          <p:cNvPr id="5" name="Footer Placeholder 4">
            <a:extLst>
              <a:ext uri="{FF2B5EF4-FFF2-40B4-BE49-F238E27FC236}">
                <a16:creationId xmlns:a16="http://schemas.microsoft.com/office/drawing/2014/main" id="{B8EFB6A9-3D9D-4E50-A990-2A6BA924E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4AF3E-F55D-4A79-8D4D-E29D7D134841}"/>
              </a:ext>
            </a:extLst>
          </p:cNvPr>
          <p:cNvSpPr>
            <a:spLocks noGrp="1"/>
          </p:cNvSpPr>
          <p:nvPr>
            <p:ph type="sldNum" sz="quarter" idx="12"/>
          </p:nvPr>
        </p:nvSpPr>
        <p:spPr/>
        <p:txBody>
          <a:bodyPr/>
          <a:lstStyle/>
          <a:p>
            <a:fld id="{30054208-6991-4C49-8D94-2496050D964F}" type="slidenum">
              <a:rPr lang="en-US" smtClean="0"/>
              <a:t>‹#›</a:t>
            </a:fld>
            <a:endParaRPr lang="en-US"/>
          </a:p>
        </p:txBody>
      </p:sp>
    </p:spTree>
    <p:extLst>
      <p:ext uri="{BB962C8B-B14F-4D97-AF65-F5344CB8AC3E}">
        <p14:creationId xmlns:p14="http://schemas.microsoft.com/office/powerpoint/2010/main" val="2527609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7473E-B3F7-4638-8918-F8D4813292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DB5EB3-223F-4A33-A78F-4408AC35D8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086F34-1A1C-44BE-B25A-C35E04853522}"/>
              </a:ext>
            </a:extLst>
          </p:cNvPr>
          <p:cNvSpPr>
            <a:spLocks noGrp="1"/>
          </p:cNvSpPr>
          <p:nvPr>
            <p:ph type="dt" sz="half" idx="10"/>
          </p:nvPr>
        </p:nvSpPr>
        <p:spPr/>
        <p:txBody>
          <a:bodyPr/>
          <a:lstStyle/>
          <a:p>
            <a:fld id="{5DA8D67C-C429-451F-8F4A-8BB20CD893EB}" type="datetimeFigureOut">
              <a:rPr lang="en-US" smtClean="0"/>
              <a:t>7/31/23</a:t>
            </a:fld>
            <a:endParaRPr lang="en-US"/>
          </a:p>
        </p:txBody>
      </p:sp>
      <p:sp>
        <p:nvSpPr>
          <p:cNvPr id="5" name="Footer Placeholder 4">
            <a:extLst>
              <a:ext uri="{FF2B5EF4-FFF2-40B4-BE49-F238E27FC236}">
                <a16:creationId xmlns:a16="http://schemas.microsoft.com/office/drawing/2014/main" id="{91AD9737-E1D3-4192-983F-C18E13152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2BFBB-DDE3-4C55-80F1-6E107CFDA477}"/>
              </a:ext>
            </a:extLst>
          </p:cNvPr>
          <p:cNvSpPr>
            <a:spLocks noGrp="1"/>
          </p:cNvSpPr>
          <p:nvPr>
            <p:ph type="sldNum" sz="quarter" idx="12"/>
          </p:nvPr>
        </p:nvSpPr>
        <p:spPr/>
        <p:txBody>
          <a:bodyPr/>
          <a:lstStyle/>
          <a:p>
            <a:fld id="{30054208-6991-4C49-8D94-2496050D964F}" type="slidenum">
              <a:rPr lang="en-US" smtClean="0"/>
              <a:t>‹#›</a:t>
            </a:fld>
            <a:endParaRPr lang="en-US"/>
          </a:p>
        </p:txBody>
      </p:sp>
    </p:spTree>
    <p:extLst>
      <p:ext uri="{BB962C8B-B14F-4D97-AF65-F5344CB8AC3E}">
        <p14:creationId xmlns:p14="http://schemas.microsoft.com/office/powerpoint/2010/main" val="183421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E7352-3AFD-43D0-B532-0FA58744B9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150788-4129-4CDE-83C1-8E8EB3EB3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2EECEB-4A5F-439D-B337-58EC49F419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1DDE69-F4D1-4208-BACA-338F8850C3F0}"/>
              </a:ext>
            </a:extLst>
          </p:cNvPr>
          <p:cNvSpPr>
            <a:spLocks noGrp="1"/>
          </p:cNvSpPr>
          <p:nvPr>
            <p:ph type="dt" sz="half" idx="10"/>
          </p:nvPr>
        </p:nvSpPr>
        <p:spPr/>
        <p:txBody>
          <a:bodyPr/>
          <a:lstStyle/>
          <a:p>
            <a:fld id="{5DA8D67C-C429-451F-8F4A-8BB20CD893EB}" type="datetimeFigureOut">
              <a:rPr lang="en-US" smtClean="0"/>
              <a:t>7/31/23</a:t>
            </a:fld>
            <a:endParaRPr lang="en-US"/>
          </a:p>
        </p:txBody>
      </p:sp>
      <p:sp>
        <p:nvSpPr>
          <p:cNvPr id="6" name="Footer Placeholder 5">
            <a:extLst>
              <a:ext uri="{FF2B5EF4-FFF2-40B4-BE49-F238E27FC236}">
                <a16:creationId xmlns:a16="http://schemas.microsoft.com/office/drawing/2014/main" id="{7F35CCE9-C509-4944-A9A2-F9E136EF58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03661-7152-4E33-8DD2-BC68BA263339}"/>
              </a:ext>
            </a:extLst>
          </p:cNvPr>
          <p:cNvSpPr>
            <a:spLocks noGrp="1"/>
          </p:cNvSpPr>
          <p:nvPr>
            <p:ph type="sldNum" sz="quarter" idx="12"/>
          </p:nvPr>
        </p:nvSpPr>
        <p:spPr/>
        <p:txBody>
          <a:bodyPr/>
          <a:lstStyle/>
          <a:p>
            <a:fld id="{30054208-6991-4C49-8D94-2496050D964F}" type="slidenum">
              <a:rPr lang="en-US" smtClean="0"/>
              <a:t>‹#›</a:t>
            </a:fld>
            <a:endParaRPr lang="en-US"/>
          </a:p>
        </p:txBody>
      </p:sp>
    </p:spTree>
    <p:extLst>
      <p:ext uri="{BB962C8B-B14F-4D97-AF65-F5344CB8AC3E}">
        <p14:creationId xmlns:p14="http://schemas.microsoft.com/office/powerpoint/2010/main" val="3568364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08DDB-011F-41B2-AC57-88D00F432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85D709-29A4-4857-8336-54883D9C5A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38AA5E-F3BC-4DD0-9CFA-4F9F243891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C93C3F-E256-40D1-93E4-D35AA03519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DB5D15-D006-4537-9F19-4B3923AC8E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E40706-67A6-47D8-8AAC-0E89AD4F8901}"/>
              </a:ext>
            </a:extLst>
          </p:cNvPr>
          <p:cNvSpPr>
            <a:spLocks noGrp="1"/>
          </p:cNvSpPr>
          <p:nvPr>
            <p:ph type="dt" sz="half" idx="10"/>
          </p:nvPr>
        </p:nvSpPr>
        <p:spPr/>
        <p:txBody>
          <a:bodyPr/>
          <a:lstStyle/>
          <a:p>
            <a:fld id="{5DA8D67C-C429-451F-8F4A-8BB20CD893EB}" type="datetimeFigureOut">
              <a:rPr lang="en-US" smtClean="0"/>
              <a:t>7/31/23</a:t>
            </a:fld>
            <a:endParaRPr lang="en-US"/>
          </a:p>
        </p:txBody>
      </p:sp>
      <p:sp>
        <p:nvSpPr>
          <p:cNvPr id="8" name="Footer Placeholder 7">
            <a:extLst>
              <a:ext uri="{FF2B5EF4-FFF2-40B4-BE49-F238E27FC236}">
                <a16:creationId xmlns:a16="http://schemas.microsoft.com/office/drawing/2014/main" id="{E28C1B23-F198-4DF9-8158-FD74E1E862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91F16F-688B-41FB-9486-E09C11215AC8}"/>
              </a:ext>
            </a:extLst>
          </p:cNvPr>
          <p:cNvSpPr>
            <a:spLocks noGrp="1"/>
          </p:cNvSpPr>
          <p:nvPr>
            <p:ph type="sldNum" sz="quarter" idx="12"/>
          </p:nvPr>
        </p:nvSpPr>
        <p:spPr/>
        <p:txBody>
          <a:bodyPr/>
          <a:lstStyle/>
          <a:p>
            <a:fld id="{30054208-6991-4C49-8D94-2496050D964F}" type="slidenum">
              <a:rPr lang="en-US" smtClean="0"/>
              <a:t>‹#›</a:t>
            </a:fld>
            <a:endParaRPr lang="en-US"/>
          </a:p>
        </p:txBody>
      </p:sp>
    </p:spTree>
    <p:extLst>
      <p:ext uri="{BB962C8B-B14F-4D97-AF65-F5344CB8AC3E}">
        <p14:creationId xmlns:p14="http://schemas.microsoft.com/office/powerpoint/2010/main" val="2545008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8A5B4-CA2C-47A0-87C1-24974F05A7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0DFD44-DB69-44DB-BBA5-EA6AD54A3354}"/>
              </a:ext>
            </a:extLst>
          </p:cNvPr>
          <p:cNvSpPr>
            <a:spLocks noGrp="1"/>
          </p:cNvSpPr>
          <p:nvPr>
            <p:ph type="dt" sz="half" idx="10"/>
          </p:nvPr>
        </p:nvSpPr>
        <p:spPr/>
        <p:txBody>
          <a:bodyPr/>
          <a:lstStyle/>
          <a:p>
            <a:fld id="{5DA8D67C-C429-451F-8F4A-8BB20CD893EB}" type="datetimeFigureOut">
              <a:rPr lang="en-US" smtClean="0"/>
              <a:t>7/31/23</a:t>
            </a:fld>
            <a:endParaRPr lang="en-US"/>
          </a:p>
        </p:txBody>
      </p:sp>
      <p:sp>
        <p:nvSpPr>
          <p:cNvPr id="4" name="Footer Placeholder 3">
            <a:extLst>
              <a:ext uri="{FF2B5EF4-FFF2-40B4-BE49-F238E27FC236}">
                <a16:creationId xmlns:a16="http://schemas.microsoft.com/office/drawing/2014/main" id="{1A85D924-21FF-4AAC-B8EC-9C0C9E8BD6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81BFDB-3122-4302-B15E-6F6E3AD81FF9}"/>
              </a:ext>
            </a:extLst>
          </p:cNvPr>
          <p:cNvSpPr>
            <a:spLocks noGrp="1"/>
          </p:cNvSpPr>
          <p:nvPr>
            <p:ph type="sldNum" sz="quarter" idx="12"/>
          </p:nvPr>
        </p:nvSpPr>
        <p:spPr/>
        <p:txBody>
          <a:bodyPr/>
          <a:lstStyle/>
          <a:p>
            <a:fld id="{30054208-6991-4C49-8D94-2496050D964F}" type="slidenum">
              <a:rPr lang="en-US" smtClean="0"/>
              <a:t>‹#›</a:t>
            </a:fld>
            <a:endParaRPr lang="en-US"/>
          </a:p>
        </p:txBody>
      </p:sp>
    </p:spTree>
    <p:extLst>
      <p:ext uri="{BB962C8B-B14F-4D97-AF65-F5344CB8AC3E}">
        <p14:creationId xmlns:p14="http://schemas.microsoft.com/office/powerpoint/2010/main" val="837172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86D442-CCDB-4FD4-8090-8615397D5D39}"/>
              </a:ext>
            </a:extLst>
          </p:cNvPr>
          <p:cNvSpPr>
            <a:spLocks noGrp="1"/>
          </p:cNvSpPr>
          <p:nvPr>
            <p:ph type="dt" sz="half" idx="10"/>
          </p:nvPr>
        </p:nvSpPr>
        <p:spPr/>
        <p:txBody>
          <a:bodyPr/>
          <a:lstStyle/>
          <a:p>
            <a:fld id="{5DA8D67C-C429-451F-8F4A-8BB20CD893EB}" type="datetimeFigureOut">
              <a:rPr lang="en-US" smtClean="0"/>
              <a:t>7/31/23</a:t>
            </a:fld>
            <a:endParaRPr lang="en-US"/>
          </a:p>
        </p:txBody>
      </p:sp>
      <p:sp>
        <p:nvSpPr>
          <p:cNvPr id="3" name="Footer Placeholder 2">
            <a:extLst>
              <a:ext uri="{FF2B5EF4-FFF2-40B4-BE49-F238E27FC236}">
                <a16:creationId xmlns:a16="http://schemas.microsoft.com/office/drawing/2014/main" id="{EDF7D8B7-DF7F-46B4-A487-C0830AC217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D583B9-5038-40C8-9E32-A4E7CC187E06}"/>
              </a:ext>
            </a:extLst>
          </p:cNvPr>
          <p:cNvSpPr>
            <a:spLocks noGrp="1"/>
          </p:cNvSpPr>
          <p:nvPr>
            <p:ph type="sldNum" sz="quarter" idx="12"/>
          </p:nvPr>
        </p:nvSpPr>
        <p:spPr/>
        <p:txBody>
          <a:bodyPr/>
          <a:lstStyle/>
          <a:p>
            <a:fld id="{30054208-6991-4C49-8D94-2496050D964F}" type="slidenum">
              <a:rPr lang="en-US" smtClean="0"/>
              <a:t>‹#›</a:t>
            </a:fld>
            <a:endParaRPr lang="en-US"/>
          </a:p>
        </p:txBody>
      </p:sp>
    </p:spTree>
    <p:extLst>
      <p:ext uri="{BB962C8B-B14F-4D97-AF65-F5344CB8AC3E}">
        <p14:creationId xmlns:p14="http://schemas.microsoft.com/office/powerpoint/2010/main" val="760550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E1434-C38F-4BBC-8736-38987ACE87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4B8661-E09C-4775-A4A9-DE6D9BD7F8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DDD43E-88DF-41A2-948A-DA6544506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FEFACC-96C2-44F2-A4F3-774780125C3F}"/>
              </a:ext>
            </a:extLst>
          </p:cNvPr>
          <p:cNvSpPr>
            <a:spLocks noGrp="1"/>
          </p:cNvSpPr>
          <p:nvPr>
            <p:ph type="dt" sz="half" idx="10"/>
          </p:nvPr>
        </p:nvSpPr>
        <p:spPr/>
        <p:txBody>
          <a:bodyPr/>
          <a:lstStyle/>
          <a:p>
            <a:fld id="{5DA8D67C-C429-451F-8F4A-8BB20CD893EB}" type="datetimeFigureOut">
              <a:rPr lang="en-US" smtClean="0"/>
              <a:t>7/31/23</a:t>
            </a:fld>
            <a:endParaRPr lang="en-US"/>
          </a:p>
        </p:txBody>
      </p:sp>
      <p:sp>
        <p:nvSpPr>
          <p:cNvPr id="6" name="Footer Placeholder 5">
            <a:extLst>
              <a:ext uri="{FF2B5EF4-FFF2-40B4-BE49-F238E27FC236}">
                <a16:creationId xmlns:a16="http://schemas.microsoft.com/office/drawing/2014/main" id="{4E1B2519-4B34-4208-B66D-EE21851F50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B65EC1-02DD-4147-A877-CCB560C7E1E7}"/>
              </a:ext>
            </a:extLst>
          </p:cNvPr>
          <p:cNvSpPr>
            <a:spLocks noGrp="1"/>
          </p:cNvSpPr>
          <p:nvPr>
            <p:ph type="sldNum" sz="quarter" idx="12"/>
          </p:nvPr>
        </p:nvSpPr>
        <p:spPr/>
        <p:txBody>
          <a:bodyPr/>
          <a:lstStyle/>
          <a:p>
            <a:fld id="{30054208-6991-4C49-8D94-2496050D964F}" type="slidenum">
              <a:rPr lang="en-US" smtClean="0"/>
              <a:t>‹#›</a:t>
            </a:fld>
            <a:endParaRPr lang="en-US"/>
          </a:p>
        </p:txBody>
      </p:sp>
    </p:spTree>
    <p:extLst>
      <p:ext uri="{BB962C8B-B14F-4D97-AF65-F5344CB8AC3E}">
        <p14:creationId xmlns:p14="http://schemas.microsoft.com/office/powerpoint/2010/main" val="1445581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CEE2C-A64B-4827-B093-2A3B946E7A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B515F1-5DFC-496F-A2E4-7F10E7A3A0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550F7D-50E8-40D1-893C-BB270A514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400E1B-91F7-4311-BDEA-22AE6160CF22}"/>
              </a:ext>
            </a:extLst>
          </p:cNvPr>
          <p:cNvSpPr>
            <a:spLocks noGrp="1"/>
          </p:cNvSpPr>
          <p:nvPr>
            <p:ph type="dt" sz="half" idx="10"/>
          </p:nvPr>
        </p:nvSpPr>
        <p:spPr/>
        <p:txBody>
          <a:bodyPr/>
          <a:lstStyle/>
          <a:p>
            <a:fld id="{5DA8D67C-C429-451F-8F4A-8BB20CD893EB}" type="datetimeFigureOut">
              <a:rPr lang="en-US" smtClean="0"/>
              <a:t>7/31/23</a:t>
            </a:fld>
            <a:endParaRPr lang="en-US"/>
          </a:p>
        </p:txBody>
      </p:sp>
      <p:sp>
        <p:nvSpPr>
          <p:cNvPr id="6" name="Footer Placeholder 5">
            <a:extLst>
              <a:ext uri="{FF2B5EF4-FFF2-40B4-BE49-F238E27FC236}">
                <a16:creationId xmlns:a16="http://schemas.microsoft.com/office/drawing/2014/main" id="{700D7555-D33B-4F3C-8E23-66F81E0A8C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8BA5BB-76F9-45CC-9133-C504DE95AAC8}"/>
              </a:ext>
            </a:extLst>
          </p:cNvPr>
          <p:cNvSpPr>
            <a:spLocks noGrp="1"/>
          </p:cNvSpPr>
          <p:nvPr>
            <p:ph type="sldNum" sz="quarter" idx="12"/>
          </p:nvPr>
        </p:nvSpPr>
        <p:spPr/>
        <p:txBody>
          <a:bodyPr/>
          <a:lstStyle/>
          <a:p>
            <a:fld id="{30054208-6991-4C49-8D94-2496050D964F}" type="slidenum">
              <a:rPr lang="en-US" smtClean="0"/>
              <a:t>‹#›</a:t>
            </a:fld>
            <a:endParaRPr lang="en-US"/>
          </a:p>
        </p:txBody>
      </p:sp>
    </p:spTree>
    <p:extLst>
      <p:ext uri="{BB962C8B-B14F-4D97-AF65-F5344CB8AC3E}">
        <p14:creationId xmlns:p14="http://schemas.microsoft.com/office/powerpoint/2010/main" val="1263114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BBB038-52CA-4FE0-85B6-DDC2B85A27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256A16-AF44-4FC3-8DA5-1F148A23F9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3768DE-814B-4459-8CB1-04159964BC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A8D67C-C429-451F-8F4A-8BB20CD893EB}" type="datetimeFigureOut">
              <a:rPr lang="en-US" smtClean="0"/>
              <a:t>7/31/23</a:t>
            </a:fld>
            <a:endParaRPr lang="en-US"/>
          </a:p>
        </p:txBody>
      </p:sp>
      <p:sp>
        <p:nvSpPr>
          <p:cNvPr id="5" name="Footer Placeholder 4">
            <a:extLst>
              <a:ext uri="{FF2B5EF4-FFF2-40B4-BE49-F238E27FC236}">
                <a16:creationId xmlns:a16="http://schemas.microsoft.com/office/drawing/2014/main" id="{1F57FCE7-DF16-4A43-87B8-2D8207A62E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EBD096-C004-45DE-B4F9-CF2E95FEF0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054208-6991-4C49-8D94-2496050D964F}" type="slidenum">
              <a:rPr lang="en-US" smtClean="0"/>
              <a:t>‹#›</a:t>
            </a:fld>
            <a:endParaRPr lang="en-US"/>
          </a:p>
        </p:txBody>
      </p:sp>
    </p:spTree>
    <p:extLst>
      <p:ext uri="{BB962C8B-B14F-4D97-AF65-F5344CB8AC3E}">
        <p14:creationId xmlns:p14="http://schemas.microsoft.com/office/powerpoint/2010/main" val="2911181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with medium confidence">
            <a:extLst>
              <a:ext uri="{FF2B5EF4-FFF2-40B4-BE49-F238E27FC236}">
                <a16:creationId xmlns:a16="http://schemas.microsoft.com/office/drawing/2014/main" id="{96006FD5-A603-4A73-8A3F-7A4D91B1E899}"/>
              </a:ext>
            </a:extLst>
          </p:cNvPr>
          <p:cNvPicPr>
            <a:picLocks noChangeAspect="1"/>
          </p:cNvPicPr>
          <p:nvPr/>
        </p:nvPicPr>
        <p:blipFill rotWithShape="1">
          <a:blip r:embed="rId3">
            <a:extLst>
              <a:ext uri="{28A0092B-C50C-407E-A947-70E740481C1C}">
                <a14:useLocalDpi xmlns:a14="http://schemas.microsoft.com/office/drawing/2010/main" val="0"/>
              </a:ext>
            </a:extLst>
          </a:blip>
          <a:srcRect l="5348" t="2447" b="316"/>
          <a:stretch/>
        </p:blipFill>
        <p:spPr>
          <a:xfrm>
            <a:off x="3922781" y="1"/>
            <a:ext cx="8269219" cy="4778476"/>
          </a:xfrm>
          <a:prstGeom prst="rect">
            <a:avLst/>
          </a:prstGeom>
        </p:spPr>
      </p:pic>
      <p:pic>
        <p:nvPicPr>
          <p:cNvPr id="3" name="Picture 2" descr="Text&#10;&#10;Description automatically generated">
            <a:extLst>
              <a:ext uri="{FF2B5EF4-FFF2-40B4-BE49-F238E27FC236}">
                <a16:creationId xmlns:a16="http://schemas.microsoft.com/office/drawing/2014/main" id="{06B1187E-0685-4755-B033-0A3596E60790}"/>
              </a:ext>
            </a:extLst>
          </p:cNvPr>
          <p:cNvPicPr>
            <a:picLocks noChangeAspect="1"/>
          </p:cNvPicPr>
          <p:nvPr/>
        </p:nvPicPr>
        <p:blipFill rotWithShape="1">
          <a:blip r:embed="rId4">
            <a:extLst>
              <a:ext uri="{28A0092B-C50C-407E-A947-70E740481C1C}">
                <a14:useLocalDpi xmlns:a14="http://schemas.microsoft.com/office/drawing/2010/main" val="0"/>
              </a:ext>
            </a:extLst>
          </a:blip>
          <a:srcRect l="3837" t="-4338" r="3837" b="3587"/>
          <a:stretch/>
        </p:blipFill>
        <p:spPr>
          <a:xfrm>
            <a:off x="0" y="4762817"/>
            <a:ext cx="12192000" cy="2095182"/>
          </a:xfrm>
          <a:prstGeom prst="rect">
            <a:avLst/>
          </a:prstGeom>
        </p:spPr>
      </p:pic>
      <p:grpSp>
        <p:nvGrpSpPr>
          <p:cNvPr id="11" name="Group 10">
            <a:extLst>
              <a:ext uri="{FF2B5EF4-FFF2-40B4-BE49-F238E27FC236}">
                <a16:creationId xmlns:a16="http://schemas.microsoft.com/office/drawing/2014/main" id="{B2043F06-D39C-4580-B394-F1AC9568681A}"/>
              </a:ext>
            </a:extLst>
          </p:cNvPr>
          <p:cNvGrpSpPr/>
          <p:nvPr/>
        </p:nvGrpSpPr>
        <p:grpSpPr>
          <a:xfrm>
            <a:off x="398405" y="831569"/>
            <a:ext cx="3416869" cy="3115339"/>
            <a:chOff x="608627" y="958077"/>
            <a:chExt cx="3416869" cy="3115339"/>
          </a:xfrm>
        </p:grpSpPr>
        <p:sp>
          <p:nvSpPr>
            <p:cNvPr id="9" name="TextBox 8">
              <a:extLst>
                <a:ext uri="{FF2B5EF4-FFF2-40B4-BE49-F238E27FC236}">
                  <a16:creationId xmlns:a16="http://schemas.microsoft.com/office/drawing/2014/main" id="{5F54BFFB-D55D-4F42-AFE4-811081889822}"/>
                </a:ext>
              </a:extLst>
            </p:cNvPr>
            <p:cNvSpPr txBox="1"/>
            <p:nvPr/>
          </p:nvSpPr>
          <p:spPr>
            <a:xfrm>
              <a:off x="707589" y="1124030"/>
              <a:ext cx="3317907" cy="2862322"/>
            </a:xfrm>
            <a:prstGeom prst="rect">
              <a:avLst/>
            </a:prstGeom>
            <a:noFill/>
          </p:spPr>
          <p:txBody>
            <a:bodyPr wrap="square" lIns="91440" tIns="45720" rIns="91440" bIns="45720" rtlCol="0" anchor="t">
              <a:spAutoFit/>
            </a:bodyPr>
            <a:lstStyle/>
            <a:p>
              <a:pPr algn="ctr"/>
              <a:r>
                <a:rPr lang="en-US" sz="6000" dirty="0">
                  <a:solidFill>
                    <a:schemeClr val="bg1">
                      <a:lumMod val="50000"/>
                    </a:schemeClr>
                  </a:solidFill>
                  <a:latin typeface="Modern Love Caps"/>
                </a:rPr>
                <a:t>Go, </a:t>
              </a:r>
            </a:p>
            <a:p>
              <a:pPr algn="ctr"/>
              <a:r>
                <a:rPr lang="en-US" sz="6000" dirty="0">
                  <a:solidFill>
                    <a:schemeClr val="bg1">
                      <a:lumMod val="50000"/>
                    </a:schemeClr>
                  </a:solidFill>
                  <a:latin typeface="Modern Love Caps"/>
                </a:rPr>
                <a:t>Kelleys, </a:t>
              </a:r>
            </a:p>
            <a:p>
              <a:pPr algn="ctr"/>
              <a:r>
                <a:rPr lang="en-US" sz="6000" dirty="0">
                  <a:solidFill>
                    <a:schemeClr val="bg1">
                      <a:lumMod val="50000"/>
                    </a:schemeClr>
                  </a:solidFill>
                  <a:latin typeface="Modern Love Caps"/>
                </a:rPr>
                <a:t>Go! </a:t>
              </a:r>
            </a:p>
          </p:txBody>
        </p:sp>
        <p:sp>
          <p:nvSpPr>
            <p:cNvPr id="10" name="Oval 9">
              <a:extLst>
                <a:ext uri="{FF2B5EF4-FFF2-40B4-BE49-F238E27FC236}">
                  <a16:creationId xmlns:a16="http://schemas.microsoft.com/office/drawing/2014/main" id="{86EF20DB-965B-4932-967B-95335DB8E9BF}"/>
                </a:ext>
              </a:extLst>
            </p:cNvPr>
            <p:cNvSpPr/>
            <p:nvPr/>
          </p:nvSpPr>
          <p:spPr>
            <a:xfrm>
              <a:off x="608627" y="958077"/>
              <a:ext cx="3125972" cy="3115339"/>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FA01E61E-1A7B-44C5-9B5C-F236B49993C7}"/>
              </a:ext>
            </a:extLst>
          </p:cNvPr>
          <p:cNvCxnSpPr>
            <a:cxnSpLocks/>
          </p:cNvCxnSpPr>
          <p:nvPr/>
        </p:nvCxnSpPr>
        <p:spPr>
          <a:xfrm>
            <a:off x="0" y="4778477"/>
            <a:ext cx="12192000" cy="0"/>
          </a:xfrm>
          <a:prstGeom prst="line">
            <a:avLst/>
          </a:prstGeom>
          <a:ln w="127000">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13614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7935135-B0F8-4F24-ADEA-621B93C17F15}"/>
              </a:ext>
            </a:extLst>
          </p:cNvPr>
          <p:cNvCxnSpPr>
            <a:cxnSpLocks/>
          </p:cNvCxnSpPr>
          <p:nvPr/>
        </p:nvCxnSpPr>
        <p:spPr>
          <a:xfrm>
            <a:off x="-2" y="4778477"/>
            <a:ext cx="12192002" cy="0"/>
          </a:xfrm>
          <a:prstGeom prst="line">
            <a:avLst/>
          </a:prstGeom>
          <a:ln w="127000">
            <a:solidFill>
              <a:schemeClr val="bg1"/>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7663FBEF-BAA5-70B2-E8E8-309A5117F461}"/>
              </a:ext>
            </a:extLst>
          </p:cNvPr>
          <p:cNvSpPr txBox="1"/>
          <p:nvPr/>
        </p:nvSpPr>
        <p:spPr>
          <a:xfrm>
            <a:off x="644980" y="914401"/>
            <a:ext cx="10915650" cy="6535162"/>
          </a:xfrm>
          <a:prstGeom prst="ellipse">
            <a:avLst/>
          </a:prstGeom>
          <a:solidFill>
            <a:schemeClr val="bg1"/>
          </a:solidFill>
          <a:ln w="76200">
            <a:solidFill>
              <a:srgbClr val="426053"/>
            </a:solidFill>
          </a:ln>
        </p:spPr>
        <p:txBody>
          <a:bodyPr wrap="square" lIns="91440" tIns="45720" rIns="91440" bIns="45720" rtlCol="0" anchor="t">
            <a:spAutoFit/>
          </a:bodyPr>
          <a:lstStyle/>
          <a:p>
            <a:pPr algn="ctr"/>
            <a:r>
              <a:rPr lang="en-US" sz="4800" b="1" dirty="0">
                <a:solidFill>
                  <a:srgbClr val="E74E3D"/>
                </a:solidFill>
                <a:latin typeface="Corbel Light" panose="020B0303020204020204" pitchFamily="34" charset="0"/>
              </a:rPr>
              <a:t>a. Focusing on God’s Sovereignty</a:t>
            </a:r>
          </a:p>
          <a:p>
            <a:pPr algn="ctr"/>
            <a:r>
              <a:rPr lang="en-US" sz="4000" b="1" i="0" baseline="30000" dirty="0">
                <a:solidFill>
                  <a:srgbClr val="000000"/>
                </a:solidFill>
                <a:effectLst/>
                <a:latin typeface="Corbel Light" panose="020B0303020204020204" pitchFamily="34" charset="0"/>
              </a:rPr>
              <a:t>6 </a:t>
            </a:r>
            <a:r>
              <a:rPr lang="en-US" sz="4000" b="0" i="0" dirty="0">
                <a:solidFill>
                  <a:srgbClr val="000000"/>
                </a:solidFill>
                <a:effectLst/>
                <a:latin typeface="Corbel Light" panose="020B0303020204020204" pitchFamily="34" charset="0"/>
              </a:rPr>
              <a:t>Do not be anxious about anything, but in every situation, by </a:t>
            </a:r>
            <a:r>
              <a:rPr lang="en-US" sz="4000" b="0" i="0" dirty="0">
                <a:solidFill>
                  <a:srgbClr val="E74E3D"/>
                </a:solidFill>
                <a:effectLst/>
                <a:latin typeface="Corbel Light" panose="020B0303020204020204" pitchFamily="34" charset="0"/>
              </a:rPr>
              <a:t>prayer</a:t>
            </a:r>
            <a:r>
              <a:rPr lang="en-US" sz="4000" b="0" i="0" dirty="0">
                <a:solidFill>
                  <a:srgbClr val="000000"/>
                </a:solidFill>
                <a:effectLst/>
                <a:latin typeface="Corbel Light" panose="020B0303020204020204" pitchFamily="34" charset="0"/>
              </a:rPr>
              <a:t> and </a:t>
            </a:r>
            <a:r>
              <a:rPr lang="en-US" sz="4000" b="0" i="0" dirty="0">
                <a:solidFill>
                  <a:srgbClr val="E74E3D"/>
                </a:solidFill>
                <a:effectLst/>
                <a:latin typeface="Corbel Light" panose="020B0303020204020204" pitchFamily="34" charset="0"/>
              </a:rPr>
              <a:t>petition</a:t>
            </a:r>
            <a:r>
              <a:rPr lang="en-US" sz="4000" b="0" i="0" dirty="0">
                <a:solidFill>
                  <a:srgbClr val="000000"/>
                </a:solidFill>
                <a:effectLst/>
                <a:latin typeface="Corbel Light" panose="020B0303020204020204" pitchFamily="34" charset="0"/>
              </a:rPr>
              <a:t>, with </a:t>
            </a:r>
            <a:r>
              <a:rPr lang="en-US" sz="4000" b="0" i="0" dirty="0">
                <a:solidFill>
                  <a:srgbClr val="E74E3D"/>
                </a:solidFill>
                <a:effectLst/>
                <a:latin typeface="Corbel Light" panose="020B0303020204020204" pitchFamily="34" charset="0"/>
              </a:rPr>
              <a:t>thanksgiving</a:t>
            </a:r>
            <a:r>
              <a:rPr lang="en-US" sz="4000" b="0" i="0" dirty="0">
                <a:solidFill>
                  <a:srgbClr val="000000"/>
                </a:solidFill>
                <a:effectLst/>
                <a:latin typeface="Corbel Light" panose="020B0303020204020204" pitchFamily="34" charset="0"/>
              </a:rPr>
              <a:t>, present your requests to God. </a:t>
            </a:r>
            <a:endParaRPr lang="en-US" sz="4000" b="1" dirty="0">
              <a:solidFill>
                <a:srgbClr val="E74E3D"/>
              </a:solidFill>
              <a:latin typeface="Corbel Light" panose="020B0303020204020204" pitchFamily="34" charset="0"/>
            </a:endParaRPr>
          </a:p>
        </p:txBody>
      </p:sp>
      <p:sp>
        <p:nvSpPr>
          <p:cNvPr id="7" name="Rectangle 6">
            <a:extLst>
              <a:ext uri="{FF2B5EF4-FFF2-40B4-BE49-F238E27FC236}">
                <a16:creationId xmlns:a16="http://schemas.microsoft.com/office/drawing/2014/main" id="{85A4C32B-9234-E9EE-F7BE-89547D652264}"/>
              </a:ext>
            </a:extLst>
          </p:cNvPr>
          <p:cNvSpPr/>
          <p:nvPr/>
        </p:nvSpPr>
        <p:spPr>
          <a:xfrm>
            <a:off x="-4" y="0"/>
            <a:ext cx="12192004" cy="1441338"/>
          </a:xfrm>
          <a:prstGeom prst="rect">
            <a:avLst/>
          </a:prstGeom>
          <a:solidFill>
            <a:srgbClr val="426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latin typeface="+mj-lt"/>
              </a:rPr>
              <a:t>2. Choose to Celebrate by:</a:t>
            </a:r>
            <a:endParaRPr lang="en-US" sz="6000" b="1" dirty="0">
              <a:solidFill>
                <a:schemeClr val="bg1"/>
              </a:solidFill>
              <a:latin typeface="+mj-lt"/>
            </a:endParaRPr>
          </a:p>
        </p:txBody>
      </p:sp>
    </p:spTree>
    <p:extLst>
      <p:ext uri="{BB962C8B-B14F-4D97-AF65-F5344CB8AC3E}">
        <p14:creationId xmlns:p14="http://schemas.microsoft.com/office/powerpoint/2010/main" val="1977160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6EE2E4-6A79-BDA7-DBEC-07CAC509C11F}"/>
              </a:ext>
            </a:extLst>
          </p:cNvPr>
          <p:cNvPicPr>
            <a:picLocks noChangeAspect="1"/>
          </p:cNvPicPr>
          <p:nvPr/>
        </p:nvPicPr>
        <p:blipFill rotWithShape="1">
          <a:blip r:embed="rId3"/>
          <a:srcRect l="2593" t="15017" r="5061" b="43496"/>
          <a:stretch/>
        </p:blipFill>
        <p:spPr>
          <a:xfrm>
            <a:off x="596685" y="3019381"/>
            <a:ext cx="5210180" cy="2898741"/>
          </a:xfrm>
          <a:prstGeom prst="rect">
            <a:avLst/>
          </a:prstGeom>
        </p:spPr>
      </p:pic>
      <p:pic>
        <p:nvPicPr>
          <p:cNvPr id="2" name="Picture 1" descr="A person sitting on a couch&#10;&#10;Description automatically generated">
            <a:extLst>
              <a:ext uri="{FF2B5EF4-FFF2-40B4-BE49-F238E27FC236}">
                <a16:creationId xmlns:a16="http://schemas.microsoft.com/office/drawing/2014/main" id="{C244E861-736F-7E92-D8D7-C0C2F42EC994}"/>
              </a:ext>
            </a:extLst>
          </p:cNvPr>
          <p:cNvPicPr>
            <a:picLocks noChangeAspect="1"/>
          </p:cNvPicPr>
          <p:nvPr/>
        </p:nvPicPr>
        <p:blipFill rotWithShape="1">
          <a:blip r:embed="rId4">
            <a:extLst>
              <a:ext uri="{28A0092B-C50C-407E-A947-70E740481C1C}">
                <a14:useLocalDpi xmlns:a14="http://schemas.microsoft.com/office/drawing/2010/main" val="0"/>
              </a:ext>
            </a:extLst>
          </a:blip>
          <a:srcRect t="4559" b="22815"/>
          <a:stretch/>
        </p:blipFill>
        <p:spPr>
          <a:xfrm>
            <a:off x="6385134" y="3019381"/>
            <a:ext cx="5316511" cy="2901285"/>
          </a:xfrm>
          <a:prstGeom prst="rect">
            <a:avLst/>
          </a:prstGeom>
          <a:ln w="38100">
            <a:solidFill>
              <a:schemeClr val="bg1"/>
            </a:solidFill>
          </a:ln>
        </p:spPr>
      </p:pic>
      <p:grpSp>
        <p:nvGrpSpPr>
          <p:cNvPr id="19" name="Group 18">
            <a:extLst>
              <a:ext uri="{FF2B5EF4-FFF2-40B4-BE49-F238E27FC236}">
                <a16:creationId xmlns:a16="http://schemas.microsoft.com/office/drawing/2014/main" id="{FF3CE989-96B7-4671-9EB0-DF841B5ADEA3}"/>
              </a:ext>
            </a:extLst>
          </p:cNvPr>
          <p:cNvGrpSpPr/>
          <p:nvPr/>
        </p:nvGrpSpPr>
        <p:grpSpPr>
          <a:xfrm>
            <a:off x="5478652" y="3429000"/>
            <a:ext cx="1526582" cy="2071042"/>
            <a:chOff x="5658288" y="2225298"/>
            <a:chExt cx="875425" cy="1197032"/>
          </a:xfrm>
          <a:solidFill>
            <a:srgbClr val="E74E3D"/>
          </a:solidFill>
        </p:grpSpPr>
        <p:sp>
          <p:nvSpPr>
            <p:cNvPr id="16" name="Arrow: Chevron 15">
              <a:extLst>
                <a:ext uri="{FF2B5EF4-FFF2-40B4-BE49-F238E27FC236}">
                  <a16:creationId xmlns:a16="http://schemas.microsoft.com/office/drawing/2014/main" id="{BD57B1D3-E30F-40F7-AD23-B4947434B411}"/>
                </a:ext>
              </a:extLst>
            </p:cNvPr>
            <p:cNvSpPr/>
            <p:nvPr/>
          </p:nvSpPr>
          <p:spPr>
            <a:xfrm>
              <a:off x="5658288" y="2225298"/>
              <a:ext cx="513896" cy="1197032"/>
            </a:xfrm>
            <a:prstGeom prst="chevron">
              <a:avLst>
                <a:gd name="adj" fmla="val 64483"/>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hevron 17">
              <a:extLst>
                <a:ext uri="{FF2B5EF4-FFF2-40B4-BE49-F238E27FC236}">
                  <a16:creationId xmlns:a16="http://schemas.microsoft.com/office/drawing/2014/main" id="{FFA9CD64-07C9-4BDD-BDEE-B383347C23DC}"/>
                </a:ext>
              </a:extLst>
            </p:cNvPr>
            <p:cNvSpPr/>
            <p:nvPr/>
          </p:nvSpPr>
          <p:spPr>
            <a:xfrm>
              <a:off x="6019817" y="2225298"/>
              <a:ext cx="513896" cy="1197032"/>
            </a:xfrm>
            <a:prstGeom prst="chevron">
              <a:avLst>
                <a:gd name="adj" fmla="val 64483"/>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 name="Picture 2" descr="Text&#10;&#10;Description automatically generated with low confidence">
            <a:extLst>
              <a:ext uri="{FF2B5EF4-FFF2-40B4-BE49-F238E27FC236}">
                <a16:creationId xmlns:a16="http://schemas.microsoft.com/office/drawing/2014/main" id="{54B47005-56B3-5947-D34F-471D9A54C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3407" y="503838"/>
            <a:ext cx="6883458" cy="1474111"/>
          </a:xfrm>
          <a:prstGeom prst="rect">
            <a:avLst/>
          </a:prstGeom>
        </p:spPr>
      </p:pic>
    </p:spTree>
    <p:extLst>
      <p:ext uri="{BB962C8B-B14F-4D97-AF65-F5344CB8AC3E}">
        <p14:creationId xmlns:p14="http://schemas.microsoft.com/office/powerpoint/2010/main" val="3357079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7935135-B0F8-4F24-ADEA-621B93C17F15}"/>
              </a:ext>
            </a:extLst>
          </p:cNvPr>
          <p:cNvCxnSpPr>
            <a:cxnSpLocks/>
          </p:cNvCxnSpPr>
          <p:nvPr/>
        </p:nvCxnSpPr>
        <p:spPr>
          <a:xfrm>
            <a:off x="-2" y="4778477"/>
            <a:ext cx="12192002" cy="0"/>
          </a:xfrm>
          <a:prstGeom prst="line">
            <a:avLst/>
          </a:prstGeom>
          <a:ln w="127000">
            <a:solidFill>
              <a:schemeClr val="bg1"/>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7663FBEF-BAA5-70B2-E8E8-309A5117F461}"/>
              </a:ext>
            </a:extLst>
          </p:cNvPr>
          <p:cNvSpPr txBox="1"/>
          <p:nvPr/>
        </p:nvSpPr>
        <p:spPr>
          <a:xfrm>
            <a:off x="636813" y="914401"/>
            <a:ext cx="11119757" cy="5669578"/>
          </a:xfrm>
          <a:prstGeom prst="ellipse">
            <a:avLst/>
          </a:prstGeom>
          <a:solidFill>
            <a:schemeClr val="bg1"/>
          </a:solidFill>
          <a:ln w="76200">
            <a:solidFill>
              <a:srgbClr val="426053"/>
            </a:solidFill>
          </a:ln>
        </p:spPr>
        <p:txBody>
          <a:bodyPr wrap="square" lIns="91440" tIns="45720" rIns="91440" bIns="45720" rtlCol="0" anchor="t">
            <a:spAutoFit/>
          </a:bodyPr>
          <a:lstStyle/>
          <a:p>
            <a:pPr algn="ctr"/>
            <a:r>
              <a:rPr lang="en-US" sz="4800" b="1" dirty="0">
                <a:solidFill>
                  <a:srgbClr val="E74E3D"/>
                </a:solidFill>
                <a:latin typeface="Corbel Light" panose="020B0303020204020204" pitchFamily="34" charset="0"/>
              </a:rPr>
              <a:t>b. Focusing on God’s </a:t>
            </a:r>
          </a:p>
          <a:p>
            <a:pPr algn="ctr"/>
            <a:r>
              <a:rPr lang="en-US" sz="4800" b="1" dirty="0">
                <a:solidFill>
                  <a:srgbClr val="E74E3D"/>
                </a:solidFill>
                <a:latin typeface="Corbel Light" panose="020B0303020204020204" pitchFamily="34" charset="0"/>
              </a:rPr>
              <a:t>Provision</a:t>
            </a:r>
          </a:p>
          <a:p>
            <a:pPr algn="ctr"/>
            <a:r>
              <a:rPr lang="en-US" sz="4000" b="1" i="0" dirty="0">
                <a:solidFill>
                  <a:srgbClr val="000000"/>
                </a:solidFill>
                <a:effectLst/>
                <a:latin typeface="Corbel Light" panose="020B0303020204020204" pitchFamily="34" charset="0"/>
              </a:rPr>
              <a:t>whatever is: </a:t>
            </a:r>
            <a:r>
              <a:rPr lang="en-US" sz="4000" b="0" i="0" dirty="0">
                <a:solidFill>
                  <a:srgbClr val="000000"/>
                </a:solidFill>
                <a:effectLst/>
                <a:latin typeface="Corbel Light" panose="020B0303020204020204" pitchFamily="34" charset="0"/>
              </a:rPr>
              <a:t>true, noble, right, pure, lovely, admirable—if anything is excellent or praiseworthy—</a:t>
            </a:r>
            <a:r>
              <a:rPr lang="en-US" sz="4000" b="0" i="0" dirty="0">
                <a:solidFill>
                  <a:srgbClr val="E74E3D"/>
                </a:solidFill>
                <a:effectLst/>
                <a:latin typeface="Corbel Light" panose="020B0303020204020204" pitchFamily="34" charset="0"/>
              </a:rPr>
              <a:t>think about such things</a:t>
            </a:r>
            <a:r>
              <a:rPr lang="en-US" sz="4000" b="0" i="0" dirty="0">
                <a:solidFill>
                  <a:srgbClr val="000000"/>
                </a:solidFill>
                <a:effectLst/>
                <a:latin typeface="Corbel Light" panose="020B0303020204020204" pitchFamily="34" charset="0"/>
              </a:rPr>
              <a:t>.</a:t>
            </a:r>
            <a:endParaRPr lang="en-US" sz="4000" b="1" dirty="0">
              <a:solidFill>
                <a:srgbClr val="E74E3D"/>
              </a:solidFill>
              <a:latin typeface="Corbel Light" panose="020B0303020204020204" pitchFamily="34" charset="0"/>
            </a:endParaRPr>
          </a:p>
        </p:txBody>
      </p:sp>
      <p:sp>
        <p:nvSpPr>
          <p:cNvPr id="7" name="Rectangle 6">
            <a:extLst>
              <a:ext uri="{FF2B5EF4-FFF2-40B4-BE49-F238E27FC236}">
                <a16:creationId xmlns:a16="http://schemas.microsoft.com/office/drawing/2014/main" id="{85A4C32B-9234-E9EE-F7BE-89547D652264}"/>
              </a:ext>
            </a:extLst>
          </p:cNvPr>
          <p:cNvSpPr/>
          <p:nvPr/>
        </p:nvSpPr>
        <p:spPr>
          <a:xfrm>
            <a:off x="-4" y="0"/>
            <a:ext cx="12192004" cy="1441338"/>
          </a:xfrm>
          <a:prstGeom prst="rect">
            <a:avLst/>
          </a:prstGeom>
          <a:solidFill>
            <a:srgbClr val="426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latin typeface="+mj-lt"/>
              </a:rPr>
              <a:t>2. Choose to celebrate by:</a:t>
            </a:r>
            <a:endParaRPr lang="en-US" sz="6000" b="1" dirty="0">
              <a:solidFill>
                <a:schemeClr val="bg1"/>
              </a:solidFill>
              <a:latin typeface="+mj-lt"/>
            </a:endParaRPr>
          </a:p>
        </p:txBody>
      </p:sp>
    </p:spTree>
    <p:extLst>
      <p:ext uri="{BB962C8B-B14F-4D97-AF65-F5344CB8AC3E}">
        <p14:creationId xmlns:p14="http://schemas.microsoft.com/office/powerpoint/2010/main" val="4073278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world&#10;&#10;Description automatically generated with medium confidence">
            <a:extLst>
              <a:ext uri="{FF2B5EF4-FFF2-40B4-BE49-F238E27FC236}">
                <a16:creationId xmlns:a16="http://schemas.microsoft.com/office/drawing/2014/main" id="{795C7F96-7EC9-0517-49DE-E0AE017C61E3}"/>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 y="8848"/>
            <a:ext cx="9002332" cy="4742250"/>
          </a:xfrm>
          <a:prstGeom prst="rect">
            <a:avLst/>
          </a:prstGeom>
        </p:spPr>
      </p:pic>
      <p:pic>
        <p:nvPicPr>
          <p:cNvPr id="2" name="Picture 1" descr="Text&#10;&#10;Description automatically generated">
            <a:extLst>
              <a:ext uri="{FF2B5EF4-FFF2-40B4-BE49-F238E27FC236}">
                <a16:creationId xmlns:a16="http://schemas.microsoft.com/office/drawing/2014/main" id="{0D4542C9-043D-4F12-88B1-E5456CA8ECE9}"/>
              </a:ext>
            </a:extLst>
          </p:cNvPr>
          <p:cNvPicPr>
            <a:picLocks noChangeAspect="1"/>
          </p:cNvPicPr>
          <p:nvPr/>
        </p:nvPicPr>
        <p:blipFill rotWithShape="1">
          <a:blip r:embed="rId4">
            <a:extLst>
              <a:ext uri="{28A0092B-C50C-407E-A947-70E740481C1C}">
                <a14:useLocalDpi xmlns:a14="http://schemas.microsoft.com/office/drawing/2010/main" val="0"/>
              </a:ext>
            </a:extLst>
          </a:blip>
          <a:srcRect l="3837" r="3837"/>
          <a:stretch/>
        </p:blipFill>
        <p:spPr>
          <a:xfrm>
            <a:off x="-2" y="4778477"/>
            <a:ext cx="12192000" cy="2079523"/>
          </a:xfrm>
          <a:prstGeom prst="rect">
            <a:avLst/>
          </a:prstGeom>
        </p:spPr>
      </p:pic>
      <p:cxnSp>
        <p:nvCxnSpPr>
          <p:cNvPr id="14" name="Straight Connector 13">
            <a:extLst>
              <a:ext uri="{FF2B5EF4-FFF2-40B4-BE49-F238E27FC236}">
                <a16:creationId xmlns:a16="http://schemas.microsoft.com/office/drawing/2014/main" id="{37935135-B0F8-4F24-ADEA-621B93C17F15}"/>
              </a:ext>
            </a:extLst>
          </p:cNvPr>
          <p:cNvCxnSpPr>
            <a:cxnSpLocks/>
          </p:cNvCxnSpPr>
          <p:nvPr/>
        </p:nvCxnSpPr>
        <p:spPr>
          <a:xfrm>
            <a:off x="-2" y="4778477"/>
            <a:ext cx="12192002" cy="0"/>
          </a:xfrm>
          <a:prstGeom prst="line">
            <a:avLst/>
          </a:prstGeom>
          <a:ln w="127000">
            <a:solidFill>
              <a:schemeClr val="bg1"/>
            </a:solidFill>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8AFB8D8A-9EB7-40EA-88CF-B9951D8C9F7C}"/>
              </a:ext>
            </a:extLst>
          </p:cNvPr>
          <p:cNvSpPr txBox="1"/>
          <p:nvPr/>
        </p:nvSpPr>
        <p:spPr>
          <a:xfrm>
            <a:off x="8091222" y="569441"/>
            <a:ext cx="3962400" cy="3592175"/>
          </a:xfrm>
          <a:prstGeom prst="ellipse">
            <a:avLst/>
          </a:prstGeom>
          <a:solidFill>
            <a:schemeClr val="bg1"/>
          </a:solidFill>
          <a:ln w="57150">
            <a:solidFill>
              <a:srgbClr val="426053"/>
            </a:solidFill>
          </a:ln>
        </p:spPr>
        <p:txBody>
          <a:bodyPr wrap="square" lIns="91440" tIns="45720" rIns="91440" bIns="45720" rtlCol="0" anchor="t">
            <a:spAutoFit/>
          </a:bodyPr>
          <a:lstStyle/>
          <a:p>
            <a:pPr algn="ctr"/>
            <a:r>
              <a:rPr lang="en-US" sz="3200" dirty="0">
                <a:latin typeface="Corbel Light"/>
              </a:rPr>
              <a:t>350+ </a:t>
            </a:r>
          </a:p>
          <a:p>
            <a:pPr algn="ctr"/>
            <a:r>
              <a:rPr lang="en-US" sz="3200" dirty="0">
                <a:latin typeface="Corbel Light"/>
              </a:rPr>
              <a:t>Third-Culture Kids,</a:t>
            </a:r>
          </a:p>
          <a:p>
            <a:pPr algn="ctr"/>
            <a:r>
              <a:rPr lang="en-US" sz="3200" dirty="0">
                <a:latin typeface="Corbel Light"/>
              </a:rPr>
              <a:t>More than 20 nations</a:t>
            </a:r>
            <a:endParaRPr lang="en-US" sz="3200" dirty="0">
              <a:latin typeface="Corbel Light" panose="020B0303020204020204" pitchFamily="34" charset="0"/>
            </a:endParaRPr>
          </a:p>
        </p:txBody>
      </p:sp>
    </p:spTree>
    <p:extLst>
      <p:ext uri="{BB962C8B-B14F-4D97-AF65-F5344CB8AC3E}">
        <p14:creationId xmlns:p14="http://schemas.microsoft.com/office/powerpoint/2010/main" val="1007617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7935135-B0F8-4F24-ADEA-621B93C17F15}"/>
              </a:ext>
            </a:extLst>
          </p:cNvPr>
          <p:cNvCxnSpPr>
            <a:cxnSpLocks/>
          </p:cNvCxnSpPr>
          <p:nvPr/>
        </p:nvCxnSpPr>
        <p:spPr>
          <a:xfrm>
            <a:off x="-2" y="4778477"/>
            <a:ext cx="12192002" cy="0"/>
          </a:xfrm>
          <a:prstGeom prst="line">
            <a:avLst/>
          </a:prstGeom>
          <a:ln w="127000">
            <a:solidFill>
              <a:schemeClr val="bg1"/>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7663FBEF-BAA5-70B2-E8E8-309A5117F461}"/>
              </a:ext>
            </a:extLst>
          </p:cNvPr>
          <p:cNvSpPr txBox="1"/>
          <p:nvPr/>
        </p:nvSpPr>
        <p:spPr>
          <a:xfrm>
            <a:off x="595994" y="914401"/>
            <a:ext cx="11029950" cy="6362045"/>
          </a:xfrm>
          <a:prstGeom prst="ellipse">
            <a:avLst/>
          </a:prstGeom>
          <a:solidFill>
            <a:schemeClr val="bg1"/>
          </a:solidFill>
          <a:ln w="76200">
            <a:solidFill>
              <a:srgbClr val="426053"/>
            </a:solidFill>
          </a:ln>
        </p:spPr>
        <p:txBody>
          <a:bodyPr wrap="square" lIns="91440" tIns="45720" rIns="91440" bIns="45720" rtlCol="0" anchor="t">
            <a:spAutoFit/>
          </a:bodyPr>
          <a:lstStyle/>
          <a:p>
            <a:pPr algn="ctr"/>
            <a:r>
              <a:rPr lang="en-US" sz="4800" b="1" dirty="0">
                <a:solidFill>
                  <a:srgbClr val="E74E3D"/>
                </a:solidFill>
                <a:latin typeface="Corbel Light" panose="020B0303020204020204" pitchFamily="34" charset="0"/>
              </a:rPr>
              <a:t>God and His Peace</a:t>
            </a:r>
            <a:endParaRPr lang="en-US" sz="4800" b="1" i="0" baseline="30000" dirty="0">
              <a:solidFill>
                <a:srgbClr val="000000"/>
              </a:solidFill>
              <a:effectLst/>
              <a:latin typeface="Corbel Light" panose="020B0303020204020204" pitchFamily="34" charset="0"/>
            </a:endParaRPr>
          </a:p>
          <a:p>
            <a:pPr algn="ctr"/>
            <a:r>
              <a:rPr lang="en-US" sz="4000" b="1" i="0" baseline="30000" dirty="0">
                <a:solidFill>
                  <a:srgbClr val="000000"/>
                </a:solidFill>
                <a:effectLst/>
                <a:latin typeface="Corbel Light" panose="020B0303020204020204" pitchFamily="34" charset="0"/>
              </a:rPr>
              <a:t>7 </a:t>
            </a:r>
            <a:r>
              <a:rPr lang="en-US" sz="4000" b="0" i="0" dirty="0">
                <a:solidFill>
                  <a:srgbClr val="000000"/>
                </a:solidFill>
                <a:effectLst/>
                <a:latin typeface="Corbel Light" panose="020B0303020204020204" pitchFamily="34" charset="0"/>
              </a:rPr>
              <a:t>And the </a:t>
            </a:r>
            <a:r>
              <a:rPr lang="en-US" sz="4000" b="0" i="0" dirty="0">
                <a:solidFill>
                  <a:srgbClr val="E74E3D"/>
                </a:solidFill>
                <a:effectLst/>
                <a:latin typeface="Corbel Light" panose="020B0303020204020204" pitchFamily="34" charset="0"/>
              </a:rPr>
              <a:t>peace of God</a:t>
            </a:r>
            <a:r>
              <a:rPr lang="en-US" sz="4000" b="0" i="0" dirty="0">
                <a:solidFill>
                  <a:srgbClr val="000000"/>
                </a:solidFill>
                <a:effectLst/>
                <a:latin typeface="Corbel Light" panose="020B0303020204020204" pitchFamily="34" charset="0"/>
              </a:rPr>
              <a:t>, which transcends all understanding, will guard your hearts and your minds in Christ Jesus.</a:t>
            </a:r>
          </a:p>
          <a:p>
            <a:pPr algn="ctr"/>
            <a:r>
              <a:rPr lang="en-US" sz="4000" b="1" i="0" baseline="30000" dirty="0">
                <a:solidFill>
                  <a:srgbClr val="000000"/>
                </a:solidFill>
                <a:effectLst/>
                <a:latin typeface="Corbel Light" panose="020B0303020204020204" pitchFamily="34" charset="0"/>
              </a:rPr>
              <a:t>9 </a:t>
            </a:r>
            <a:r>
              <a:rPr lang="en-US" sz="4000" b="0" i="0" dirty="0">
                <a:solidFill>
                  <a:srgbClr val="000000"/>
                </a:solidFill>
                <a:effectLst/>
                <a:latin typeface="Corbel Light" panose="020B0303020204020204" pitchFamily="34" charset="0"/>
              </a:rPr>
              <a:t>…put it into practice. And the </a:t>
            </a:r>
            <a:r>
              <a:rPr lang="en-US" sz="4000" b="0" i="0" dirty="0">
                <a:solidFill>
                  <a:srgbClr val="E74E3D"/>
                </a:solidFill>
                <a:effectLst/>
                <a:latin typeface="Corbel Light" panose="020B0303020204020204" pitchFamily="34" charset="0"/>
              </a:rPr>
              <a:t>God of peace </a:t>
            </a:r>
            <a:r>
              <a:rPr lang="en-US" sz="4000" b="0" i="0" dirty="0">
                <a:solidFill>
                  <a:srgbClr val="000000"/>
                </a:solidFill>
                <a:effectLst/>
                <a:latin typeface="Corbel Light" panose="020B0303020204020204" pitchFamily="34" charset="0"/>
              </a:rPr>
              <a:t>will be with you.</a:t>
            </a:r>
          </a:p>
        </p:txBody>
      </p:sp>
      <p:sp>
        <p:nvSpPr>
          <p:cNvPr id="7" name="Rectangle 6">
            <a:extLst>
              <a:ext uri="{FF2B5EF4-FFF2-40B4-BE49-F238E27FC236}">
                <a16:creationId xmlns:a16="http://schemas.microsoft.com/office/drawing/2014/main" id="{85A4C32B-9234-E9EE-F7BE-89547D652264}"/>
              </a:ext>
            </a:extLst>
          </p:cNvPr>
          <p:cNvSpPr/>
          <p:nvPr/>
        </p:nvSpPr>
        <p:spPr>
          <a:xfrm>
            <a:off x="-4" y="0"/>
            <a:ext cx="12192004" cy="1441338"/>
          </a:xfrm>
          <a:prstGeom prst="rect">
            <a:avLst/>
          </a:prstGeom>
          <a:solidFill>
            <a:srgbClr val="426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latin typeface="+mj-lt"/>
              </a:rPr>
              <a:t>3. When we joyously celebrate, we have:</a:t>
            </a:r>
            <a:endParaRPr lang="en-US" sz="6000" b="1" dirty="0">
              <a:solidFill>
                <a:schemeClr val="bg1"/>
              </a:solidFill>
              <a:latin typeface="+mj-lt"/>
            </a:endParaRPr>
          </a:p>
        </p:txBody>
      </p:sp>
    </p:spTree>
    <p:extLst>
      <p:ext uri="{BB962C8B-B14F-4D97-AF65-F5344CB8AC3E}">
        <p14:creationId xmlns:p14="http://schemas.microsoft.com/office/powerpoint/2010/main" val="1449244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7935135-B0F8-4F24-ADEA-621B93C17F15}"/>
              </a:ext>
            </a:extLst>
          </p:cNvPr>
          <p:cNvCxnSpPr>
            <a:cxnSpLocks/>
          </p:cNvCxnSpPr>
          <p:nvPr/>
        </p:nvCxnSpPr>
        <p:spPr>
          <a:xfrm>
            <a:off x="-2" y="4778477"/>
            <a:ext cx="12192002" cy="0"/>
          </a:xfrm>
          <a:prstGeom prst="line">
            <a:avLst/>
          </a:prstGeom>
          <a:ln w="127000">
            <a:solidFill>
              <a:schemeClr val="bg1"/>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7663FBEF-BAA5-70B2-E8E8-309A5117F461}"/>
              </a:ext>
            </a:extLst>
          </p:cNvPr>
          <p:cNvSpPr txBox="1"/>
          <p:nvPr/>
        </p:nvSpPr>
        <p:spPr>
          <a:xfrm>
            <a:off x="367393" y="914401"/>
            <a:ext cx="11511643" cy="5583019"/>
          </a:xfrm>
          <a:prstGeom prst="ellipse">
            <a:avLst/>
          </a:prstGeom>
          <a:solidFill>
            <a:schemeClr val="bg1"/>
          </a:solidFill>
          <a:ln w="76200">
            <a:solidFill>
              <a:srgbClr val="426053"/>
            </a:solidFill>
          </a:ln>
        </p:spPr>
        <p:txBody>
          <a:bodyPr wrap="square" lIns="91440" tIns="45720" rIns="91440" bIns="45720" rtlCol="0" anchor="t">
            <a:spAutoFit/>
          </a:bodyPr>
          <a:lstStyle/>
          <a:p>
            <a:pPr algn="ctr"/>
            <a:r>
              <a:rPr lang="en-US" sz="5400" b="1" i="0" baseline="30000" dirty="0">
                <a:solidFill>
                  <a:srgbClr val="E74E3D"/>
                </a:solidFill>
                <a:effectLst/>
                <a:latin typeface="Corbel Light" panose="020B0303020204020204" pitchFamily="34" charset="0"/>
              </a:rPr>
              <a:t>Consider</a:t>
            </a:r>
          </a:p>
          <a:p>
            <a:pPr algn="ctr"/>
            <a:r>
              <a:rPr lang="en-US" sz="5400" i="0" baseline="30000" dirty="0">
                <a:solidFill>
                  <a:srgbClr val="000000"/>
                </a:solidFill>
                <a:effectLst/>
                <a:latin typeface="Corbel Light" panose="020B0303020204020204" pitchFamily="34" charset="0"/>
              </a:rPr>
              <a:t>1. Without comparing to others, how has God gifted you?</a:t>
            </a:r>
          </a:p>
          <a:p>
            <a:pPr algn="ctr"/>
            <a:r>
              <a:rPr lang="en-US" sz="5400" i="0" baseline="30000" dirty="0">
                <a:solidFill>
                  <a:srgbClr val="000000"/>
                </a:solidFill>
                <a:effectLst/>
                <a:latin typeface="Corbel Light" panose="020B0303020204020204" pitchFamily="34" charset="0"/>
              </a:rPr>
              <a:t>2. </a:t>
            </a:r>
            <a:r>
              <a:rPr lang="en-US" sz="5400" baseline="30000" dirty="0">
                <a:solidFill>
                  <a:srgbClr val="000000"/>
                </a:solidFill>
                <a:latin typeface="Corbel Light" panose="020B0303020204020204" pitchFamily="34" charset="0"/>
              </a:rPr>
              <a:t>Through challenges, how has God grown you</a:t>
            </a:r>
            <a:r>
              <a:rPr lang="en-US" sz="5400" i="0" baseline="30000" dirty="0">
                <a:solidFill>
                  <a:srgbClr val="000000"/>
                </a:solidFill>
                <a:effectLst/>
                <a:latin typeface="Corbel Light" panose="020B0303020204020204" pitchFamily="34" charset="0"/>
              </a:rPr>
              <a:t>?</a:t>
            </a:r>
          </a:p>
          <a:p>
            <a:pPr algn="ctr"/>
            <a:r>
              <a:rPr lang="en-US" sz="5400" i="0" baseline="30000" dirty="0">
                <a:solidFill>
                  <a:srgbClr val="000000"/>
                </a:solidFill>
                <a:effectLst/>
                <a:latin typeface="Corbel Light" panose="020B0303020204020204" pitchFamily="34" charset="0"/>
              </a:rPr>
              <a:t>3. Celebration is PUBLIC. </a:t>
            </a:r>
            <a:r>
              <a:rPr lang="en-US" sz="5400" baseline="30000" dirty="0">
                <a:solidFill>
                  <a:srgbClr val="000000"/>
                </a:solidFill>
                <a:latin typeface="Corbel Light" panose="020B0303020204020204" pitchFamily="34" charset="0"/>
              </a:rPr>
              <a:t>How can you share God’s goodness with others</a:t>
            </a:r>
            <a:r>
              <a:rPr lang="en-US" sz="5400" i="0" baseline="30000" dirty="0">
                <a:solidFill>
                  <a:srgbClr val="000000"/>
                </a:solidFill>
                <a:effectLst/>
                <a:latin typeface="Corbel Light" panose="020B0303020204020204" pitchFamily="34" charset="0"/>
              </a:rPr>
              <a:t>?</a:t>
            </a:r>
          </a:p>
        </p:txBody>
      </p:sp>
      <p:sp>
        <p:nvSpPr>
          <p:cNvPr id="7" name="Rectangle 6">
            <a:extLst>
              <a:ext uri="{FF2B5EF4-FFF2-40B4-BE49-F238E27FC236}">
                <a16:creationId xmlns:a16="http://schemas.microsoft.com/office/drawing/2014/main" id="{85A4C32B-9234-E9EE-F7BE-89547D652264}"/>
              </a:ext>
            </a:extLst>
          </p:cNvPr>
          <p:cNvSpPr/>
          <p:nvPr/>
        </p:nvSpPr>
        <p:spPr>
          <a:xfrm>
            <a:off x="-4" y="0"/>
            <a:ext cx="12192004" cy="1441338"/>
          </a:xfrm>
          <a:prstGeom prst="rect">
            <a:avLst/>
          </a:prstGeom>
          <a:solidFill>
            <a:srgbClr val="426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latin typeface="+mj-lt"/>
              </a:rPr>
              <a:t>How will you choose to celebrate?</a:t>
            </a:r>
            <a:endParaRPr lang="en-US" sz="6000" b="1" dirty="0">
              <a:solidFill>
                <a:schemeClr val="bg1"/>
              </a:solidFill>
              <a:latin typeface="+mj-lt"/>
            </a:endParaRPr>
          </a:p>
        </p:txBody>
      </p:sp>
    </p:spTree>
    <p:extLst>
      <p:ext uri="{BB962C8B-B14F-4D97-AF65-F5344CB8AC3E}">
        <p14:creationId xmlns:p14="http://schemas.microsoft.com/office/powerpoint/2010/main" val="249005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D2432CDA-1C96-5FBA-E90A-57995427B826}"/>
              </a:ext>
            </a:extLst>
          </p:cNvPr>
          <p:cNvPicPr>
            <a:picLocks noChangeAspect="1"/>
          </p:cNvPicPr>
          <p:nvPr/>
        </p:nvPicPr>
        <p:blipFill>
          <a:blip r:embed="rId3">
            <a:extLst>
              <a:ext uri="{28A0092B-C50C-407E-A947-70E740481C1C}">
                <a14:useLocalDpi xmlns:a14="http://schemas.microsoft.com/office/drawing/2010/main" val="0"/>
              </a:ext>
            </a:extLst>
          </a:blip>
          <a:srcRect t="281" b="281"/>
          <a:stretch/>
        </p:blipFill>
        <p:spPr>
          <a:xfrm>
            <a:off x="7523360" y="1059544"/>
            <a:ext cx="4435711" cy="2942870"/>
          </a:xfrm>
          <a:prstGeom prst="rect">
            <a:avLst/>
          </a:prstGeom>
        </p:spPr>
      </p:pic>
      <p:pic>
        <p:nvPicPr>
          <p:cNvPr id="2" name="Picture 1" descr="Text&#10;&#10;Description automatically generated">
            <a:extLst>
              <a:ext uri="{FF2B5EF4-FFF2-40B4-BE49-F238E27FC236}">
                <a16:creationId xmlns:a16="http://schemas.microsoft.com/office/drawing/2014/main" id="{0D4542C9-043D-4F12-88B1-E5456CA8ECE9}"/>
              </a:ext>
            </a:extLst>
          </p:cNvPr>
          <p:cNvPicPr>
            <a:picLocks noChangeAspect="1"/>
          </p:cNvPicPr>
          <p:nvPr/>
        </p:nvPicPr>
        <p:blipFill rotWithShape="1">
          <a:blip r:embed="rId4">
            <a:extLst>
              <a:ext uri="{28A0092B-C50C-407E-A947-70E740481C1C}">
                <a14:useLocalDpi xmlns:a14="http://schemas.microsoft.com/office/drawing/2010/main" val="0"/>
              </a:ext>
            </a:extLst>
          </a:blip>
          <a:srcRect l="3837" r="3837"/>
          <a:stretch/>
        </p:blipFill>
        <p:spPr>
          <a:xfrm>
            <a:off x="-2" y="4809474"/>
            <a:ext cx="12192000" cy="2079523"/>
          </a:xfrm>
          <a:prstGeom prst="rect">
            <a:avLst/>
          </a:prstGeom>
        </p:spPr>
      </p:pic>
      <p:cxnSp>
        <p:nvCxnSpPr>
          <p:cNvPr id="14" name="Straight Connector 13">
            <a:extLst>
              <a:ext uri="{FF2B5EF4-FFF2-40B4-BE49-F238E27FC236}">
                <a16:creationId xmlns:a16="http://schemas.microsoft.com/office/drawing/2014/main" id="{37935135-B0F8-4F24-ADEA-621B93C17F15}"/>
              </a:ext>
            </a:extLst>
          </p:cNvPr>
          <p:cNvCxnSpPr>
            <a:cxnSpLocks/>
          </p:cNvCxnSpPr>
          <p:nvPr/>
        </p:nvCxnSpPr>
        <p:spPr>
          <a:xfrm>
            <a:off x="-2" y="4778477"/>
            <a:ext cx="12192002" cy="0"/>
          </a:xfrm>
          <a:prstGeom prst="line">
            <a:avLst/>
          </a:prstGeom>
          <a:ln w="127000">
            <a:solidFill>
              <a:schemeClr val="bg1"/>
            </a:solidFill>
          </a:ln>
        </p:spPr>
        <p:style>
          <a:lnRef idx="1">
            <a:schemeClr val="dk1"/>
          </a:lnRef>
          <a:fillRef idx="0">
            <a:schemeClr val="dk1"/>
          </a:fillRef>
          <a:effectRef idx="0">
            <a:schemeClr val="dk1"/>
          </a:effectRef>
          <a:fontRef idx="minor">
            <a:schemeClr val="tx1"/>
          </a:fontRef>
        </p:style>
      </p:cxnSp>
      <p:pic>
        <p:nvPicPr>
          <p:cNvPr id="3" name="Picture 3">
            <a:extLst>
              <a:ext uri="{FF2B5EF4-FFF2-40B4-BE49-F238E27FC236}">
                <a16:creationId xmlns:a16="http://schemas.microsoft.com/office/drawing/2014/main" id="{73652334-F0A2-FFEA-BAA3-A901F61E9D75}"/>
              </a:ext>
            </a:extLst>
          </p:cNvPr>
          <p:cNvPicPr>
            <a:picLocks noChangeAspect="1"/>
          </p:cNvPicPr>
          <p:nvPr/>
        </p:nvPicPr>
        <p:blipFill>
          <a:blip r:embed="rId5"/>
          <a:stretch>
            <a:fillRect/>
          </a:stretch>
        </p:blipFill>
        <p:spPr>
          <a:xfrm>
            <a:off x="232931" y="1059544"/>
            <a:ext cx="4435711" cy="2942870"/>
          </a:xfrm>
          <a:prstGeom prst="rect">
            <a:avLst/>
          </a:prstGeom>
        </p:spPr>
      </p:pic>
      <p:sp>
        <p:nvSpPr>
          <p:cNvPr id="4" name="TextBox 3">
            <a:extLst>
              <a:ext uri="{FF2B5EF4-FFF2-40B4-BE49-F238E27FC236}">
                <a16:creationId xmlns:a16="http://schemas.microsoft.com/office/drawing/2014/main" id="{7663FBEF-BAA5-70B2-E8E8-309A5117F461}"/>
              </a:ext>
            </a:extLst>
          </p:cNvPr>
          <p:cNvSpPr txBox="1"/>
          <p:nvPr/>
        </p:nvSpPr>
        <p:spPr>
          <a:xfrm>
            <a:off x="4114798" y="0"/>
            <a:ext cx="3962400" cy="4890552"/>
          </a:xfrm>
          <a:prstGeom prst="ellipse">
            <a:avLst/>
          </a:prstGeom>
          <a:solidFill>
            <a:schemeClr val="bg1"/>
          </a:solidFill>
          <a:ln w="38100">
            <a:solidFill>
              <a:srgbClr val="426053"/>
            </a:solidFill>
          </a:ln>
        </p:spPr>
        <p:txBody>
          <a:bodyPr wrap="square" lIns="91440" tIns="45720" rIns="91440" bIns="45720" rtlCol="0" anchor="t">
            <a:spAutoFit/>
          </a:bodyPr>
          <a:lstStyle/>
          <a:p>
            <a:pPr algn="ctr"/>
            <a:endParaRPr lang="en-US" sz="4400" dirty="0">
              <a:solidFill>
                <a:srgbClr val="426053"/>
              </a:solidFill>
              <a:latin typeface="Modern Love"/>
            </a:endParaRPr>
          </a:p>
          <a:p>
            <a:pPr algn="ctr"/>
            <a:r>
              <a:rPr lang="en-US" sz="4400" dirty="0">
                <a:solidFill>
                  <a:srgbClr val="E74E3D"/>
                </a:solidFill>
                <a:latin typeface="Modern Love"/>
              </a:rPr>
              <a:t>10 Years!</a:t>
            </a:r>
            <a:endParaRPr lang="en-US" sz="4400" dirty="0">
              <a:solidFill>
                <a:srgbClr val="E74E3D"/>
              </a:solidFill>
              <a:latin typeface="Modern Love" panose="04090805081005020601" pitchFamily="82" charset="0"/>
            </a:endParaRPr>
          </a:p>
          <a:p>
            <a:pPr algn="ctr"/>
            <a:r>
              <a:rPr lang="en-US" sz="3200" dirty="0">
                <a:latin typeface="Corbel Light"/>
              </a:rPr>
              <a:t>Thank you for your faithful partnership</a:t>
            </a:r>
            <a:endParaRPr lang="en-US" sz="3200" dirty="0">
              <a:latin typeface="Corbel Light" panose="020B0303020204020204" pitchFamily="34" charset="0"/>
            </a:endParaRPr>
          </a:p>
          <a:p>
            <a:endParaRPr lang="en-US" sz="3600" dirty="0">
              <a:latin typeface="Corbel Light" panose="020B0303020204020204" pitchFamily="34" charset="0"/>
            </a:endParaRPr>
          </a:p>
        </p:txBody>
      </p:sp>
    </p:spTree>
    <p:extLst>
      <p:ext uri="{BB962C8B-B14F-4D97-AF65-F5344CB8AC3E}">
        <p14:creationId xmlns:p14="http://schemas.microsoft.com/office/powerpoint/2010/main" val="4286142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7935135-B0F8-4F24-ADEA-621B93C17F15}"/>
              </a:ext>
            </a:extLst>
          </p:cNvPr>
          <p:cNvCxnSpPr>
            <a:cxnSpLocks/>
          </p:cNvCxnSpPr>
          <p:nvPr/>
        </p:nvCxnSpPr>
        <p:spPr>
          <a:xfrm>
            <a:off x="-2" y="4778477"/>
            <a:ext cx="12192002" cy="0"/>
          </a:xfrm>
          <a:prstGeom prst="line">
            <a:avLst/>
          </a:prstGeom>
          <a:ln w="127000">
            <a:solidFill>
              <a:schemeClr val="bg1"/>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7663FBEF-BAA5-70B2-E8E8-309A5117F461}"/>
              </a:ext>
            </a:extLst>
          </p:cNvPr>
          <p:cNvSpPr txBox="1"/>
          <p:nvPr/>
        </p:nvSpPr>
        <p:spPr>
          <a:xfrm>
            <a:off x="1086171" y="1019544"/>
            <a:ext cx="10019655" cy="3981688"/>
          </a:xfrm>
          <a:prstGeom prst="ellipse">
            <a:avLst/>
          </a:prstGeom>
          <a:solidFill>
            <a:schemeClr val="bg1"/>
          </a:solidFill>
          <a:ln w="76200">
            <a:solidFill>
              <a:srgbClr val="426053"/>
            </a:solidFill>
          </a:ln>
        </p:spPr>
        <p:txBody>
          <a:bodyPr wrap="square" lIns="91440" tIns="45720" rIns="91440" bIns="45720" rtlCol="0" anchor="t">
            <a:spAutoFit/>
          </a:bodyPr>
          <a:lstStyle/>
          <a:p>
            <a:pPr algn="ctr"/>
            <a:r>
              <a:rPr lang="en-US" sz="6600" dirty="0">
                <a:solidFill>
                  <a:srgbClr val="E74E3D"/>
                </a:solidFill>
                <a:latin typeface="Modern Love"/>
              </a:rPr>
              <a:t>Celebration!</a:t>
            </a:r>
            <a:endParaRPr lang="en-US" sz="6600" dirty="0">
              <a:solidFill>
                <a:srgbClr val="E74E3D"/>
              </a:solidFill>
              <a:latin typeface="Modern Love" panose="04090805081005020601" pitchFamily="82" charset="0"/>
            </a:endParaRPr>
          </a:p>
          <a:p>
            <a:pPr algn="ctr"/>
            <a:r>
              <a:rPr lang="en-US" sz="4000" dirty="0">
                <a:latin typeface="Corbel Light"/>
              </a:rPr>
              <a:t>Seeing God in the Face of Challenge</a:t>
            </a:r>
          </a:p>
          <a:p>
            <a:pPr algn="ctr"/>
            <a:r>
              <a:rPr lang="en-US" sz="3200" dirty="0">
                <a:latin typeface="Corbel Light"/>
              </a:rPr>
              <a:t>Philippians 4: 4-9</a:t>
            </a:r>
            <a:endParaRPr lang="en-US" sz="3200" dirty="0">
              <a:latin typeface="Corbel Light" panose="020B0303020204020204" pitchFamily="34" charset="0"/>
            </a:endParaRPr>
          </a:p>
        </p:txBody>
      </p:sp>
    </p:spTree>
    <p:extLst>
      <p:ext uri="{BB962C8B-B14F-4D97-AF65-F5344CB8AC3E}">
        <p14:creationId xmlns:p14="http://schemas.microsoft.com/office/powerpoint/2010/main" val="494822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7935135-B0F8-4F24-ADEA-621B93C17F15}"/>
              </a:ext>
            </a:extLst>
          </p:cNvPr>
          <p:cNvCxnSpPr>
            <a:cxnSpLocks/>
          </p:cNvCxnSpPr>
          <p:nvPr/>
        </p:nvCxnSpPr>
        <p:spPr>
          <a:xfrm>
            <a:off x="-2" y="4778477"/>
            <a:ext cx="12192002" cy="0"/>
          </a:xfrm>
          <a:prstGeom prst="line">
            <a:avLst/>
          </a:prstGeom>
          <a:ln w="127000">
            <a:solidFill>
              <a:schemeClr val="bg1"/>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7663FBEF-BAA5-70B2-E8E8-309A5117F461}"/>
              </a:ext>
            </a:extLst>
          </p:cNvPr>
          <p:cNvSpPr txBox="1"/>
          <p:nvPr/>
        </p:nvSpPr>
        <p:spPr>
          <a:xfrm>
            <a:off x="960896" y="914401"/>
            <a:ext cx="10267626" cy="4933831"/>
          </a:xfrm>
          <a:prstGeom prst="ellipse">
            <a:avLst/>
          </a:prstGeom>
          <a:solidFill>
            <a:schemeClr val="bg1"/>
          </a:solidFill>
          <a:ln w="76200">
            <a:solidFill>
              <a:srgbClr val="426053"/>
            </a:solidFill>
          </a:ln>
        </p:spPr>
        <p:txBody>
          <a:bodyPr wrap="square" lIns="91440" tIns="45720" rIns="91440" bIns="45720" rtlCol="0" anchor="t">
            <a:spAutoFit/>
          </a:bodyPr>
          <a:lstStyle/>
          <a:p>
            <a:pPr algn="ctr"/>
            <a:r>
              <a:rPr lang="en-US" sz="5400" b="1" dirty="0">
                <a:solidFill>
                  <a:srgbClr val="E74E3D"/>
                </a:solidFill>
                <a:latin typeface="Corbel Light"/>
              </a:rPr>
              <a:t>Challenge</a:t>
            </a:r>
          </a:p>
          <a:p>
            <a:pPr algn="ctr"/>
            <a:r>
              <a:rPr lang="en-US" sz="4400" dirty="0">
                <a:latin typeface="Corbel Light"/>
              </a:rPr>
              <a:t>Paul’s Chains (1:7, 12-14)</a:t>
            </a:r>
          </a:p>
          <a:p>
            <a:pPr algn="ctr"/>
            <a:r>
              <a:rPr lang="en-US" sz="4400" dirty="0">
                <a:latin typeface="Corbel Light"/>
              </a:rPr>
              <a:t>Philippians’ Persecution (1:29ff)</a:t>
            </a:r>
          </a:p>
          <a:p>
            <a:pPr algn="ctr"/>
            <a:r>
              <a:rPr lang="en-US" sz="4400" dirty="0">
                <a:latin typeface="Corbel Light"/>
              </a:rPr>
              <a:t>Christ’s Suffering (2:6-8)</a:t>
            </a:r>
            <a:endParaRPr lang="en-US" sz="4400" dirty="0">
              <a:latin typeface="Corbel Light" panose="020B0303020204020204" pitchFamily="34" charset="0"/>
            </a:endParaRPr>
          </a:p>
          <a:p>
            <a:endParaRPr lang="en-US" sz="3600" dirty="0">
              <a:latin typeface="Corbel Light" panose="020B0303020204020204" pitchFamily="34" charset="0"/>
            </a:endParaRPr>
          </a:p>
        </p:txBody>
      </p:sp>
      <p:sp>
        <p:nvSpPr>
          <p:cNvPr id="7" name="Rectangle 6">
            <a:extLst>
              <a:ext uri="{FF2B5EF4-FFF2-40B4-BE49-F238E27FC236}">
                <a16:creationId xmlns:a16="http://schemas.microsoft.com/office/drawing/2014/main" id="{85A4C32B-9234-E9EE-F7BE-89547D652264}"/>
              </a:ext>
            </a:extLst>
          </p:cNvPr>
          <p:cNvSpPr/>
          <p:nvPr/>
        </p:nvSpPr>
        <p:spPr>
          <a:xfrm>
            <a:off x="-4" y="-212272"/>
            <a:ext cx="12192004" cy="1441338"/>
          </a:xfrm>
          <a:prstGeom prst="rect">
            <a:avLst/>
          </a:prstGeom>
          <a:solidFill>
            <a:srgbClr val="426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latin typeface="+mj-lt"/>
              </a:rPr>
              <a:t>Context of Philippians</a:t>
            </a:r>
            <a:endParaRPr lang="en-US" sz="6000" b="1" dirty="0">
              <a:solidFill>
                <a:schemeClr val="bg1"/>
              </a:solidFill>
              <a:latin typeface="+mj-lt"/>
            </a:endParaRPr>
          </a:p>
        </p:txBody>
      </p:sp>
    </p:spTree>
    <p:extLst>
      <p:ext uri="{BB962C8B-B14F-4D97-AF65-F5344CB8AC3E}">
        <p14:creationId xmlns:p14="http://schemas.microsoft.com/office/powerpoint/2010/main" val="2571973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7935135-B0F8-4F24-ADEA-621B93C17F15}"/>
              </a:ext>
            </a:extLst>
          </p:cNvPr>
          <p:cNvCxnSpPr>
            <a:cxnSpLocks/>
          </p:cNvCxnSpPr>
          <p:nvPr/>
        </p:nvCxnSpPr>
        <p:spPr>
          <a:xfrm>
            <a:off x="-2" y="4778477"/>
            <a:ext cx="12192002" cy="0"/>
          </a:xfrm>
          <a:prstGeom prst="line">
            <a:avLst/>
          </a:prstGeom>
          <a:ln w="127000">
            <a:solidFill>
              <a:schemeClr val="bg1"/>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7663FBEF-BAA5-70B2-E8E8-309A5117F461}"/>
              </a:ext>
            </a:extLst>
          </p:cNvPr>
          <p:cNvSpPr txBox="1"/>
          <p:nvPr/>
        </p:nvSpPr>
        <p:spPr>
          <a:xfrm>
            <a:off x="960896" y="914401"/>
            <a:ext cx="10267626" cy="4933831"/>
          </a:xfrm>
          <a:prstGeom prst="ellipse">
            <a:avLst/>
          </a:prstGeom>
          <a:solidFill>
            <a:schemeClr val="bg1"/>
          </a:solidFill>
          <a:ln w="76200">
            <a:solidFill>
              <a:srgbClr val="426053"/>
            </a:solidFill>
          </a:ln>
        </p:spPr>
        <p:txBody>
          <a:bodyPr wrap="square" lIns="91440" tIns="45720" rIns="91440" bIns="45720" rtlCol="0" anchor="t">
            <a:spAutoFit/>
          </a:bodyPr>
          <a:lstStyle/>
          <a:p>
            <a:pPr algn="ctr"/>
            <a:r>
              <a:rPr lang="en-US" sz="5400" b="1" dirty="0">
                <a:solidFill>
                  <a:srgbClr val="E74E3D"/>
                </a:solidFill>
                <a:latin typeface="Corbel Light"/>
              </a:rPr>
              <a:t>Joy</a:t>
            </a:r>
          </a:p>
          <a:p>
            <a:pPr algn="ctr"/>
            <a:r>
              <a:rPr lang="en-US" sz="4400" dirty="0">
                <a:latin typeface="Corbel Light"/>
              </a:rPr>
              <a:t>Modeled (1:4, 18; 4:10)</a:t>
            </a:r>
          </a:p>
          <a:p>
            <a:pPr algn="ctr"/>
            <a:r>
              <a:rPr lang="en-US" sz="4400" dirty="0">
                <a:latin typeface="Corbel Light"/>
              </a:rPr>
              <a:t>Encouraged (2:17)</a:t>
            </a:r>
          </a:p>
          <a:p>
            <a:pPr algn="ctr"/>
            <a:r>
              <a:rPr lang="en-US" sz="4400" dirty="0">
                <a:latin typeface="Corbel Light"/>
              </a:rPr>
              <a:t>Commanded (3:1, 4:4)</a:t>
            </a:r>
            <a:endParaRPr lang="en-US" sz="4400" dirty="0">
              <a:latin typeface="Corbel Light" panose="020B0303020204020204" pitchFamily="34" charset="0"/>
            </a:endParaRPr>
          </a:p>
          <a:p>
            <a:endParaRPr lang="en-US" sz="3600" dirty="0">
              <a:latin typeface="Corbel Light" panose="020B0303020204020204" pitchFamily="34" charset="0"/>
            </a:endParaRPr>
          </a:p>
        </p:txBody>
      </p:sp>
      <p:sp>
        <p:nvSpPr>
          <p:cNvPr id="7" name="Rectangle 6">
            <a:extLst>
              <a:ext uri="{FF2B5EF4-FFF2-40B4-BE49-F238E27FC236}">
                <a16:creationId xmlns:a16="http://schemas.microsoft.com/office/drawing/2014/main" id="{85A4C32B-9234-E9EE-F7BE-89547D652264}"/>
              </a:ext>
            </a:extLst>
          </p:cNvPr>
          <p:cNvSpPr/>
          <p:nvPr/>
        </p:nvSpPr>
        <p:spPr>
          <a:xfrm>
            <a:off x="-4" y="-212272"/>
            <a:ext cx="12192004" cy="1441338"/>
          </a:xfrm>
          <a:prstGeom prst="rect">
            <a:avLst/>
          </a:prstGeom>
          <a:solidFill>
            <a:srgbClr val="426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latin typeface="+mj-lt"/>
              </a:rPr>
              <a:t>Theme of Philippians</a:t>
            </a:r>
            <a:endParaRPr lang="en-US" sz="6000" b="1" dirty="0">
              <a:solidFill>
                <a:schemeClr val="bg1"/>
              </a:solidFill>
              <a:latin typeface="+mj-lt"/>
            </a:endParaRPr>
          </a:p>
        </p:txBody>
      </p:sp>
    </p:spTree>
    <p:extLst>
      <p:ext uri="{BB962C8B-B14F-4D97-AF65-F5344CB8AC3E}">
        <p14:creationId xmlns:p14="http://schemas.microsoft.com/office/powerpoint/2010/main" val="2537519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7935135-B0F8-4F24-ADEA-621B93C17F15}"/>
              </a:ext>
            </a:extLst>
          </p:cNvPr>
          <p:cNvCxnSpPr>
            <a:cxnSpLocks/>
          </p:cNvCxnSpPr>
          <p:nvPr/>
        </p:nvCxnSpPr>
        <p:spPr>
          <a:xfrm>
            <a:off x="-2" y="4778477"/>
            <a:ext cx="12192002" cy="0"/>
          </a:xfrm>
          <a:prstGeom prst="line">
            <a:avLst/>
          </a:prstGeom>
          <a:ln w="127000">
            <a:solidFill>
              <a:schemeClr val="bg1"/>
            </a:solidFill>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85A4C32B-9234-E9EE-F7BE-89547D652264}"/>
              </a:ext>
            </a:extLst>
          </p:cNvPr>
          <p:cNvSpPr/>
          <p:nvPr/>
        </p:nvSpPr>
        <p:spPr>
          <a:xfrm>
            <a:off x="-4" y="-212272"/>
            <a:ext cx="12192004" cy="1441338"/>
          </a:xfrm>
          <a:prstGeom prst="rect">
            <a:avLst/>
          </a:prstGeom>
          <a:solidFill>
            <a:srgbClr val="426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latin typeface="+mj-lt"/>
              </a:rPr>
              <a:t>Philippians 4:4-9</a:t>
            </a:r>
            <a:endParaRPr lang="en-US" sz="6000" b="1" dirty="0">
              <a:solidFill>
                <a:schemeClr val="bg1"/>
              </a:solidFill>
              <a:latin typeface="+mj-lt"/>
            </a:endParaRPr>
          </a:p>
        </p:txBody>
      </p:sp>
      <p:sp>
        <p:nvSpPr>
          <p:cNvPr id="2" name="TextBox 1">
            <a:extLst>
              <a:ext uri="{FF2B5EF4-FFF2-40B4-BE49-F238E27FC236}">
                <a16:creationId xmlns:a16="http://schemas.microsoft.com/office/drawing/2014/main" id="{94CA3720-A556-C712-3DDD-19C2889AD456}"/>
              </a:ext>
            </a:extLst>
          </p:cNvPr>
          <p:cNvSpPr txBox="1"/>
          <p:nvPr/>
        </p:nvSpPr>
        <p:spPr>
          <a:xfrm>
            <a:off x="550190" y="1472339"/>
            <a:ext cx="11275018" cy="5016758"/>
          </a:xfrm>
          <a:prstGeom prst="rect">
            <a:avLst/>
          </a:prstGeom>
          <a:noFill/>
        </p:spPr>
        <p:txBody>
          <a:bodyPr wrap="square" rtlCol="0">
            <a:spAutoFit/>
          </a:bodyPr>
          <a:lstStyle/>
          <a:p>
            <a:pPr algn="l"/>
            <a:r>
              <a:rPr lang="en-US" sz="4000" b="1" i="0" baseline="30000" dirty="0">
                <a:solidFill>
                  <a:srgbClr val="000000"/>
                </a:solidFill>
                <a:effectLst/>
              </a:rPr>
              <a:t>4 </a:t>
            </a:r>
            <a:r>
              <a:rPr lang="en-US" sz="4000" b="0" i="0" dirty="0">
                <a:solidFill>
                  <a:srgbClr val="000000"/>
                </a:solidFill>
                <a:effectLst/>
              </a:rPr>
              <a:t>Rejoice in the Lord always. I will say it again: Rejoice! </a:t>
            </a:r>
            <a:r>
              <a:rPr lang="en-US" sz="4000" b="1" i="0" baseline="30000" dirty="0">
                <a:solidFill>
                  <a:srgbClr val="000000"/>
                </a:solidFill>
                <a:effectLst/>
              </a:rPr>
              <a:t>5 </a:t>
            </a:r>
            <a:r>
              <a:rPr lang="en-US" sz="4000" b="0" i="0" dirty="0">
                <a:solidFill>
                  <a:srgbClr val="000000"/>
                </a:solidFill>
                <a:effectLst/>
              </a:rPr>
              <a:t>Let your gentleness be evident to all. The Lord is near. </a:t>
            </a:r>
            <a:r>
              <a:rPr lang="en-US" sz="4000" b="1" i="0" baseline="30000" dirty="0">
                <a:solidFill>
                  <a:srgbClr val="000000"/>
                </a:solidFill>
                <a:effectLst/>
              </a:rPr>
              <a:t>6 </a:t>
            </a:r>
            <a:r>
              <a:rPr lang="en-US" sz="4000" b="0" i="0" dirty="0">
                <a:solidFill>
                  <a:srgbClr val="000000"/>
                </a:solidFill>
                <a:effectLst/>
              </a:rPr>
              <a:t>Do not be anxious about anything, but in every situation, by prayer and petition, with thanksgiving, present your requests to God. </a:t>
            </a:r>
            <a:r>
              <a:rPr lang="en-US" sz="4000" b="1" i="0" baseline="30000" dirty="0">
                <a:solidFill>
                  <a:srgbClr val="000000"/>
                </a:solidFill>
                <a:effectLst/>
              </a:rPr>
              <a:t>7 </a:t>
            </a:r>
            <a:r>
              <a:rPr lang="en-US" sz="4000" b="0" i="0" dirty="0">
                <a:solidFill>
                  <a:srgbClr val="000000"/>
                </a:solidFill>
                <a:effectLst/>
              </a:rPr>
              <a:t>And the peace of God, which transcends all understanding, will guard your hearts and your minds in Christ Jesus.</a:t>
            </a:r>
          </a:p>
        </p:txBody>
      </p:sp>
    </p:spTree>
    <p:extLst>
      <p:ext uri="{BB962C8B-B14F-4D97-AF65-F5344CB8AC3E}">
        <p14:creationId xmlns:p14="http://schemas.microsoft.com/office/powerpoint/2010/main" val="2484329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7935135-B0F8-4F24-ADEA-621B93C17F15}"/>
              </a:ext>
            </a:extLst>
          </p:cNvPr>
          <p:cNvCxnSpPr>
            <a:cxnSpLocks/>
          </p:cNvCxnSpPr>
          <p:nvPr/>
        </p:nvCxnSpPr>
        <p:spPr>
          <a:xfrm>
            <a:off x="-2" y="4778477"/>
            <a:ext cx="12192002" cy="0"/>
          </a:xfrm>
          <a:prstGeom prst="line">
            <a:avLst/>
          </a:prstGeom>
          <a:ln w="127000">
            <a:solidFill>
              <a:schemeClr val="bg1"/>
            </a:solidFill>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85A4C32B-9234-E9EE-F7BE-89547D652264}"/>
              </a:ext>
            </a:extLst>
          </p:cNvPr>
          <p:cNvSpPr/>
          <p:nvPr/>
        </p:nvSpPr>
        <p:spPr>
          <a:xfrm>
            <a:off x="-4" y="-212272"/>
            <a:ext cx="12192004" cy="1441338"/>
          </a:xfrm>
          <a:prstGeom prst="rect">
            <a:avLst/>
          </a:prstGeom>
          <a:solidFill>
            <a:srgbClr val="426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latin typeface="+mj-lt"/>
              </a:rPr>
              <a:t>Philippians 4:4-9</a:t>
            </a:r>
            <a:endParaRPr lang="en-US" sz="6000" b="1" dirty="0">
              <a:solidFill>
                <a:schemeClr val="bg1"/>
              </a:solidFill>
              <a:latin typeface="+mj-lt"/>
            </a:endParaRPr>
          </a:p>
        </p:txBody>
      </p:sp>
      <p:sp>
        <p:nvSpPr>
          <p:cNvPr id="2" name="TextBox 1">
            <a:extLst>
              <a:ext uri="{FF2B5EF4-FFF2-40B4-BE49-F238E27FC236}">
                <a16:creationId xmlns:a16="http://schemas.microsoft.com/office/drawing/2014/main" id="{94CA3720-A556-C712-3DDD-19C2889AD456}"/>
              </a:ext>
            </a:extLst>
          </p:cNvPr>
          <p:cNvSpPr txBox="1"/>
          <p:nvPr/>
        </p:nvSpPr>
        <p:spPr>
          <a:xfrm>
            <a:off x="565688" y="1821051"/>
            <a:ext cx="11275018" cy="4678204"/>
          </a:xfrm>
          <a:prstGeom prst="rect">
            <a:avLst/>
          </a:prstGeom>
          <a:noFill/>
        </p:spPr>
        <p:txBody>
          <a:bodyPr wrap="square" rtlCol="0">
            <a:spAutoFit/>
          </a:bodyPr>
          <a:lstStyle/>
          <a:p>
            <a:pPr algn="l"/>
            <a:r>
              <a:rPr lang="en-US" sz="4000" b="1" i="0" baseline="30000" dirty="0">
                <a:solidFill>
                  <a:srgbClr val="000000"/>
                </a:solidFill>
                <a:effectLst/>
              </a:rPr>
              <a:t>8 </a:t>
            </a:r>
            <a:r>
              <a:rPr lang="en-US" sz="4000" b="0" i="0" dirty="0">
                <a:solidFill>
                  <a:srgbClr val="000000"/>
                </a:solidFill>
                <a:effectLst/>
              </a:rPr>
              <a:t>Finally, brothers and sisters, whatever is true, whatever is noble, whatever is right, whatever is pure, whatever is lovely, whatever is admirable—if anything is excellent or praiseworthy—think about such things. </a:t>
            </a:r>
            <a:r>
              <a:rPr lang="en-US" sz="4000" b="1" i="0" baseline="30000" dirty="0">
                <a:solidFill>
                  <a:srgbClr val="000000"/>
                </a:solidFill>
                <a:effectLst/>
              </a:rPr>
              <a:t>9 </a:t>
            </a:r>
            <a:r>
              <a:rPr lang="en-US" sz="4000" b="0" i="0" dirty="0">
                <a:solidFill>
                  <a:srgbClr val="000000"/>
                </a:solidFill>
                <a:effectLst/>
              </a:rPr>
              <a:t>Whatever you have learned or received or heard from me, or seen in me—put it into practice. And the God of peace will be with you.</a:t>
            </a:r>
          </a:p>
          <a:p>
            <a:endParaRPr lang="en-US" dirty="0"/>
          </a:p>
        </p:txBody>
      </p:sp>
    </p:spTree>
    <p:extLst>
      <p:ext uri="{BB962C8B-B14F-4D97-AF65-F5344CB8AC3E}">
        <p14:creationId xmlns:p14="http://schemas.microsoft.com/office/powerpoint/2010/main" val="3842902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7935135-B0F8-4F24-ADEA-621B93C17F15}"/>
              </a:ext>
            </a:extLst>
          </p:cNvPr>
          <p:cNvCxnSpPr>
            <a:cxnSpLocks/>
          </p:cNvCxnSpPr>
          <p:nvPr/>
        </p:nvCxnSpPr>
        <p:spPr>
          <a:xfrm>
            <a:off x="-2" y="4778477"/>
            <a:ext cx="12192002" cy="0"/>
          </a:xfrm>
          <a:prstGeom prst="line">
            <a:avLst/>
          </a:prstGeom>
          <a:ln w="127000">
            <a:solidFill>
              <a:schemeClr val="bg1"/>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7663FBEF-BAA5-70B2-E8E8-309A5117F461}"/>
              </a:ext>
            </a:extLst>
          </p:cNvPr>
          <p:cNvSpPr txBox="1"/>
          <p:nvPr/>
        </p:nvSpPr>
        <p:spPr>
          <a:xfrm>
            <a:off x="960896" y="914401"/>
            <a:ext cx="10267626" cy="4630876"/>
          </a:xfrm>
          <a:prstGeom prst="ellipse">
            <a:avLst/>
          </a:prstGeom>
          <a:solidFill>
            <a:schemeClr val="bg1"/>
          </a:solidFill>
          <a:ln w="76200">
            <a:solidFill>
              <a:srgbClr val="426053"/>
            </a:solidFill>
          </a:ln>
        </p:spPr>
        <p:txBody>
          <a:bodyPr wrap="square" lIns="91440" tIns="45720" rIns="91440" bIns="45720" rtlCol="0" anchor="t">
            <a:spAutoFit/>
          </a:bodyPr>
          <a:lstStyle/>
          <a:p>
            <a:pPr algn="ctr"/>
            <a:endParaRPr lang="en-US" sz="4400" dirty="0">
              <a:solidFill>
                <a:srgbClr val="426053"/>
              </a:solidFill>
              <a:latin typeface="Modern Love"/>
            </a:endParaRPr>
          </a:p>
          <a:p>
            <a:pPr algn="ctr"/>
            <a:r>
              <a:rPr lang="en-US" sz="4800" b="1" dirty="0">
                <a:solidFill>
                  <a:srgbClr val="E74E3D"/>
                </a:solidFill>
                <a:latin typeface="Corbel Light" panose="020B0303020204020204" pitchFamily="34" charset="0"/>
              </a:rPr>
              <a:t>Celebration is a Choice</a:t>
            </a:r>
            <a:endParaRPr lang="en-US" sz="4800" b="1" dirty="0">
              <a:latin typeface="Corbel Light" panose="020B0303020204020204" pitchFamily="34" charset="0"/>
            </a:endParaRPr>
          </a:p>
          <a:p>
            <a:pPr algn="ctr"/>
            <a:endParaRPr lang="en-US" sz="4800" b="1" i="0" baseline="30000" dirty="0">
              <a:solidFill>
                <a:srgbClr val="E74E3D"/>
              </a:solidFill>
              <a:effectLst/>
              <a:latin typeface="Corbel Light" panose="020B0303020204020204" pitchFamily="34" charset="0"/>
            </a:endParaRPr>
          </a:p>
          <a:p>
            <a:pPr algn="ctr"/>
            <a:r>
              <a:rPr lang="en-US" sz="4000" i="0" baseline="30000" dirty="0">
                <a:effectLst/>
                <a:latin typeface="Corbel Light" panose="020B0303020204020204" pitchFamily="34" charset="0"/>
              </a:rPr>
              <a:t>4 </a:t>
            </a:r>
            <a:r>
              <a:rPr lang="en-US" sz="4000" i="0" dirty="0">
                <a:effectLst/>
                <a:latin typeface="Corbel Light" panose="020B0303020204020204" pitchFamily="34" charset="0"/>
              </a:rPr>
              <a:t>Rejoice in the Lord </a:t>
            </a:r>
            <a:r>
              <a:rPr lang="en-US" sz="4000" i="0" dirty="0">
                <a:solidFill>
                  <a:srgbClr val="E74E3D"/>
                </a:solidFill>
                <a:effectLst/>
                <a:latin typeface="Corbel Light" panose="020B0303020204020204" pitchFamily="34" charset="0"/>
              </a:rPr>
              <a:t>always</a:t>
            </a:r>
            <a:r>
              <a:rPr lang="en-US" sz="4000" i="0" dirty="0">
                <a:effectLst/>
                <a:latin typeface="Corbel Light" panose="020B0303020204020204" pitchFamily="34" charset="0"/>
              </a:rPr>
              <a:t>. I will say it again: Rejoice! </a:t>
            </a:r>
          </a:p>
        </p:txBody>
      </p:sp>
      <p:sp>
        <p:nvSpPr>
          <p:cNvPr id="7" name="Rectangle 6">
            <a:extLst>
              <a:ext uri="{FF2B5EF4-FFF2-40B4-BE49-F238E27FC236}">
                <a16:creationId xmlns:a16="http://schemas.microsoft.com/office/drawing/2014/main" id="{85A4C32B-9234-E9EE-F7BE-89547D652264}"/>
              </a:ext>
            </a:extLst>
          </p:cNvPr>
          <p:cNvSpPr/>
          <p:nvPr/>
        </p:nvSpPr>
        <p:spPr>
          <a:xfrm>
            <a:off x="-4" y="0"/>
            <a:ext cx="12192004" cy="1441338"/>
          </a:xfrm>
          <a:prstGeom prst="rect">
            <a:avLst/>
          </a:prstGeom>
          <a:solidFill>
            <a:srgbClr val="426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latin typeface="+mj-lt"/>
              </a:rPr>
              <a:t>1. Choose to celebrate through challenges.</a:t>
            </a:r>
            <a:endParaRPr lang="en-US" sz="6000" b="1" dirty="0">
              <a:solidFill>
                <a:schemeClr val="bg1"/>
              </a:solidFill>
              <a:latin typeface="+mj-lt"/>
            </a:endParaRPr>
          </a:p>
        </p:txBody>
      </p:sp>
    </p:spTree>
    <p:extLst>
      <p:ext uri="{BB962C8B-B14F-4D97-AF65-F5344CB8AC3E}">
        <p14:creationId xmlns:p14="http://schemas.microsoft.com/office/powerpoint/2010/main" val="3430526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171901-ABB2-B129-2AEE-855979874F87}"/>
              </a:ext>
            </a:extLst>
          </p:cNvPr>
          <p:cNvPicPr>
            <a:picLocks noChangeAspect="1"/>
          </p:cNvPicPr>
          <p:nvPr/>
        </p:nvPicPr>
        <p:blipFill rotWithShape="1">
          <a:blip r:embed="rId3">
            <a:extLst>
              <a:ext uri="{28A0092B-C50C-407E-A947-70E740481C1C}">
                <a14:useLocalDpi xmlns:a14="http://schemas.microsoft.com/office/drawing/2010/main" val="0"/>
              </a:ext>
            </a:extLst>
          </a:blip>
          <a:srcRect l="6840" r="20535" b="43729"/>
          <a:stretch/>
        </p:blipFill>
        <p:spPr>
          <a:xfrm>
            <a:off x="671138" y="3573296"/>
            <a:ext cx="5251148" cy="3048451"/>
          </a:xfrm>
          <a:prstGeom prst="rect">
            <a:avLst/>
          </a:prstGeom>
        </p:spPr>
      </p:pic>
      <p:pic>
        <p:nvPicPr>
          <p:cNvPr id="9" name="Picture 8" descr="A person holding a baby&#10;&#10;Description automatically generated with low confidence">
            <a:extLst>
              <a:ext uri="{FF2B5EF4-FFF2-40B4-BE49-F238E27FC236}">
                <a16:creationId xmlns:a16="http://schemas.microsoft.com/office/drawing/2014/main" id="{888E96E8-15C8-433F-9BA6-41E086FB4526}"/>
              </a:ext>
            </a:extLst>
          </p:cNvPr>
          <p:cNvPicPr>
            <a:picLocks noChangeAspect="1"/>
          </p:cNvPicPr>
          <p:nvPr/>
        </p:nvPicPr>
        <p:blipFill rotWithShape="1">
          <a:blip r:embed="rId4">
            <a:extLst>
              <a:ext uri="{28A0092B-C50C-407E-A947-70E740481C1C}">
                <a14:useLocalDpi xmlns:a14="http://schemas.microsoft.com/office/drawing/2010/main" val="0"/>
              </a:ext>
            </a:extLst>
          </a:blip>
          <a:srcRect l="8147" t="1069" r="-902" b="7365"/>
          <a:stretch/>
        </p:blipFill>
        <p:spPr>
          <a:xfrm>
            <a:off x="671140" y="230318"/>
            <a:ext cx="5251148" cy="2916000"/>
          </a:xfrm>
          <a:prstGeom prst="rect">
            <a:avLst/>
          </a:prstGeom>
          <a:ln w="38100">
            <a:noFill/>
          </a:ln>
        </p:spPr>
      </p:pic>
      <p:sp>
        <p:nvSpPr>
          <p:cNvPr id="8" name="Rectangle 7">
            <a:extLst>
              <a:ext uri="{FF2B5EF4-FFF2-40B4-BE49-F238E27FC236}">
                <a16:creationId xmlns:a16="http://schemas.microsoft.com/office/drawing/2014/main" id="{C2E1F189-4899-DDD6-E849-30C0F724B475}"/>
              </a:ext>
            </a:extLst>
          </p:cNvPr>
          <p:cNvSpPr/>
          <p:nvPr/>
        </p:nvSpPr>
        <p:spPr>
          <a:xfrm>
            <a:off x="6537771" y="244002"/>
            <a:ext cx="4983089" cy="2928562"/>
          </a:xfrm>
          <a:prstGeom prst="rect">
            <a:avLst/>
          </a:prstGeom>
          <a:blipFill>
            <a:blip r:embed="rId5">
              <a:extLst>
                <a:ext uri="{28A0092B-C50C-407E-A947-70E740481C1C}">
                  <a14:useLocalDpi xmlns:a14="http://schemas.microsoft.com/office/drawing/2010/main" val="0"/>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26426C3-1D64-72B6-A835-3C87FC0B36B3}"/>
              </a:ext>
            </a:extLst>
          </p:cNvPr>
          <p:cNvPicPr>
            <a:picLocks noChangeAspect="1"/>
          </p:cNvPicPr>
          <p:nvPr/>
        </p:nvPicPr>
        <p:blipFill>
          <a:blip r:embed="rId6">
            <a:extLst>
              <a:ext uri="{28A0092B-C50C-407E-A947-70E740481C1C}">
                <a14:useLocalDpi xmlns:a14="http://schemas.microsoft.com/office/drawing/2010/main" val="0"/>
              </a:ext>
            </a:extLst>
          </a:blip>
          <a:srcRect l="2144" r="2144"/>
          <a:stretch/>
        </p:blipFill>
        <p:spPr>
          <a:xfrm>
            <a:off x="6537771" y="3706869"/>
            <a:ext cx="4983091" cy="2928562"/>
          </a:xfrm>
          <a:prstGeom prst="rect">
            <a:avLst/>
          </a:prstGeom>
        </p:spPr>
      </p:pic>
      <p:grpSp>
        <p:nvGrpSpPr>
          <p:cNvPr id="5" name="Group 4">
            <a:extLst>
              <a:ext uri="{FF2B5EF4-FFF2-40B4-BE49-F238E27FC236}">
                <a16:creationId xmlns:a16="http://schemas.microsoft.com/office/drawing/2014/main" id="{4E357DBF-1AE0-F7DA-8860-A3B2919AA438}"/>
              </a:ext>
            </a:extLst>
          </p:cNvPr>
          <p:cNvGrpSpPr/>
          <p:nvPr/>
        </p:nvGrpSpPr>
        <p:grpSpPr>
          <a:xfrm>
            <a:off x="3600716" y="2905932"/>
            <a:ext cx="5258628" cy="1053885"/>
            <a:chOff x="-173529" y="836382"/>
            <a:chExt cx="5258628" cy="2920154"/>
          </a:xfrm>
        </p:grpSpPr>
        <p:sp>
          <p:nvSpPr>
            <p:cNvPr id="2" name="Rectangle 1">
              <a:extLst>
                <a:ext uri="{FF2B5EF4-FFF2-40B4-BE49-F238E27FC236}">
                  <a16:creationId xmlns:a16="http://schemas.microsoft.com/office/drawing/2014/main" id="{96661131-4993-AD90-5AF9-541C74740F2D}"/>
                </a:ext>
              </a:extLst>
            </p:cNvPr>
            <p:cNvSpPr/>
            <p:nvPr/>
          </p:nvSpPr>
          <p:spPr>
            <a:xfrm>
              <a:off x="-173529" y="836382"/>
              <a:ext cx="5258628" cy="2920154"/>
            </a:xfrm>
            <a:prstGeom prst="rect">
              <a:avLst/>
            </a:prstGeom>
            <a:solidFill>
              <a:srgbClr val="426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72DEF73-EE31-CA92-C835-B618F4580F3A}"/>
                </a:ext>
              </a:extLst>
            </p:cNvPr>
            <p:cNvSpPr txBox="1"/>
            <p:nvPr/>
          </p:nvSpPr>
          <p:spPr>
            <a:xfrm>
              <a:off x="900400" y="1224738"/>
              <a:ext cx="3378474" cy="830999"/>
            </a:xfrm>
            <a:prstGeom prst="rect">
              <a:avLst/>
            </a:prstGeom>
            <a:noFill/>
          </p:spPr>
          <p:txBody>
            <a:bodyPr wrap="square" rtlCol="0">
              <a:spAutoFit/>
            </a:bodyPr>
            <a:lstStyle/>
            <a:p>
              <a:pPr algn="ctr"/>
              <a:r>
                <a:rPr lang="en-US" sz="4800" dirty="0">
                  <a:solidFill>
                    <a:schemeClr val="bg1"/>
                  </a:solidFill>
                  <a:latin typeface="Modern Love" panose="04090805081005020601" pitchFamily="82" charset="0"/>
                </a:rPr>
                <a:t>Challenge</a:t>
              </a:r>
            </a:p>
          </p:txBody>
        </p:sp>
      </p:grpSp>
    </p:spTree>
    <p:extLst>
      <p:ext uri="{BB962C8B-B14F-4D97-AF65-F5344CB8AC3E}">
        <p14:creationId xmlns:p14="http://schemas.microsoft.com/office/powerpoint/2010/main" val="408789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7935135-B0F8-4F24-ADEA-621B93C17F15}"/>
              </a:ext>
            </a:extLst>
          </p:cNvPr>
          <p:cNvCxnSpPr>
            <a:cxnSpLocks/>
          </p:cNvCxnSpPr>
          <p:nvPr/>
        </p:nvCxnSpPr>
        <p:spPr>
          <a:xfrm>
            <a:off x="-2" y="4778477"/>
            <a:ext cx="12192002" cy="0"/>
          </a:xfrm>
          <a:prstGeom prst="line">
            <a:avLst/>
          </a:prstGeom>
          <a:ln w="127000">
            <a:solidFill>
              <a:schemeClr val="bg1"/>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7663FBEF-BAA5-70B2-E8E8-309A5117F461}"/>
              </a:ext>
            </a:extLst>
          </p:cNvPr>
          <p:cNvSpPr txBox="1"/>
          <p:nvPr/>
        </p:nvSpPr>
        <p:spPr>
          <a:xfrm>
            <a:off x="960896" y="914401"/>
            <a:ext cx="10267626" cy="5236785"/>
          </a:xfrm>
          <a:prstGeom prst="ellipse">
            <a:avLst/>
          </a:prstGeom>
          <a:solidFill>
            <a:schemeClr val="bg1"/>
          </a:solidFill>
          <a:ln w="76200">
            <a:solidFill>
              <a:srgbClr val="426053"/>
            </a:solidFill>
          </a:ln>
        </p:spPr>
        <p:txBody>
          <a:bodyPr wrap="square" lIns="91440" tIns="45720" rIns="91440" bIns="45720" rtlCol="0" anchor="t">
            <a:spAutoFit/>
          </a:bodyPr>
          <a:lstStyle/>
          <a:p>
            <a:pPr algn="ctr"/>
            <a:endParaRPr lang="en-US" sz="2800" dirty="0">
              <a:solidFill>
                <a:srgbClr val="426053"/>
              </a:solidFill>
              <a:latin typeface="Modern Love"/>
            </a:endParaRPr>
          </a:p>
          <a:p>
            <a:pPr algn="ctr"/>
            <a:r>
              <a:rPr lang="en-US" sz="4000" b="1" dirty="0">
                <a:solidFill>
                  <a:srgbClr val="E74E3D"/>
                </a:solidFill>
                <a:latin typeface="Corbel Light"/>
              </a:rPr>
              <a:t>Public Acknowledgement of Something Good</a:t>
            </a:r>
            <a:endParaRPr lang="en-US" sz="3200" b="1" dirty="0">
              <a:solidFill>
                <a:srgbClr val="E74E3D"/>
              </a:solidFill>
              <a:latin typeface="Corbel Light"/>
            </a:endParaRPr>
          </a:p>
          <a:p>
            <a:pPr algn="ctr"/>
            <a:r>
              <a:rPr lang="en-US" sz="3200" dirty="0">
                <a:latin typeface="Corbel Light"/>
              </a:rPr>
              <a:t>Sabbath: Rest</a:t>
            </a:r>
          </a:p>
          <a:p>
            <a:pPr algn="ctr"/>
            <a:r>
              <a:rPr lang="en-US" sz="3200" dirty="0">
                <a:latin typeface="Corbel Light"/>
              </a:rPr>
              <a:t>Passover: Redemption</a:t>
            </a:r>
          </a:p>
          <a:p>
            <a:pPr algn="ctr"/>
            <a:r>
              <a:rPr lang="en-US" sz="3200" dirty="0">
                <a:latin typeface="Corbel Light"/>
              </a:rPr>
              <a:t>First Fruits: Physical Needs</a:t>
            </a:r>
          </a:p>
          <a:p>
            <a:pPr algn="ctr"/>
            <a:r>
              <a:rPr lang="en-US" sz="3200" dirty="0">
                <a:latin typeface="Corbel Light"/>
              </a:rPr>
              <a:t>Tabernacles: God’s Presence</a:t>
            </a:r>
            <a:endParaRPr lang="en-US" sz="3200" dirty="0">
              <a:latin typeface="Corbel Light" panose="020B0303020204020204" pitchFamily="34" charset="0"/>
            </a:endParaRPr>
          </a:p>
        </p:txBody>
      </p:sp>
      <p:sp>
        <p:nvSpPr>
          <p:cNvPr id="7" name="Rectangle 6">
            <a:extLst>
              <a:ext uri="{FF2B5EF4-FFF2-40B4-BE49-F238E27FC236}">
                <a16:creationId xmlns:a16="http://schemas.microsoft.com/office/drawing/2014/main" id="{85A4C32B-9234-E9EE-F7BE-89547D652264}"/>
              </a:ext>
            </a:extLst>
          </p:cNvPr>
          <p:cNvSpPr/>
          <p:nvPr/>
        </p:nvSpPr>
        <p:spPr>
          <a:xfrm>
            <a:off x="-4" y="0"/>
            <a:ext cx="12192004" cy="1441338"/>
          </a:xfrm>
          <a:prstGeom prst="rect">
            <a:avLst/>
          </a:prstGeom>
          <a:solidFill>
            <a:srgbClr val="426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latin typeface="+mj-lt"/>
              </a:rPr>
              <a:t>Celebration Defined</a:t>
            </a:r>
            <a:endParaRPr lang="en-US" sz="6000" b="1" dirty="0">
              <a:solidFill>
                <a:schemeClr val="bg1"/>
              </a:solidFill>
              <a:latin typeface="+mj-lt"/>
            </a:endParaRPr>
          </a:p>
        </p:txBody>
      </p:sp>
    </p:spTree>
    <p:extLst>
      <p:ext uri="{BB962C8B-B14F-4D97-AF65-F5344CB8AC3E}">
        <p14:creationId xmlns:p14="http://schemas.microsoft.com/office/powerpoint/2010/main" val="31029667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17687</TotalTime>
  <Words>2183</Words>
  <Application>Microsoft Macintosh PowerPoint</Application>
  <PresentationFormat>Widescreen</PresentationFormat>
  <Paragraphs>178</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Corbel Light</vt:lpstr>
      <vt:lpstr>Modern Love</vt:lpstr>
      <vt:lpstr>Modern Love Caps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Kelley</dc:creator>
  <cp:lastModifiedBy>Carolyn Morford</cp:lastModifiedBy>
  <cp:revision>172</cp:revision>
  <dcterms:created xsi:type="dcterms:W3CDTF">2019-06-07T14:49:27Z</dcterms:created>
  <dcterms:modified xsi:type="dcterms:W3CDTF">2023-07-31T15:48:44Z</dcterms:modified>
</cp:coreProperties>
</file>