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93" d="100"/>
          <a:sy n="93"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02870E-8FF8-45F1-AAB3-998977D7F8B7}"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BB374-7C3C-40C1-9CDF-5367A40E80EC}" type="slidenum">
              <a:rPr lang="en-US" smtClean="0"/>
              <a:t>‹#›</a:t>
            </a:fld>
            <a:endParaRPr lang="en-US"/>
          </a:p>
        </p:txBody>
      </p:sp>
    </p:spTree>
    <p:extLst>
      <p:ext uri="{BB962C8B-B14F-4D97-AF65-F5344CB8AC3E}">
        <p14:creationId xmlns:p14="http://schemas.microsoft.com/office/powerpoint/2010/main" val="3825013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2870E-8FF8-45F1-AAB3-998977D7F8B7}"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BB374-7C3C-40C1-9CDF-5367A40E80EC}" type="slidenum">
              <a:rPr lang="en-US" smtClean="0"/>
              <a:t>‹#›</a:t>
            </a:fld>
            <a:endParaRPr lang="en-US"/>
          </a:p>
        </p:txBody>
      </p:sp>
    </p:spTree>
    <p:extLst>
      <p:ext uri="{BB962C8B-B14F-4D97-AF65-F5344CB8AC3E}">
        <p14:creationId xmlns:p14="http://schemas.microsoft.com/office/powerpoint/2010/main" val="2161285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2870E-8FF8-45F1-AAB3-998977D7F8B7}"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BB374-7C3C-40C1-9CDF-5367A40E80EC}" type="slidenum">
              <a:rPr lang="en-US" smtClean="0"/>
              <a:t>‹#›</a:t>
            </a:fld>
            <a:endParaRPr lang="en-US"/>
          </a:p>
        </p:txBody>
      </p:sp>
    </p:spTree>
    <p:extLst>
      <p:ext uri="{BB962C8B-B14F-4D97-AF65-F5344CB8AC3E}">
        <p14:creationId xmlns:p14="http://schemas.microsoft.com/office/powerpoint/2010/main" val="299442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2870E-8FF8-45F1-AAB3-998977D7F8B7}"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BB374-7C3C-40C1-9CDF-5367A40E80EC}" type="slidenum">
              <a:rPr lang="en-US" smtClean="0"/>
              <a:t>‹#›</a:t>
            </a:fld>
            <a:endParaRPr lang="en-US"/>
          </a:p>
        </p:txBody>
      </p:sp>
    </p:spTree>
    <p:extLst>
      <p:ext uri="{BB962C8B-B14F-4D97-AF65-F5344CB8AC3E}">
        <p14:creationId xmlns:p14="http://schemas.microsoft.com/office/powerpoint/2010/main" val="997974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02870E-8FF8-45F1-AAB3-998977D7F8B7}"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BB374-7C3C-40C1-9CDF-5367A40E80EC}" type="slidenum">
              <a:rPr lang="en-US" smtClean="0"/>
              <a:t>‹#›</a:t>
            </a:fld>
            <a:endParaRPr lang="en-US"/>
          </a:p>
        </p:txBody>
      </p:sp>
    </p:spTree>
    <p:extLst>
      <p:ext uri="{BB962C8B-B14F-4D97-AF65-F5344CB8AC3E}">
        <p14:creationId xmlns:p14="http://schemas.microsoft.com/office/powerpoint/2010/main" val="197727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02870E-8FF8-45F1-AAB3-998977D7F8B7}"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BB374-7C3C-40C1-9CDF-5367A40E80EC}" type="slidenum">
              <a:rPr lang="en-US" smtClean="0"/>
              <a:t>‹#›</a:t>
            </a:fld>
            <a:endParaRPr lang="en-US"/>
          </a:p>
        </p:txBody>
      </p:sp>
    </p:spTree>
    <p:extLst>
      <p:ext uri="{BB962C8B-B14F-4D97-AF65-F5344CB8AC3E}">
        <p14:creationId xmlns:p14="http://schemas.microsoft.com/office/powerpoint/2010/main" val="117906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02870E-8FF8-45F1-AAB3-998977D7F8B7}" type="datetimeFigureOut">
              <a:rPr lang="en-US" smtClean="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3BB374-7C3C-40C1-9CDF-5367A40E80EC}" type="slidenum">
              <a:rPr lang="en-US" smtClean="0"/>
              <a:t>‹#›</a:t>
            </a:fld>
            <a:endParaRPr lang="en-US"/>
          </a:p>
        </p:txBody>
      </p:sp>
    </p:spTree>
    <p:extLst>
      <p:ext uri="{BB962C8B-B14F-4D97-AF65-F5344CB8AC3E}">
        <p14:creationId xmlns:p14="http://schemas.microsoft.com/office/powerpoint/2010/main" val="222851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02870E-8FF8-45F1-AAB3-998977D7F8B7}" type="datetimeFigureOut">
              <a:rPr lang="en-US" smtClean="0"/>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3BB374-7C3C-40C1-9CDF-5367A40E80EC}" type="slidenum">
              <a:rPr lang="en-US" smtClean="0"/>
              <a:t>‹#›</a:t>
            </a:fld>
            <a:endParaRPr lang="en-US"/>
          </a:p>
        </p:txBody>
      </p:sp>
    </p:spTree>
    <p:extLst>
      <p:ext uri="{BB962C8B-B14F-4D97-AF65-F5344CB8AC3E}">
        <p14:creationId xmlns:p14="http://schemas.microsoft.com/office/powerpoint/2010/main" val="375003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2870E-8FF8-45F1-AAB3-998977D7F8B7}" type="datetimeFigureOut">
              <a:rPr lang="en-US" smtClean="0"/>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3BB374-7C3C-40C1-9CDF-5367A40E80EC}" type="slidenum">
              <a:rPr lang="en-US" smtClean="0"/>
              <a:t>‹#›</a:t>
            </a:fld>
            <a:endParaRPr lang="en-US"/>
          </a:p>
        </p:txBody>
      </p:sp>
    </p:spTree>
    <p:extLst>
      <p:ext uri="{BB962C8B-B14F-4D97-AF65-F5344CB8AC3E}">
        <p14:creationId xmlns:p14="http://schemas.microsoft.com/office/powerpoint/2010/main" val="344847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02870E-8FF8-45F1-AAB3-998977D7F8B7}"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BB374-7C3C-40C1-9CDF-5367A40E80EC}" type="slidenum">
              <a:rPr lang="en-US" smtClean="0"/>
              <a:t>‹#›</a:t>
            </a:fld>
            <a:endParaRPr lang="en-US"/>
          </a:p>
        </p:txBody>
      </p:sp>
    </p:spTree>
    <p:extLst>
      <p:ext uri="{BB962C8B-B14F-4D97-AF65-F5344CB8AC3E}">
        <p14:creationId xmlns:p14="http://schemas.microsoft.com/office/powerpoint/2010/main" val="278936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02870E-8FF8-45F1-AAB3-998977D7F8B7}"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BB374-7C3C-40C1-9CDF-5367A40E80EC}" type="slidenum">
              <a:rPr lang="en-US" smtClean="0"/>
              <a:t>‹#›</a:t>
            </a:fld>
            <a:endParaRPr lang="en-US"/>
          </a:p>
        </p:txBody>
      </p:sp>
    </p:spTree>
    <p:extLst>
      <p:ext uri="{BB962C8B-B14F-4D97-AF65-F5344CB8AC3E}">
        <p14:creationId xmlns:p14="http://schemas.microsoft.com/office/powerpoint/2010/main" val="508139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2870E-8FF8-45F1-AAB3-998977D7F8B7}" type="datetimeFigureOut">
              <a:rPr lang="en-US" smtClean="0"/>
              <a:t>12/3/2023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BB374-7C3C-40C1-9CDF-5367A40E80EC}" type="slidenum">
              <a:rPr lang="en-US" smtClean="0"/>
              <a:t>‹#›</a:t>
            </a:fld>
            <a:endParaRPr lang="en-US"/>
          </a:p>
        </p:txBody>
      </p:sp>
    </p:spTree>
    <p:extLst>
      <p:ext uri="{BB962C8B-B14F-4D97-AF65-F5344CB8AC3E}">
        <p14:creationId xmlns:p14="http://schemas.microsoft.com/office/powerpoint/2010/main" val="2811043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map of the middle east&#10;&#10;Description automatically generated">
            <a:extLst>
              <a:ext uri="{FF2B5EF4-FFF2-40B4-BE49-F238E27FC236}">
                <a16:creationId xmlns:a16="http://schemas.microsoft.com/office/drawing/2014/main" id="{26B5068F-194B-CE32-0A2A-A71ED0153E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8191" y="0"/>
            <a:ext cx="4487617" cy="6858000"/>
          </a:xfrm>
          <a:prstGeom prst="rect">
            <a:avLst/>
          </a:prstGeom>
        </p:spPr>
      </p:pic>
    </p:spTree>
    <p:extLst>
      <p:ext uri="{BB962C8B-B14F-4D97-AF65-F5344CB8AC3E}">
        <p14:creationId xmlns:p14="http://schemas.microsoft.com/office/powerpoint/2010/main" val="299760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E8CF58-750D-97FE-CDA1-9FC1028E7FD7}"/>
              </a:ext>
            </a:extLst>
          </p:cNvPr>
          <p:cNvSpPr>
            <a:spLocks noGrp="1"/>
          </p:cNvSpPr>
          <p:nvPr>
            <p:ph type="title"/>
          </p:nvPr>
        </p:nvSpPr>
        <p:spPr>
          <a:xfrm>
            <a:off x="0" y="1"/>
            <a:ext cx="9144000" cy="914400"/>
          </a:xfrm>
        </p:spPr>
        <p:txBody>
          <a:bodyPr>
            <a:normAutofit/>
          </a:bodyPr>
          <a:lstStyle/>
          <a:p>
            <a:pPr algn="ctr"/>
            <a:r>
              <a:rPr lang="en-US" sz="6000" b="1" dirty="0">
                <a:latin typeface="Times New Roman" panose="02020603050405020304" pitchFamily="18" charset="0"/>
                <a:cs typeface="Times New Roman" panose="02020603050405020304" pitchFamily="18" charset="0"/>
              </a:rPr>
              <a:t>Why Study Acts?</a:t>
            </a:r>
          </a:p>
        </p:txBody>
      </p:sp>
      <p:sp>
        <p:nvSpPr>
          <p:cNvPr id="5" name="Content Placeholder 4">
            <a:extLst>
              <a:ext uri="{FF2B5EF4-FFF2-40B4-BE49-F238E27FC236}">
                <a16:creationId xmlns:a16="http://schemas.microsoft.com/office/drawing/2014/main" id="{B0FF246F-EAF1-5888-DCF8-95DD13F85808}"/>
              </a:ext>
            </a:extLst>
          </p:cNvPr>
          <p:cNvSpPr>
            <a:spLocks noGrp="1"/>
          </p:cNvSpPr>
          <p:nvPr>
            <p:ph idx="1"/>
          </p:nvPr>
        </p:nvSpPr>
        <p:spPr>
          <a:xfrm>
            <a:off x="-1" y="914401"/>
            <a:ext cx="9143999" cy="5943598"/>
          </a:xfrm>
        </p:spPr>
        <p:txBody>
          <a:bodyPr/>
          <a:lstStyle/>
          <a:p>
            <a:pPr marL="0" indent="0">
              <a:buNone/>
            </a:pPr>
            <a:r>
              <a:rPr lang="en-US" dirty="0"/>
              <a:t>Importance of Origins (Origins Determine Conclusions)</a:t>
            </a:r>
          </a:p>
          <a:p>
            <a:pPr marL="0" indent="0">
              <a:buNone/>
            </a:pPr>
            <a:endParaRPr lang="en-US" dirty="0"/>
          </a:p>
          <a:p>
            <a:pPr marL="0" indent="0">
              <a:buNone/>
            </a:pPr>
            <a:endParaRPr lang="en-US" dirty="0"/>
          </a:p>
          <a:p>
            <a:r>
              <a:rPr lang="en-US" dirty="0"/>
              <a:t>We worked through Genesis (The origin of everything)</a:t>
            </a:r>
          </a:p>
          <a:p>
            <a:pPr marL="0" indent="0">
              <a:buNone/>
            </a:pPr>
            <a:r>
              <a:rPr lang="en-US" dirty="0"/>
              <a:t>“In the beginning, God created the heavens and the earth.”  </a:t>
            </a:r>
          </a:p>
          <a:p>
            <a:pPr marL="0" indent="0">
              <a:buNone/>
            </a:pPr>
            <a:r>
              <a:rPr lang="en-US" dirty="0"/>
              <a:t>- Genesis 1:1</a:t>
            </a:r>
          </a:p>
          <a:p>
            <a:endParaRPr lang="en-US" dirty="0"/>
          </a:p>
          <a:p>
            <a:r>
              <a:rPr lang="en-US" dirty="0"/>
              <a:t>We are working through Acts (The Origin of the Church)</a:t>
            </a:r>
          </a:p>
          <a:p>
            <a:pPr marL="0" indent="0">
              <a:buNone/>
            </a:pPr>
            <a:r>
              <a:rPr lang="en-US" dirty="0"/>
              <a:t>“And the Lord added to the Church daily those who were being saved.” </a:t>
            </a:r>
          </a:p>
          <a:p>
            <a:pPr marL="0" indent="0">
              <a:buNone/>
            </a:pPr>
            <a:r>
              <a:rPr lang="en-US" dirty="0"/>
              <a:t>- Acts 2:47</a:t>
            </a:r>
          </a:p>
          <a:p>
            <a:endParaRPr lang="en-US" dirty="0"/>
          </a:p>
        </p:txBody>
      </p:sp>
    </p:spTree>
    <p:extLst>
      <p:ext uri="{BB962C8B-B14F-4D97-AF65-F5344CB8AC3E}">
        <p14:creationId xmlns:p14="http://schemas.microsoft.com/office/powerpoint/2010/main" val="2447355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18849-6420-54DA-ECA4-AED10F735865}"/>
              </a:ext>
            </a:extLst>
          </p:cNvPr>
          <p:cNvSpPr>
            <a:spLocks noGrp="1"/>
          </p:cNvSpPr>
          <p:nvPr>
            <p:ph type="title"/>
          </p:nvPr>
        </p:nvSpPr>
        <p:spPr>
          <a:xfrm>
            <a:off x="0" y="1"/>
            <a:ext cx="9144000" cy="914400"/>
          </a:xfrm>
        </p:spPr>
        <p:txBody>
          <a:bodyPr/>
          <a:lstStyle/>
          <a:p>
            <a:pPr algn="ctr"/>
            <a:r>
              <a:rPr lang="en-US" b="1" dirty="0">
                <a:latin typeface="Times New Roman" panose="02020603050405020304" pitchFamily="18" charset="0"/>
                <a:cs typeface="Times New Roman" panose="02020603050405020304" pitchFamily="18" charset="0"/>
              </a:rPr>
              <a:t>Acts Transitions</a:t>
            </a:r>
          </a:p>
        </p:txBody>
      </p:sp>
      <p:sp>
        <p:nvSpPr>
          <p:cNvPr id="3" name="Content Placeholder 2">
            <a:extLst>
              <a:ext uri="{FF2B5EF4-FFF2-40B4-BE49-F238E27FC236}">
                <a16:creationId xmlns:a16="http://schemas.microsoft.com/office/drawing/2014/main" id="{62329483-85C7-51A6-44F5-DA98969F370E}"/>
              </a:ext>
            </a:extLst>
          </p:cNvPr>
          <p:cNvSpPr>
            <a:spLocks noGrp="1"/>
          </p:cNvSpPr>
          <p:nvPr>
            <p:ph idx="1"/>
          </p:nvPr>
        </p:nvSpPr>
        <p:spPr>
          <a:xfrm>
            <a:off x="-1" y="914401"/>
            <a:ext cx="9143999" cy="5943598"/>
          </a:xfrm>
        </p:spPr>
        <p:txBody>
          <a:bodyPr/>
          <a:lstStyle/>
          <a:p>
            <a:pPr marL="0" indent="0">
              <a:buNone/>
            </a:pPr>
            <a:r>
              <a:rPr lang="en-US" b="1" dirty="0">
                <a:latin typeface="Times New Roman" panose="02020603050405020304" pitchFamily="18" charset="0"/>
                <a:cs typeface="Times New Roman" panose="02020603050405020304" pitchFamily="18" charset="0"/>
              </a:rPr>
              <a:t>1. Doctrinal Transition: From an immature view of the cross to a fuller understanding of what Jesus has done for us.</a:t>
            </a:r>
          </a:p>
          <a:p>
            <a:pPr marL="0" indent="0">
              <a:buNone/>
            </a:pPr>
            <a:r>
              <a:rPr lang="en-US" b="1" dirty="0">
                <a:latin typeface="Times New Roman" panose="02020603050405020304" pitchFamily="18" charset="0"/>
                <a:cs typeface="Times New Roman" panose="02020603050405020304" pitchFamily="18" charset="0"/>
              </a:rPr>
              <a:t>2. Communal Transition: From a Jewish sect to a worldwide Christian community.</a:t>
            </a:r>
          </a:p>
          <a:p>
            <a:pPr marL="0" indent="0">
              <a:buNone/>
            </a:pPr>
            <a:r>
              <a:rPr lang="en-US" b="1" dirty="0">
                <a:latin typeface="Times New Roman" panose="02020603050405020304" pitchFamily="18" charset="0"/>
                <a:cs typeface="Times New Roman" panose="02020603050405020304" pitchFamily="18" charset="0"/>
              </a:rPr>
              <a:t>3. Focal Transition: From an earthly kingdom focus to a spiritual kingdom focus.</a:t>
            </a:r>
          </a:p>
          <a:p>
            <a:pPr marL="0" indent="0">
              <a:buNone/>
            </a:pPr>
            <a:r>
              <a:rPr lang="en-US" b="1" dirty="0">
                <a:latin typeface="Times New Roman" panose="02020603050405020304" pitchFamily="18" charset="0"/>
                <a:cs typeface="Times New Roman" panose="02020603050405020304" pitchFamily="18" charset="0"/>
              </a:rPr>
              <a:t>4. Geographical Transition: From Jerusalem to Rome.</a:t>
            </a:r>
          </a:p>
          <a:p>
            <a:pPr marL="0" indent="0">
              <a:buNone/>
            </a:pPr>
            <a:r>
              <a:rPr lang="en-US" b="1" dirty="0">
                <a:latin typeface="Times New Roman" panose="02020603050405020304" pitchFamily="18" charset="0"/>
                <a:cs typeface="Times New Roman" panose="02020603050405020304" pitchFamily="18" charset="0"/>
              </a:rPr>
              <a:t>5. Theological Transition: From Christ present to Spirit present.</a:t>
            </a:r>
          </a:p>
          <a:p>
            <a:pPr marL="0" indent="0">
              <a:buNone/>
            </a:pPr>
            <a:r>
              <a:rPr lang="en-US" b="1" dirty="0">
                <a:latin typeface="Times New Roman" panose="02020603050405020304" pitchFamily="18" charset="0"/>
                <a:cs typeface="Times New Roman" panose="02020603050405020304" pitchFamily="18" charset="0"/>
              </a:rPr>
              <a:t>6. Identity Transition: Individually, from Jew to Christian.</a:t>
            </a:r>
          </a:p>
          <a:p>
            <a:pPr marL="0" indent="0">
              <a:buNone/>
            </a:pPr>
            <a:r>
              <a:rPr lang="en-US" b="1" dirty="0">
                <a:latin typeface="Times New Roman" panose="02020603050405020304" pitchFamily="18" charset="0"/>
                <a:cs typeface="Times New Roman" panose="02020603050405020304" pitchFamily="18" charset="0"/>
              </a:rPr>
              <a:t>7. National Transition: From scattered nations (Babel) to one people. </a:t>
            </a:r>
          </a:p>
          <a:p>
            <a:pPr marL="0" indent="0">
              <a:buNone/>
            </a:pPr>
            <a:endParaRPr lang="en-US" dirty="0"/>
          </a:p>
        </p:txBody>
      </p:sp>
    </p:spTree>
    <p:extLst>
      <p:ext uri="{BB962C8B-B14F-4D97-AF65-F5344CB8AC3E}">
        <p14:creationId xmlns:p14="http://schemas.microsoft.com/office/powerpoint/2010/main" val="208671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E6739-5F88-F58F-EF9C-AA3300CB64E0}"/>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Acts 10:1-8</a:t>
            </a:r>
          </a:p>
        </p:txBody>
      </p:sp>
      <p:sp>
        <p:nvSpPr>
          <p:cNvPr id="3" name="Content Placeholder 2">
            <a:extLst>
              <a:ext uri="{FF2B5EF4-FFF2-40B4-BE49-F238E27FC236}">
                <a16:creationId xmlns:a16="http://schemas.microsoft.com/office/drawing/2014/main" id="{9077B200-140F-4D7F-C916-FD278F0E9938}"/>
              </a:ext>
            </a:extLst>
          </p:cNvPr>
          <p:cNvSpPr>
            <a:spLocks noGrp="1"/>
          </p:cNvSpPr>
          <p:nvPr>
            <p:ph idx="1"/>
          </p:nvPr>
        </p:nvSpPr>
        <p:spPr>
          <a:xfrm>
            <a:off x="-1" y="863028"/>
            <a:ext cx="9143999" cy="5994971"/>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“Now there was a man in Caesarea named Cornelius, a centurion of what was called the Italian cohort, a devout man and one who feared God with all his household, and made many charitable contributions to the Jewish people and prayed to God continually. About the ninth hour of the day he clearly saw in a vision an angel of God who had just come in and said to him, “Cornelius!”  And he looked at him intently and became terrified, and said, “What is it, lord?” And he said to him, “Your prayers and charitable gifts have ascended as a memorial offering before God. Now dispatch some men to Joppa and send for a man named Simon, who is also called Peter; he is staying with a tanner named Simon, whose house is by the sea.” When the angel who *spoke to him left, he summoned two of his servants and a devout soldier from his personal attendants, and after he had explained everything to them, he sent them to Joppa.”</a:t>
            </a:r>
          </a:p>
        </p:txBody>
      </p:sp>
    </p:spTree>
    <p:extLst>
      <p:ext uri="{BB962C8B-B14F-4D97-AF65-F5344CB8AC3E}">
        <p14:creationId xmlns:p14="http://schemas.microsoft.com/office/powerpoint/2010/main" val="1600937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5E2A-4420-0A17-701D-2EB586AA3AC1}"/>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Practical Application</a:t>
            </a:r>
          </a:p>
        </p:txBody>
      </p:sp>
      <p:sp>
        <p:nvSpPr>
          <p:cNvPr id="3" name="Content Placeholder 2">
            <a:extLst>
              <a:ext uri="{FF2B5EF4-FFF2-40B4-BE49-F238E27FC236}">
                <a16:creationId xmlns:a16="http://schemas.microsoft.com/office/drawing/2014/main" id="{945A2B94-8A52-EA88-D510-7C5C11ACB896}"/>
              </a:ext>
            </a:extLst>
          </p:cNvPr>
          <p:cNvSpPr>
            <a:spLocks noGrp="1"/>
          </p:cNvSpPr>
          <p:nvPr>
            <p:ph idx="1"/>
          </p:nvPr>
        </p:nvSpPr>
        <p:spPr>
          <a:xfrm>
            <a:off x="-1" y="893852"/>
            <a:ext cx="9143999" cy="5964148"/>
          </a:xfrm>
        </p:spPr>
        <p:txBody>
          <a:bodyPr>
            <a:normAutofit/>
          </a:bodyPr>
          <a:lstStyle/>
          <a:p>
            <a:pPr marL="914400" indent="-914400">
              <a:buAutoNum type="arabicPeriod"/>
            </a:pPr>
            <a:r>
              <a:rPr lang="en-US" sz="4000" b="1" dirty="0">
                <a:latin typeface="Times New Roman" panose="02020603050405020304" pitchFamily="18" charset="0"/>
                <a:cs typeface="Times New Roman" panose="02020603050405020304" pitchFamily="18" charset="0"/>
              </a:rPr>
              <a:t>Recognize that God is pursuing you. </a:t>
            </a:r>
          </a:p>
          <a:p>
            <a:pPr marL="0" indent="0">
              <a:buNone/>
            </a:pPr>
            <a:r>
              <a:rPr lang="en-US" sz="4000" b="1" dirty="0">
                <a:latin typeface="Times New Roman" panose="02020603050405020304" pitchFamily="18" charset="0"/>
                <a:cs typeface="Times New Roman" panose="02020603050405020304" pitchFamily="18" charset="0"/>
              </a:rPr>
              <a:t>	- Romans 5:8</a:t>
            </a:r>
          </a:p>
          <a:p>
            <a:pPr marL="914400" indent="-914400">
              <a:buAutoNum type="arabicPeriod" startAt="2"/>
            </a:pPr>
            <a:r>
              <a:rPr lang="en-US" sz="4000" b="1" dirty="0">
                <a:latin typeface="Times New Roman" panose="02020603050405020304" pitchFamily="18" charset="0"/>
                <a:cs typeface="Times New Roman" panose="02020603050405020304" pitchFamily="18" charset="0"/>
              </a:rPr>
              <a:t>Make yourself available. </a:t>
            </a:r>
          </a:p>
          <a:p>
            <a:pPr marL="0" indent="0">
              <a:buNone/>
            </a:pPr>
            <a:r>
              <a:rPr lang="en-US" sz="4000" b="1" dirty="0">
                <a:latin typeface="Times New Roman" panose="02020603050405020304" pitchFamily="18" charset="0"/>
                <a:cs typeface="Times New Roman" panose="02020603050405020304" pitchFamily="18" charset="0"/>
              </a:rPr>
              <a:t>	- Matthew 4:19</a:t>
            </a:r>
          </a:p>
          <a:p>
            <a:pPr marL="742950" indent="-742950">
              <a:buAutoNum type="arabicPeriod" startAt="3"/>
            </a:pPr>
            <a:r>
              <a:rPr lang="en-US" sz="4000" b="1" dirty="0">
                <a:latin typeface="Times New Roman" panose="02020603050405020304" pitchFamily="18" charset="0"/>
                <a:cs typeface="Times New Roman" panose="02020603050405020304" pitchFamily="18" charset="0"/>
              </a:rPr>
              <a:t>Hear the Lord.</a:t>
            </a:r>
          </a:p>
          <a:p>
            <a:pPr marL="0" indent="0">
              <a:buNone/>
            </a:pPr>
            <a:r>
              <a:rPr lang="en-US" sz="4000" b="1" dirty="0">
                <a:latin typeface="Times New Roman" panose="02020603050405020304" pitchFamily="18" charset="0"/>
                <a:cs typeface="Times New Roman" panose="02020603050405020304" pitchFamily="18" charset="0"/>
              </a:rPr>
              <a:t>	- John 10:27</a:t>
            </a:r>
          </a:p>
          <a:p>
            <a:pPr marL="742950" indent="-742950">
              <a:buAutoNum type="arabicPeriod" startAt="3"/>
            </a:pPr>
            <a:r>
              <a:rPr lang="en-US" sz="4000" b="1" dirty="0">
                <a:latin typeface="Times New Roman" panose="02020603050405020304" pitchFamily="18" charset="0"/>
                <a:cs typeface="Times New Roman" panose="02020603050405020304" pitchFamily="18" charset="0"/>
              </a:rPr>
              <a:t>Do what God tells you to do. John </a:t>
            </a:r>
          </a:p>
          <a:p>
            <a:pPr marL="0" indent="0">
              <a:buNone/>
            </a:pPr>
            <a:r>
              <a:rPr lang="en-US" sz="4000" b="1" dirty="0">
                <a:latin typeface="Times New Roman" panose="02020603050405020304" pitchFamily="18" charset="0"/>
                <a:cs typeface="Times New Roman" panose="02020603050405020304" pitchFamily="18" charset="0"/>
              </a:rPr>
              <a:t>	-14:23</a:t>
            </a:r>
          </a:p>
          <a:p>
            <a:pPr marL="0" indent="0">
              <a:buNone/>
            </a:pPr>
            <a:endParaRPr lang="en-US" dirty="0"/>
          </a:p>
        </p:txBody>
      </p:sp>
    </p:spTree>
    <p:extLst>
      <p:ext uri="{BB962C8B-B14F-4D97-AF65-F5344CB8AC3E}">
        <p14:creationId xmlns:p14="http://schemas.microsoft.com/office/powerpoint/2010/main" val="40005894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29</TotalTime>
  <Words>413</Words>
  <Application>Microsoft Office PowerPoint</Application>
  <PresentationFormat>On-screen Show (4:3)</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Why Study Acts?</vt:lpstr>
      <vt:lpstr>Acts Transitions</vt:lpstr>
      <vt:lpstr>Acts 10:1-8</vt:lpstr>
      <vt:lpstr>Practical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Borton</dc:creator>
  <cp:lastModifiedBy>Tony Borton</cp:lastModifiedBy>
  <cp:revision>3</cp:revision>
  <dcterms:created xsi:type="dcterms:W3CDTF">2023-11-30T17:55:27Z</dcterms:created>
  <dcterms:modified xsi:type="dcterms:W3CDTF">2023-12-03T16:36:03Z</dcterms:modified>
</cp:coreProperties>
</file>