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6"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492BFD-4D2F-4968-97EF-263447332AB2}"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58061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92BFD-4D2F-4968-97EF-263447332AB2}"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9898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92BFD-4D2F-4968-97EF-263447332AB2}"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56278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92BFD-4D2F-4968-97EF-263447332AB2}"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124450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492BFD-4D2F-4968-97EF-263447332AB2}"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218869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492BFD-4D2F-4968-97EF-263447332AB2}"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95845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492BFD-4D2F-4968-97EF-263447332AB2}" type="datetimeFigureOut">
              <a:rPr lang="en-US" smtClean="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159882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492BFD-4D2F-4968-97EF-263447332AB2}" type="datetimeFigureOut">
              <a:rPr lang="en-US" smtClean="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114835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92BFD-4D2F-4968-97EF-263447332AB2}" type="datetimeFigureOut">
              <a:rPr lang="en-US" smtClean="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414079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492BFD-4D2F-4968-97EF-263447332AB2}"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239297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492BFD-4D2F-4968-97EF-263447332AB2}"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51184-6958-4B66-86C3-41E689E66632}" type="slidenum">
              <a:rPr lang="en-US" smtClean="0"/>
              <a:t>‹#›</a:t>
            </a:fld>
            <a:endParaRPr lang="en-US"/>
          </a:p>
        </p:txBody>
      </p:sp>
    </p:spTree>
    <p:extLst>
      <p:ext uri="{BB962C8B-B14F-4D97-AF65-F5344CB8AC3E}">
        <p14:creationId xmlns:p14="http://schemas.microsoft.com/office/powerpoint/2010/main" val="360940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92BFD-4D2F-4968-97EF-263447332AB2}" type="datetimeFigureOut">
              <a:rPr lang="en-US" smtClean="0"/>
              <a:t>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51184-6958-4B66-86C3-41E689E66632}" type="slidenum">
              <a:rPr lang="en-US" smtClean="0"/>
              <a:t>‹#›</a:t>
            </a:fld>
            <a:endParaRPr lang="en-US"/>
          </a:p>
        </p:txBody>
      </p:sp>
    </p:spTree>
    <p:extLst>
      <p:ext uri="{BB962C8B-B14F-4D97-AF65-F5344CB8AC3E}">
        <p14:creationId xmlns:p14="http://schemas.microsoft.com/office/powerpoint/2010/main" val="1112477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060DC-3305-6BF6-28FD-0B9CA35C98D9}"/>
              </a:ext>
            </a:extLst>
          </p:cNvPr>
          <p:cNvSpPr>
            <a:spLocks noGrp="1"/>
          </p:cNvSpPr>
          <p:nvPr>
            <p:ph type="title"/>
          </p:nvPr>
        </p:nvSpPr>
        <p:spPr>
          <a:xfrm>
            <a:off x="0" y="0"/>
            <a:ext cx="9144000" cy="900545"/>
          </a:xfrm>
        </p:spPr>
        <p:txBody>
          <a:bodyPr/>
          <a:lstStyle/>
          <a:p>
            <a:pPr algn="ctr"/>
            <a:r>
              <a:rPr lang="en-US" b="1" dirty="0">
                <a:latin typeface="Times New Roman" panose="02020603050405020304" pitchFamily="18" charset="0"/>
                <a:cs typeface="Times New Roman" panose="02020603050405020304" pitchFamily="18" charset="0"/>
              </a:rPr>
              <a:t>10 Takeaways from Peter’s Sermon</a:t>
            </a:r>
          </a:p>
        </p:txBody>
      </p:sp>
      <p:sp>
        <p:nvSpPr>
          <p:cNvPr id="3" name="Content Placeholder 2">
            <a:extLst>
              <a:ext uri="{FF2B5EF4-FFF2-40B4-BE49-F238E27FC236}">
                <a16:creationId xmlns:a16="http://schemas.microsoft.com/office/drawing/2014/main" id="{1FB42E47-BFDF-9E29-DD73-AAE6363B8E89}"/>
              </a:ext>
            </a:extLst>
          </p:cNvPr>
          <p:cNvSpPr>
            <a:spLocks noGrp="1"/>
          </p:cNvSpPr>
          <p:nvPr>
            <p:ph idx="1"/>
          </p:nvPr>
        </p:nvSpPr>
        <p:spPr>
          <a:xfrm>
            <a:off x="0" y="1066800"/>
            <a:ext cx="9144000" cy="579120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1.	God shows no partiality</a:t>
            </a:r>
          </a:p>
          <a:p>
            <a:pPr marL="0" indent="0">
              <a:buNone/>
            </a:pPr>
            <a:r>
              <a:rPr lang="en-US" b="1" dirty="0">
                <a:latin typeface="Times New Roman" panose="02020603050405020304" pitchFamily="18" charset="0"/>
                <a:cs typeface="Times New Roman" panose="02020603050405020304" pitchFamily="18" charset="0"/>
              </a:rPr>
              <a:t>2.	Jesus is Lord of All</a:t>
            </a:r>
          </a:p>
          <a:p>
            <a:pPr marL="0" indent="0">
              <a:buNone/>
            </a:pPr>
            <a:r>
              <a:rPr lang="en-US" b="1" dirty="0">
                <a:latin typeface="Times New Roman" panose="02020603050405020304" pitchFamily="18" charset="0"/>
                <a:cs typeface="Times New Roman" panose="02020603050405020304" pitchFamily="18" charset="0"/>
              </a:rPr>
              <a:t>3.	Stick with what we know</a:t>
            </a:r>
          </a:p>
          <a:p>
            <a:pPr marL="0" indent="0">
              <a:buNone/>
            </a:pPr>
            <a:r>
              <a:rPr lang="en-US" b="1" dirty="0">
                <a:latin typeface="Times New Roman" panose="02020603050405020304" pitchFamily="18" charset="0"/>
                <a:cs typeface="Times New Roman" panose="02020603050405020304" pitchFamily="18" charset="0"/>
              </a:rPr>
              <a:t>4.	The doctrine of the Trinity is clearly presented in 	scripture</a:t>
            </a:r>
          </a:p>
          <a:p>
            <a:pPr marL="0" indent="0">
              <a:buNone/>
            </a:pPr>
            <a:r>
              <a:rPr lang="en-US" b="1" dirty="0">
                <a:latin typeface="Times New Roman" panose="02020603050405020304" pitchFamily="18" charset="0"/>
                <a:cs typeface="Times New Roman" panose="02020603050405020304" pitchFamily="18" charset="0"/>
              </a:rPr>
              <a:t>5.	Jesus demonstrated mastery over all He created</a:t>
            </a:r>
          </a:p>
          <a:p>
            <a:pPr marL="0" indent="0">
              <a:buNone/>
            </a:pPr>
            <a:r>
              <a:rPr lang="en-US" b="1" dirty="0">
                <a:latin typeface="Times New Roman" panose="02020603050405020304" pitchFamily="18" charset="0"/>
                <a:cs typeface="Times New Roman" panose="02020603050405020304" pitchFamily="18" charset="0"/>
              </a:rPr>
              <a:t>6.	All that Jesus did was witnessed by many</a:t>
            </a:r>
          </a:p>
          <a:p>
            <a:pPr marL="0" indent="0">
              <a:buNone/>
            </a:pPr>
            <a:r>
              <a:rPr lang="en-US" b="1" dirty="0">
                <a:latin typeface="Times New Roman" panose="02020603050405020304" pitchFamily="18" charset="0"/>
                <a:cs typeface="Times New Roman" panose="02020603050405020304" pitchFamily="18" charset="0"/>
              </a:rPr>
              <a:t>7.	Jesus’ resurrection was physical</a:t>
            </a:r>
          </a:p>
          <a:p>
            <a:pPr marL="0" indent="0">
              <a:buNone/>
            </a:pPr>
            <a:r>
              <a:rPr lang="en-US" b="1" dirty="0">
                <a:latin typeface="Times New Roman" panose="02020603050405020304" pitchFamily="18" charset="0"/>
                <a:cs typeface="Times New Roman" panose="02020603050405020304" pitchFamily="18" charset="0"/>
              </a:rPr>
              <a:t>8.	We are to witness to the facts surrounding Jesus</a:t>
            </a:r>
          </a:p>
          <a:p>
            <a:pPr marL="0" indent="0">
              <a:buNone/>
            </a:pPr>
            <a:r>
              <a:rPr lang="en-US" b="1" dirty="0">
                <a:latin typeface="Times New Roman" panose="02020603050405020304" pitchFamily="18" charset="0"/>
                <a:cs typeface="Times New Roman" panose="02020603050405020304" pitchFamily="18" charset="0"/>
              </a:rPr>
              <a:t>9.	Jesus is God</a:t>
            </a:r>
          </a:p>
          <a:p>
            <a:pPr marL="0" indent="0">
              <a:buNone/>
            </a:pPr>
            <a:r>
              <a:rPr lang="en-US" b="1" dirty="0">
                <a:latin typeface="Times New Roman" panose="02020603050405020304" pitchFamily="18" charset="0"/>
                <a:cs typeface="Times New Roman" panose="02020603050405020304" pitchFamily="18" charset="0"/>
              </a:rPr>
              <a:t>10.	Belief in Jesus is the only way to be saved</a:t>
            </a:r>
          </a:p>
          <a:p>
            <a:pPr marL="0" indent="0">
              <a:buNone/>
            </a:pPr>
            <a:endParaRPr lang="en-US" dirty="0"/>
          </a:p>
        </p:txBody>
      </p:sp>
    </p:spTree>
    <p:extLst>
      <p:ext uri="{BB962C8B-B14F-4D97-AF65-F5344CB8AC3E}">
        <p14:creationId xmlns:p14="http://schemas.microsoft.com/office/powerpoint/2010/main" val="143738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7435-6CBA-DEB5-D631-E908A8220C03}"/>
              </a:ext>
            </a:extLst>
          </p:cNvPr>
          <p:cNvSpPr>
            <a:spLocks noGrp="1"/>
          </p:cNvSpPr>
          <p:nvPr>
            <p:ph type="title"/>
          </p:nvPr>
        </p:nvSpPr>
        <p:spPr>
          <a:xfrm>
            <a:off x="0" y="0"/>
            <a:ext cx="9144000" cy="789709"/>
          </a:xfrm>
        </p:spPr>
        <p:txBody>
          <a:bodyPr>
            <a:noAutofit/>
          </a:bodyPr>
          <a:lstStyle/>
          <a:p>
            <a:pPr algn="ctr"/>
            <a:r>
              <a:rPr lang="en-US" sz="5400"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F5774D8C-E884-D5AC-5E92-80DBC3010374}"/>
              </a:ext>
            </a:extLst>
          </p:cNvPr>
          <p:cNvSpPr>
            <a:spLocks noGrp="1"/>
          </p:cNvSpPr>
          <p:nvPr>
            <p:ph idx="1"/>
          </p:nvPr>
        </p:nvSpPr>
        <p:spPr>
          <a:xfrm>
            <a:off x="0" y="969818"/>
            <a:ext cx="9144000" cy="5888182"/>
          </a:xfrm>
        </p:spPr>
        <p:txBody>
          <a:bodyPr/>
          <a:lstStyle/>
          <a:p>
            <a:pPr marL="0" indent="0">
              <a:buNone/>
            </a:pPr>
            <a:r>
              <a:rPr lang="en-US" sz="4000" b="1" dirty="0">
                <a:latin typeface="Times New Roman" panose="02020603050405020304" pitchFamily="18" charset="0"/>
                <a:cs typeface="Times New Roman" panose="02020603050405020304" pitchFamily="18" charset="0"/>
              </a:rPr>
              <a:t>1. Treat everyone as though they are a potential brother or sister in Christ.</a:t>
            </a:r>
          </a:p>
          <a:p>
            <a:pPr marL="0" indent="0">
              <a:buNone/>
            </a:pPr>
            <a:r>
              <a:rPr lang="en-US" sz="4000" b="1" dirty="0">
                <a:latin typeface="Times New Roman" panose="02020603050405020304" pitchFamily="18" charset="0"/>
                <a:cs typeface="Times New Roman" panose="02020603050405020304" pitchFamily="18" charset="0"/>
              </a:rPr>
              <a:t>(Jesus is Lord of All)</a:t>
            </a:r>
          </a:p>
          <a:p>
            <a:pPr marL="0" indent="0">
              <a:buNone/>
            </a:pPr>
            <a:r>
              <a:rPr lang="en-US" sz="4000" b="1" dirty="0">
                <a:latin typeface="Times New Roman" panose="02020603050405020304" pitchFamily="18" charset="0"/>
                <a:cs typeface="Times New Roman" panose="02020603050405020304" pitchFamily="18" charset="0"/>
              </a:rPr>
              <a:t>2. Personally elevate Jesus’ name above all names.</a:t>
            </a:r>
          </a:p>
          <a:p>
            <a:pPr marL="0" indent="0">
              <a:buNone/>
            </a:pPr>
            <a:r>
              <a:rPr lang="en-US" sz="4000" b="1" dirty="0">
                <a:latin typeface="Times New Roman" panose="02020603050405020304" pitchFamily="18" charset="0"/>
                <a:cs typeface="Times New Roman" panose="02020603050405020304" pitchFamily="18" charset="0"/>
              </a:rPr>
              <a:t>(believe, and ask for help in believing)</a:t>
            </a:r>
          </a:p>
          <a:p>
            <a:pPr marL="0" indent="0">
              <a:buNone/>
            </a:pPr>
            <a:r>
              <a:rPr lang="en-US" sz="4000" b="1" dirty="0">
                <a:latin typeface="Times New Roman" panose="02020603050405020304" pitchFamily="18" charset="0"/>
                <a:cs typeface="Times New Roman" panose="02020603050405020304" pitchFamily="18" charset="0"/>
              </a:rPr>
              <a:t>3. Be a witness for God whenever you are prompted. </a:t>
            </a:r>
          </a:p>
          <a:p>
            <a:pPr marL="0" indent="0">
              <a:buNone/>
            </a:pPr>
            <a:r>
              <a:rPr lang="en-US" sz="4000" b="1" dirty="0">
                <a:latin typeface="Times New Roman" panose="02020603050405020304" pitchFamily="18" charset="0"/>
                <a:cs typeface="Times New Roman" panose="02020603050405020304" pitchFamily="18" charset="0"/>
              </a:rPr>
              <a:t>(relax, you are not the Holy Spirit)</a:t>
            </a:r>
          </a:p>
          <a:p>
            <a:pPr marL="0" indent="0">
              <a:buNone/>
            </a:pPr>
            <a:endParaRPr lang="en-US" dirty="0"/>
          </a:p>
        </p:txBody>
      </p:sp>
    </p:spTree>
    <p:extLst>
      <p:ext uri="{BB962C8B-B14F-4D97-AF65-F5344CB8AC3E}">
        <p14:creationId xmlns:p14="http://schemas.microsoft.com/office/powerpoint/2010/main" val="19474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3F8E33-521D-4627-552D-095CA2C570CF}"/>
              </a:ext>
            </a:extLst>
          </p:cNvPr>
          <p:cNvSpPr>
            <a:spLocks noGrp="1"/>
          </p:cNvSpPr>
          <p:nvPr>
            <p:ph type="title"/>
          </p:nvPr>
        </p:nvSpPr>
        <p:spPr>
          <a:xfrm>
            <a:off x="0" y="1"/>
            <a:ext cx="9144000" cy="498763"/>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10:43-48</a:t>
            </a:r>
          </a:p>
        </p:txBody>
      </p:sp>
      <p:sp>
        <p:nvSpPr>
          <p:cNvPr id="5" name="Content Placeholder 4">
            <a:extLst>
              <a:ext uri="{FF2B5EF4-FFF2-40B4-BE49-F238E27FC236}">
                <a16:creationId xmlns:a16="http://schemas.microsoft.com/office/drawing/2014/main" id="{0C23930F-5BBD-8DB2-5911-5CC4C9946DD0}"/>
              </a:ext>
            </a:extLst>
          </p:cNvPr>
          <p:cNvSpPr>
            <a:spLocks noGrp="1"/>
          </p:cNvSpPr>
          <p:nvPr>
            <p:ph idx="1"/>
          </p:nvPr>
        </p:nvSpPr>
        <p:spPr>
          <a:xfrm>
            <a:off x="0" y="651164"/>
            <a:ext cx="9144000" cy="6206835"/>
          </a:xfrm>
        </p:spPr>
        <p:txBody>
          <a:bodyPr>
            <a:normAutofit lnSpcReduction="10000"/>
          </a:bodyPr>
          <a:lstStyle/>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First Peter said,</a:t>
            </a:r>
          </a:p>
          <a:p>
            <a:pPr marL="0" marR="0" indent="0">
              <a:lnSpc>
                <a:spcPct val="200000"/>
              </a:lnSpc>
              <a:spcBef>
                <a:spcPts val="0"/>
              </a:spcBef>
              <a:spcAft>
                <a:spcPts val="800"/>
              </a:spcAft>
              <a:buNone/>
            </a:pPr>
            <a:r>
              <a:rPr lang="en-US" sz="1800" b="1" i="1" kern="100" dirty="0">
                <a:latin typeface="Times New Roman" panose="02020603050405020304" pitchFamily="18" charset="0"/>
                <a:ea typeface="Calibri" panose="020F0502020204030204" pitchFamily="34" charset="0"/>
                <a:cs typeface="Times New Roman" panose="02020603050405020304" pitchFamily="18" charset="0"/>
              </a:rPr>
              <a:t>“</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All the prophets testify of Him, that through His name everyone who believes in Him receives forgiveness of sins.” </a:t>
            </a: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a:t>
            </a:r>
            <a:endParaRPr lang="en-US" sz="1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While Peter was still speaking these words, the Holy Spirit fell upon all those who were listening to the message. </a:t>
            </a:r>
            <a:r>
              <a:rPr lang="en-US" sz="1800" b="1" i="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All the Jewish believers who came with Peter were amazed, because the gift of the Holy Spirit had also been poured out on the Gentiles. </a:t>
            </a:r>
            <a:r>
              <a:rPr lang="en-US" sz="1800" b="1" i="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For they were hearing them speaking with tongues and exalting God. Then Peter responded, </a:t>
            </a:r>
            <a:r>
              <a:rPr lang="en-US" sz="1800" b="1" i="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“Surely no one can refuse the water for these to be baptized, who have received the Holy Spirit just as we did, can he?” And he ordered them to be baptized in the name of Jesus Christ. Then they asked him to stay on for a few days.”</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12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A86F-FA0B-4E13-73D7-C624135BCC9B}"/>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 Order of Operations</a:t>
            </a:r>
          </a:p>
        </p:txBody>
      </p:sp>
      <p:graphicFrame>
        <p:nvGraphicFramePr>
          <p:cNvPr id="4" name="Content Placeholder 3">
            <a:extLst>
              <a:ext uri="{FF2B5EF4-FFF2-40B4-BE49-F238E27FC236}">
                <a16:creationId xmlns:a16="http://schemas.microsoft.com/office/drawing/2014/main" id="{17749BED-1613-5C18-BCB6-4D17A74A3B65}"/>
              </a:ext>
            </a:extLst>
          </p:cNvPr>
          <p:cNvGraphicFramePr>
            <a:graphicFrameLocks noGrp="1"/>
          </p:cNvGraphicFramePr>
          <p:nvPr>
            <p:ph idx="1"/>
            <p:extLst>
              <p:ext uri="{D42A27DB-BD31-4B8C-83A1-F6EECF244321}">
                <p14:modId xmlns:p14="http://schemas.microsoft.com/office/powerpoint/2010/main" val="821533082"/>
              </p:ext>
            </p:extLst>
          </p:nvPr>
        </p:nvGraphicFramePr>
        <p:xfrm>
          <a:off x="0" y="817418"/>
          <a:ext cx="9144000" cy="5929746"/>
        </p:xfrm>
        <a:graphic>
          <a:graphicData uri="http://schemas.openxmlformats.org/drawingml/2006/table">
            <a:tbl>
              <a:tblPr firstRow="1" firstCol="1" bandRow="1"/>
              <a:tblGrid>
                <a:gridCol w="1828800">
                  <a:extLst>
                    <a:ext uri="{9D8B030D-6E8A-4147-A177-3AD203B41FA5}">
                      <a16:colId xmlns:a16="http://schemas.microsoft.com/office/drawing/2014/main" val="3632977009"/>
                    </a:ext>
                  </a:extLst>
                </a:gridCol>
                <a:gridCol w="1828800">
                  <a:extLst>
                    <a:ext uri="{9D8B030D-6E8A-4147-A177-3AD203B41FA5}">
                      <a16:colId xmlns:a16="http://schemas.microsoft.com/office/drawing/2014/main" val="2809587598"/>
                    </a:ext>
                  </a:extLst>
                </a:gridCol>
                <a:gridCol w="1828800">
                  <a:extLst>
                    <a:ext uri="{9D8B030D-6E8A-4147-A177-3AD203B41FA5}">
                      <a16:colId xmlns:a16="http://schemas.microsoft.com/office/drawing/2014/main" val="354995291"/>
                    </a:ext>
                  </a:extLst>
                </a:gridCol>
                <a:gridCol w="1828800">
                  <a:extLst>
                    <a:ext uri="{9D8B030D-6E8A-4147-A177-3AD203B41FA5}">
                      <a16:colId xmlns:a16="http://schemas.microsoft.com/office/drawing/2014/main" val="1884611438"/>
                    </a:ext>
                  </a:extLst>
                </a:gridCol>
                <a:gridCol w="1828800">
                  <a:extLst>
                    <a:ext uri="{9D8B030D-6E8A-4147-A177-3AD203B41FA5}">
                      <a16:colId xmlns:a16="http://schemas.microsoft.com/office/drawing/2014/main" val="1208121796"/>
                    </a:ext>
                  </a:extLst>
                </a:gridCol>
              </a:tblGrid>
              <a:tr h="653426">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Gospels/Acts 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(Apostles)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Acts 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(Non-Apostolic Jews)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Acts 8</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(Samaritans)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Acts 9</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(Paul)</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Acts 10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(Gentiles)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84816"/>
                  </a:ext>
                </a:extLst>
              </a:tr>
              <a:tr h="211288">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1. Belief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1. Belief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1. Belief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1. Belief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1. Belief</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3454277"/>
                  </a:ext>
                </a:extLst>
              </a:tr>
              <a:tr h="2421981">
                <a:tc>
                  <a:txBody>
                    <a:bodyPr/>
                    <a:lstStyle/>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2. Water Baptism</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Immersion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 Identification with Christ.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2. Water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Immersion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Identification with Christ.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2. Water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Immersion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Identification with Christ.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2. Spirit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(Filled with)</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Laying on of hands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Healing/Verification or proof of Jesus’ Intervention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2. Spirit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(Fell upon)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Hearing and Believing the Gospel</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Proclaiming the Gospel in Foreign tongues as proof to the Jews of salvation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988892"/>
                  </a:ext>
                </a:extLst>
              </a:tr>
              <a:tr h="2643051">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3. Spirit Baptism (Filled with)</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Wind, Fire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Proclaiming Gospel with foreign tongues/Witness to Gospel Message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3. Spirit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(Received)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Repentance,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kern="100">
                          <a:effectLst/>
                          <a:latin typeface="Calibri" panose="020F0502020204030204" pitchFamily="34" charset="0"/>
                          <a:ea typeface="Calibri" panose="020F0502020204030204" pitchFamily="34" charset="0"/>
                          <a:cs typeface="Times New Roman" panose="02020603050405020304" pitchFamily="18" charset="0"/>
                        </a:rPr>
                        <a:t>Speaking the Word of God with Boldness/Witness to Gospel Message</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kern="100">
                          <a:effectLst/>
                          <a:latin typeface="Calibri" panose="020F0502020204030204" pitchFamily="34" charset="0"/>
                          <a:ea typeface="Calibri" panose="020F0502020204030204" pitchFamily="34" charset="0"/>
                          <a:cs typeface="Times New Roman" panose="02020603050405020304" pitchFamily="18" charset="0"/>
                        </a:rPr>
                        <a:t>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kern="100">
                          <a:effectLst/>
                          <a:latin typeface="Calibri" panose="020F0502020204030204" pitchFamily="34" charset="0"/>
                          <a:ea typeface="Calibri" panose="020F0502020204030204" pitchFamily="34" charset="0"/>
                          <a:cs typeface="Times New Roman" panose="02020603050405020304" pitchFamily="18" charset="0"/>
                        </a:rPr>
                        <a:t>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3. Spirit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(Received)</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Laying on of hands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Demonstrable Power/Presumably Power to Magnify Jesus Christ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i="1" kern="100">
                          <a:effectLst/>
                          <a:latin typeface="Calibri" panose="020F0502020204030204" pitchFamily="34" charset="0"/>
                          <a:ea typeface="Calibri" panose="020F0502020204030204" pitchFamily="34" charset="0"/>
                          <a:cs typeface="Times New Roman" panose="02020603050405020304" pitchFamily="18" charset="0"/>
                        </a:rPr>
                        <a:t>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3. Water Baptism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Immersion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a:effectLst/>
                          <a:latin typeface="Calibri" panose="020F0502020204030204" pitchFamily="34" charset="0"/>
                          <a:ea typeface="Calibri" panose="020F0502020204030204" pitchFamily="34" charset="0"/>
                          <a:cs typeface="Times New Roman" panose="02020603050405020304" pitchFamily="18" charset="0"/>
                        </a:rPr>
                        <a:t> Identification with Christ.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3. Water Baptism</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How: </a:t>
                      </a:r>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Immersion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kern="100" dirty="0">
                          <a:effectLst/>
                          <a:latin typeface="Calibri" panose="020F0502020204030204" pitchFamily="34" charset="0"/>
                          <a:ea typeface="Calibri" panose="020F0502020204030204" pitchFamily="34" charset="0"/>
                          <a:cs typeface="Times New Roman" panose="02020603050405020304" pitchFamily="18" charset="0"/>
                        </a:rPr>
                        <a:t>Result:</a:t>
                      </a:r>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 Identification with Christ.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9341553"/>
                  </a:ext>
                </a:extLst>
              </a:tr>
            </a:tbl>
          </a:graphicData>
        </a:graphic>
      </p:graphicFrame>
    </p:spTree>
    <p:extLst>
      <p:ext uri="{BB962C8B-B14F-4D97-AF65-F5344CB8AC3E}">
        <p14:creationId xmlns:p14="http://schemas.microsoft.com/office/powerpoint/2010/main" val="109763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C024-F096-23B2-0FD7-E6CBAAEB677F}"/>
              </a:ext>
            </a:extLst>
          </p:cNvPr>
          <p:cNvSpPr>
            <a:spLocks noGrp="1"/>
          </p:cNvSpPr>
          <p:nvPr>
            <p:ph type="title"/>
          </p:nvPr>
        </p:nvSpPr>
        <p:spPr>
          <a:xfrm>
            <a:off x="628650" y="0"/>
            <a:ext cx="78867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“Baptism of the Holy Spirit”</a:t>
            </a:r>
          </a:p>
        </p:txBody>
      </p:sp>
      <p:sp>
        <p:nvSpPr>
          <p:cNvPr id="3" name="Content Placeholder 2">
            <a:extLst>
              <a:ext uri="{FF2B5EF4-FFF2-40B4-BE49-F238E27FC236}">
                <a16:creationId xmlns:a16="http://schemas.microsoft.com/office/drawing/2014/main" id="{0430D58D-F18C-D825-C7C6-0CFACDCBACF2}"/>
              </a:ext>
            </a:extLst>
          </p:cNvPr>
          <p:cNvSpPr>
            <a:spLocks noGrp="1"/>
          </p:cNvSpPr>
          <p:nvPr>
            <p:ph idx="1"/>
          </p:nvPr>
        </p:nvSpPr>
        <p:spPr>
          <a:xfrm>
            <a:off x="0" y="886690"/>
            <a:ext cx="9144000" cy="5971309"/>
          </a:xfrm>
        </p:spPr>
        <p:txBody>
          <a:bodyPr/>
          <a:lstStyle/>
          <a:p>
            <a:pPr marL="0" indent="0">
              <a:buNone/>
            </a:pPr>
            <a:r>
              <a:rPr lang="en-US" sz="2800" dirty="0">
                <a:effectLst/>
                <a:latin typeface="Times New Roman" panose="02020603050405020304" pitchFamily="18" charset="0"/>
                <a:ea typeface="Calibri" panose="020F0502020204030204" pitchFamily="34" charset="0"/>
              </a:rPr>
              <a:t>The “Baptism of the Holy Spirit” may be defined as that work whereby the Spirit of God places the believer into union with Christ and into union with other believers in the body of Christ at the moment of salvation.</a:t>
            </a:r>
          </a:p>
          <a:p>
            <a:pPr marL="0" indent="0">
              <a:buNone/>
            </a:pPr>
            <a:r>
              <a:rPr lang="en-US" dirty="0">
                <a:latin typeface="Times New Roman" panose="02020603050405020304" pitchFamily="18" charset="0"/>
                <a:ea typeface="Calibri" panose="020F0502020204030204" pitchFamily="34" charset="0"/>
              </a:rPr>
              <a:t>Scripture References Regarding the Term:</a:t>
            </a:r>
          </a:p>
          <a:p>
            <a:pPr marL="0" indent="0">
              <a:buNone/>
            </a:pPr>
            <a:endParaRPr lang="en-US" dirty="0">
              <a:latin typeface="Times New Roman" panose="02020603050405020304" pitchFamily="18" charset="0"/>
              <a:ea typeface="Calibri" panose="020F0502020204030204" pitchFamily="34" charset="0"/>
            </a:endParaRPr>
          </a:p>
          <a:p>
            <a:pPr marL="0" indent="0">
              <a:buNone/>
            </a:pPr>
            <a:r>
              <a:rPr lang="en-US" sz="2800" dirty="0">
                <a:effectLst/>
                <a:latin typeface="Times New Roman" panose="02020603050405020304" pitchFamily="18" charset="0"/>
                <a:ea typeface="Calibri" panose="020F0502020204030204" pitchFamily="34" charset="0"/>
              </a:rPr>
              <a:t>John 1:33, Mark 1:8, Matthew 3:11 (repeated in Luke 3:16), Acts 1:4-5 (repeated in Acts 11:16), Mark 1:8,1 Corinthians 12:12–13, Ephesians 4:4-6, Titus 3:5, Ephesians 1:13  </a:t>
            </a:r>
            <a:endParaRPr lang="en-US" dirty="0"/>
          </a:p>
        </p:txBody>
      </p:sp>
    </p:spTree>
    <p:extLst>
      <p:ext uri="{BB962C8B-B14F-4D97-AF65-F5344CB8AC3E}">
        <p14:creationId xmlns:p14="http://schemas.microsoft.com/office/powerpoint/2010/main" val="184237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4FB0-4118-5A01-022F-933AE7F8C162}"/>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Good to Know...</a:t>
            </a:r>
          </a:p>
        </p:txBody>
      </p:sp>
      <p:sp>
        <p:nvSpPr>
          <p:cNvPr id="3" name="Content Placeholder 2">
            <a:extLst>
              <a:ext uri="{FF2B5EF4-FFF2-40B4-BE49-F238E27FC236}">
                <a16:creationId xmlns:a16="http://schemas.microsoft.com/office/drawing/2014/main" id="{603424F5-C794-356F-C741-5783784E59D7}"/>
              </a:ext>
            </a:extLst>
          </p:cNvPr>
          <p:cNvSpPr>
            <a:spLocks noGrp="1"/>
          </p:cNvSpPr>
          <p:nvPr>
            <p:ph idx="1"/>
          </p:nvPr>
        </p:nvSpPr>
        <p:spPr>
          <a:xfrm>
            <a:off x="0" y="803564"/>
            <a:ext cx="9144000" cy="6054436"/>
          </a:xfrm>
        </p:spPr>
        <p:txBody>
          <a:bodyPr>
            <a:normAutofit fontScale="92500" lnSpcReduction="10000"/>
          </a:bodyPr>
          <a:lstStyle/>
          <a:p>
            <a:pPr marL="514350" marR="0" indent="-514350">
              <a:lnSpc>
                <a:spcPct val="200000"/>
              </a:lnSpc>
              <a:spcBef>
                <a:spcPts val="0"/>
              </a:spcBef>
              <a:spcAft>
                <a:spcPts val="800"/>
              </a:spcAft>
              <a:buAutoNum type="arabicPeriod"/>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12:13 clearly states that all believers have been Spirit</a:t>
            </a:r>
          </a:p>
          <a:p>
            <a:pPr marL="0" marR="0" indent="0">
              <a:lnSpc>
                <a:spcPct val="200000"/>
              </a:lnSpc>
              <a:spcBef>
                <a:spcPts val="0"/>
              </a:spcBef>
              <a:spcAft>
                <a:spcPts val="8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baptized, as all been given the Spirit to drink (the indwelling of the Spirit). This indicates the indwelling of the Holy Spirit is assumed of each believer.</a:t>
            </a:r>
          </a:p>
          <a:p>
            <a:pPr marL="0" marR="0" indent="0">
              <a:lnSpc>
                <a:spcPct val="200000"/>
              </a:lnSpc>
              <a:spcBef>
                <a:spcPts val="0"/>
              </a:spcBef>
              <a:spcAft>
                <a:spcPts val="8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2.	 Nowhere in Scripture are believers commanded to be baptized with, in or by the Spirit, or in any sense to seek the baptism of the Holy Spirit. This indicates that all believers have been given the indwelling Holy Spirit. (Baptized in the Spirit)</a:t>
            </a:r>
          </a:p>
          <a:p>
            <a:pPr marL="0" indent="0">
              <a:lnSpc>
                <a:spcPct val="200000"/>
              </a:lnSpc>
              <a:buNone/>
            </a:pPr>
            <a:r>
              <a:rPr lang="en-US" sz="2000" b="1" dirty="0">
                <a:latin typeface="Times New Roman" panose="02020603050405020304" pitchFamily="18" charset="0"/>
                <a:ea typeface="Calibri" panose="020F0502020204030204" pitchFamily="34" charset="0"/>
                <a:cs typeface="Times New Roman" panose="02020603050405020304" pitchFamily="18" charset="0"/>
              </a:rPr>
              <a:t>3.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Holy Spirit takes up residence within us the moment we truly believe (the moment we are saved). Titus 3:5 tells us,</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He saved us, not on the basis of deeds which we did in righteousness, but in accordance with His mercy, by the washing of regeneration and renewing by the Holy Spirit...”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3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9D69-E930-6A47-3E71-D2E004F75385}"/>
              </a:ext>
            </a:extLst>
          </p:cNvPr>
          <p:cNvSpPr>
            <a:spLocks noGrp="1"/>
          </p:cNvSpPr>
          <p:nvPr>
            <p:ph type="title"/>
          </p:nvPr>
        </p:nvSpPr>
        <p:spPr>
          <a:xfrm>
            <a:off x="0" y="1"/>
            <a:ext cx="9144000" cy="817418"/>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Holy Spirit is With, In, and Upon Us</a:t>
            </a:r>
          </a:p>
        </p:txBody>
      </p:sp>
      <p:sp>
        <p:nvSpPr>
          <p:cNvPr id="3" name="Content Placeholder 2">
            <a:extLst>
              <a:ext uri="{FF2B5EF4-FFF2-40B4-BE49-F238E27FC236}">
                <a16:creationId xmlns:a16="http://schemas.microsoft.com/office/drawing/2014/main" id="{F8AA449D-3829-C238-0DD2-23591883FEC0}"/>
              </a:ext>
            </a:extLst>
          </p:cNvPr>
          <p:cNvSpPr>
            <a:spLocks noGrp="1"/>
          </p:cNvSpPr>
          <p:nvPr>
            <p:ph idx="1"/>
          </p:nvPr>
        </p:nvSpPr>
        <p:spPr>
          <a:xfrm>
            <a:off x="0" y="983673"/>
            <a:ext cx="9144000" cy="5874326"/>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The Holy Spirit is “with” us – this indicates the approach of God to our soul. The result of this relationship is that He convicts of sin, shows Christ to be the object of faith, gives us faith, and regenerates us, and assists in our ongoing sanctification .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Holy Spirit dwells “in” us: This indicates the abiding presence of the Spirit in the Christian’s body. This relationship results in our ability to be a fully-functioning member of the Body of Christ.</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Holy Spirit “Comes Upon” (Fills) us – This indicates the Holy Spirit’s sharing His power in order to witness or attest to the truth of Jesus Christ. This relationship always results in the glorification of Jesus.</a:t>
            </a:r>
          </a:p>
          <a:p>
            <a:pPr marL="0" indent="0">
              <a:buNone/>
            </a:pPr>
            <a:endParaRPr lang="en-US" dirty="0"/>
          </a:p>
        </p:txBody>
      </p:sp>
    </p:spTree>
    <p:extLst>
      <p:ext uri="{BB962C8B-B14F-4D97-AF65-F5344CB8AC3E}">
        <p14:creationId xmlns:p14="http://schemas.microsoft.com/office/powerpoint/2010/main" val="411994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C19C-DBDF-B76B-8257-9D27DA24BD07}"/>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B08FF819-DDD7-5E7D-04D3-6976E086F6D2}"/>
              </a:ext>
            </a:extLst>
          </p:cNvPr>
          <p:cNvSpPr>
            <a:spLocks noGrp="1"/>
          </p:cNvSpPr>
          <p:nvPr>
            <p:ph idx="1"/>
          </p:nvPr>
        </p:nvSpPr>
        <p:spPr>
          <a:xfrm>
            <a:off x="0" y="803564"/>
            <a:ext cx="9144000" cy="6054436"/>
          </a:xfrm>
        </p:spPr>
        <p:txBody>
          <a:bodyPr/>
          <a:lstStyle/>
          <a:p>
            <a:pPr marL="0" indent="0">
              <a:buNone/>
            </a:pPr>
            <a:r>
              <a:rPr lang="en-US" b="1" dirty="0">
                <a:latin typeface="Times New Roman" panose="02020603050405020304" pitchFamily="18" charset="0"/>
                <a:cs typeface="Times New Roman" panose="02020603050405020304" pitchFamily="18" charset="0"/>
              </a:rPr>
              <a:t>1.	Faith (True Belief) in Christ alone is the only requirement for salvation. (Acts 16:31)</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At your private and personal moment of faith in Christ, you are saved and sealed by the Holy Spirit. (Ephesians 1:13)</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As believers </a:t>
            </a:r>
            <a:r>
              <a:rPr lang="en-US" b="1">
                <a:latin typeface="Times New Roman" panose="02020603050405020304" pitchFamily="18" charset="0"/>
                <a:cs typeface="Times New Roman" panose="02020603050405020304" pitchFamily="18" charset="0"/>
              </a:rPr>
              <a:t>in Christ, </a:t>
            </a:r>
            <a:r>
              <a:rPr lang="en-US" b="1" dirty="0">
                <a:latin typeface="Times New Roman" panose="02020603050405020304" pitchFamily="18" charset="0"/>
                <a:cs typeface="Times New Roman" panose="02020603050405020304" pitchFamily="18" charset="0"/>
              </a:rPr>
              <a:t>the Holy Spirit is always with us, and lives inside us. (1 Corinthians 3:16)</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4.	As we live our lives in identification with Christ through His Spirit, the Spirit will at times come upon or fill us resulting in the glorification of Jesus (Acts 7:55-56</a:t>
            </a:r>
            <a:r>
              <a:rPr lang="en-US" dirty="0"/>
              <a:t>)</a:t>
            </a:r>
          </a:p>
          <a:p>
            <a:pPr marL="0" indent="0">
              <a:buNone/>
            </a:pPr>
            <a:endParaRPr lang="en-US" dirty="0"/>
          </a:p>
        </p:txBody>
      </p:sp>
    </p:spTree>
    <p:extLst>
      <p:ext uri="{BB962C8B-B14F-4D97-AF65-F5344CB8AC3E}">
        <p14:creationId xmlns:p14="http://schemas.microsoft.com/office/powerpoint/2010/main" val="2679562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145</TotalTime>
  <Words>1081</Words>
  <Application>Microsoft Office PowerPoint</Application>
  <PresentationFormat>On-screen Show (4:3)</PresentationFormat>
  <Paragraphs>101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10 Takeaways from Peter’s Sermon</vt:lpstr>
      <vt:lpstr>Last Week’s Application</vt:lpstr>
      <vt:lpstr>Acts 10:43-48</vt:lpstr>
      <vt:lpstr>Acts – Order of Operations</vt:lpstr>
      <vt:lpstr>“Baptism of the Holy Spirit”</vt:lpstr>
      <vt:lpstr>Good to Know...</vt:lpstr>
      <vt:lpstr>The Holy Spirit is With, In, and Upon Us</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5</cp:revision>
  <dcterms:created xsi:type="dcterms:W3CDTF">2024-01-04T15:56:54Z</dcterms:created>
  <dcterms:modified xsi:type="dcterms:W3CDTF">2024-01-04T18:22:18Z</dcterms:modified>
</cp:coreProperties>
</file>