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63" r:id="rId4"/>
    <p:sldId id="264" r:id="rId5"/>
    <p:sldId id="256" r:id="rId6"/>
    <p:sldId id="265" r:id="rId7"/>
    <p:sldId id="266"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15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0BDCE9-CB87-4E48-B487-9B647F921422}"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1FA4A-9788-44AF-895F-6D8208B7B7E1}" type="slidenum">
              <a:rPr lang="en-US" smtClean="0"/>
              <a:t>‹#›</a:t>
            </a:fld>
            <a:endParaRPr lang="en-US"/>
          </a:p>
        </p:txBody>
      </p:sp>
    </p:spTree>
    <p:extLst>
      <p:ext uri="{BB962C8B-B14F-4D97-AF65-F5344CB8AC3E}">
        <p14:creationId xmlns:p14="http://schemas.microsoft.com/office/powerpoint/2010/main" val="3793805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0BDCE9-CB87-4E48-B487-9B647F921422}"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1FA4A-9788-44AF-895F-6D8208B7B7E1}" type="slidenum">
              <a:rPr lang="en-US" smtClean="0"/>
              <a:t>‹#›</a:t>
            </a:fld>
            <a:endParaRPr lang="en-US"/>
          </a:p>
        </p:txBody>
      </p:sp>
    </p:spTree>
    <p:extLst>
      <p:ext uri="{BB962C8B-B14F-4D97-AF65-F5344CB8AC3E}">
        <p14:creationId xmlns:p14="http://schemas.microsoft.com/office/powerpoint/2010/main" val="2535517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0BDCE9-CB87-4E48-B487-9B647F921422}"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1FA4A-9788-44AF-895F-6D8208B7B7E1}" type="slidenum">
              <a:rPr lang="en-US" smtClean="0"/>
              <a:t>‹#›</a:t>
            </a:fld>
            <a:endParaRPr lang="en-US"/>
          </a:p>
        </p:txBody>
      </p:sp>
    </p:spTree>
    <p:extLst>
      <p:ext uri="{BB962C8B-B14F-4D97-AF65-F5344CB8AC3E}">
        <p14:creationId xmlns:p14="http://schemas.microsoft.com/office/powerpoint/2010/main" val="3324160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0BDCE9-CB87-4E48-B487-9B647F921422}"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1FA4A-9788-44AF-895F-6D8208B7B7E1}" type="slidenum">
              <a:rPr lang="en-US" smtClean="0"/>
              <a:t>‹#›</a:t>
            </a:fld>
            <a:endParaRPr lang="en-US"/>
          </a:p>
        </p:txBody>
      </p:sp>
    </p:spTree>
    <p:extLst>
      <p:ext uri="{BB962C8B-B14F-4D97-AF65-F5344CB8AC3E}">
        <p14:creationId xmlns:p14="http://schemas.microsoft.com/office/powerpoint/2010/main" val="1540515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0BDCE9-CB87-4E48-B487-9B647F921422}"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1FA4A-9788-44AF-895F-6D8208B7B7E1}" type="slidenum">
              <a:rPr lang="en-US" smtClean="0"/>
              <a:t>‹#›</a:t>
            </a:fld>
            <a:endParaRPr lang="en-US"/>
          </a:p>
        </p:txBody>
      </p:sp>
    </p:spTree>
    <p:extLst>
      <p:ext uri="{BB962C8B-B14F-4D97-AF65-F5344CB8AC3E}">
        <p14:creationId xmlns:p14="http://schemas.microsoft.com/office/powerpoint/2010/main" val="2801703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0BDCE9-CB87-4E48-B487-9B647F921422}" type="datetimeFigureOut">
              <a:rPr lang="en-US" smtClean="0"/>
              <a:t>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1FA4A-9788-44AF-895F-6D8208B7B7E1}" type="slidenum">
              <a:rPr lang="en-US" smtClean="0"/>
              <a:t>‹#›</a:t>
            </a:fld>
            <a:endParaRPr lang="en-US"/>
          </a:p>
        </p:txBody>
      </p:sp>
    </p:spTree>
    <p:extLst>
      <p:ext uri="{BB962C8B-B14F-4D97-AF65-F5344CB8AC3E}">
        <p14:creationId xmlns:p14="http://schemas.microsoft.com/office/powerpoint/2010/main" val="2306652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0BDCE9-CB87-4E48-B487-9B647F921422}" type="datetimeFigureOut">
              <a:rPr lang="en-US" smtClean="0"/>
              <a:t>1/10/2024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1FA4A-9788-44AF-895F-6D8208B7B7E1}" type="slidenum">
              <a:rPr lang="en-US" smtClean="0"/>
              <a:t>‹#›</a:t>
            </a:fld>
            <a:endParaRPr lang="en-US"/>
          </a:p>
        </p:txBody>
      </p:sp>
    </p:spTree>
    <p:extLst>
      <p:ext uri="{BB962C8B-B14F-4D97-AF65-F5344CB8AC3E}">
        <p14:creationId xmlns:p14="http://schemas.microsoft.com/office/powerpoint/2010/main" val="2223211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0BDCE9-CB87-4E48-B487-9B647F921422}" type="datetimeFigureOut">
              <a:rPr lang="en-US" smtClean="0"/>
              <a:t>1/10/2024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1FA4A-9788-44AF-895F-6D8208B7B7E1}" type="slidenum">
              <a:rPr lang="en-US" smtClean="0"/>
              <a:t>‹#›</a:t>
            </a:fld>
            <a:endParaRPr lang="en-US"/>
          </a:p>
        </p:txBody>
      </p:sp>
    </p:spTree>
    <p:extLst>
      <p:ext uri="{BB962C8B-B14F-4D97-AF65-F5344CB8AC3E}">
        <p14:creationId xmlns:p14="http://schemas.microsoft.com/office/powerpoint/2010/main" val="2471629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0BDCE9-CB87-4E48-B487-9B647F921422}" type="datetimeFigureOut">
              <a:rPr lang="en-US" smtClean="0"/>
              <a:t>1/10/2024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1FA4A-9788-44AF-895F-6D8208B7B7E1}" type="slidenum">
              <a:rPr lang="en-US" smtClean="0"/>
              <a:t>‹#›</a:t>
            </a:fld>
            <a:endParaRPr lang="en-US"/>
          </a:p>
        </p:txBody>
      </p:sp>
    </p:spTree>
    <p:extLst>
      <p:ext uri="{BB962C8B-B14F-4D97-AF65-F5344CB8AC3E}">
        <p14:creationId xmlns:p14="http://schemas.microsoft.com/office/powerpoint/2010/main" val="2377140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0BDCE9-CB87-4E48-B487-9B647F921422}" type="datetimeFigureOut">
              <a:rPr lang="en-US" smtClean="0"/>
              <a:t>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1FA4A-9788-44AF-895F-6D8208B7B7E1}" type="slidenum">
              <a:rPr lang="en-US" smtClean="0"/>
              <a:t>‹#›</a:t>
            </a:fld>
            <a:endParaRPr lang="en-US"/>
          </a:p>
        </p:txBody>
      </p:sp>
    </p:spTree>
    <p:extLst>
      <p:ext uri="{BB962C8B-B14F-4D97-AF65-F5344CB8AC3E}">
        <p14:creationId xmlns:p14="http://schemas.microsoft.com/office/powerpoint/2010/main" val="7249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0BDCE9-CB87-4E48-B487-9B647F921422}" type="datetimeFigureOut">
              <a:rPr lang="en-US" smtClean="0"/>
              <a:t>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1FA4A-9788-44AF-895F-6D8208B7B7E1}" type="slidenum">
              <a:rPr lang="en-US" smtClean="0"/>
              <a:t>‹#›</a:t>
            </a:fld>
            <a:endParaRPr lang="en-US"/>
          </a:p>
        </p:txBody>
      </p:sp>
    </p:spTree>
    <p:extLst>
      <p:ext uri="{BB962C8B-B14F-4D97-AF65-F5344CB8AC3E}">
        <p14:creationId xmlns:p14="http://schemas.microsoft.com/office/powerpoint/2010/main" val="1068384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0BDCE9-CB87-4E48-B487-9B647F921422}" type="datetimeFigureOut">
              <a:rPr lang="en-US" smtClean="0"/>
              <a:t>1/10/2024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1FA4A-9788-44AF-895F-6D8208B7B7E1}" type="slidenum">
              <a:rPr lang="en-US" smtClean="0"/>
              <a:t>‹#›</a:t>
            </a:fld>
            <a:endParaRPr lang="en-US"/>
          </a:p>
        </p:txBody>
      </p:sp>
    </p:spTree>
    <p:extLst>
      <p:ext uri="{BB962C8B-B14F-4D97-AF65-F5344CB8AC3E}">
        <p14:creationId xmlns:p14="http://schemas.microsoft.com/office/powerpoint/2010/main" val="19745555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C024-F096-23B2-0FD7-E6CBAAEB677F}"/>
              </a:ext>
            </a:extLst>
          </p:cNvPr>
          <p:cNvSpPr>
            <a:spLocks noGrp="1"/>
          </p:cNvSpPr>
          <p:nvPr>
            <p:ph type="title"/>
          </p:nvPr>
        </p:nvSpPr>
        <p:spPr>
          <a:xfrm>
            <a:off x="628650" y="0"/>
            <a:ext cx="7886700" cy="681037"/>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“Baptism of the Holy Spirit”</a:t>
            </a:r>
          </a:p>
        </p:txBody>
      </p:sp>
      <p:sp>
        <p:nvSpPr>
          <p:cNvPr id="3" name="Content Placeholder 2">
            <a:extLst>
              <a:ext uri="{FF2B5EF4-FFF2-40B4-BE49-F238E27FC236}">
                <a16:creationId xmlns:a16="http://schemas.microsoft.com/office/drawing/2014/main" id="{0430D58D-F18C-D825-C7C6-0CFACDCBACF2}"/>
              </a:ext>
            </a:extLst>
          </p:cNvPr>
          <p:cNvSpPr>
            <a:spLocks noGrp="1"/>
          </p:cNvSpPr>
          <p:nvPr>
            <p:ph idx="1"/>
          </p:nvPr>
        </p:nvSpPr>
        <p:spPr>
          <a:xfrm>
            <a:off x="0" y="886690"/>
            <a:ext cx="9144000" cy="5971309"/>
          </a:xfrm>
        </p:spPr>
        <p:txBody>
          <a:bodyPr/>
          <a:lstStyle/>
          <a:p>
            <a:pPr marL="0" indent="0">
              <a:buNone/>
            </a:pPr>
            <a:r>
              <a:rPr lang="en-US" sz="2800" dirty="0">
                <a:effectLst/>
                <a:latin typeface="Times New Roman" panose="02020603050405020304" pitchFamily="18" charset="0"/>
                <a:ea typeface="Calibri" panose="020F0502020204030204" pitchFamily="34" charset="0"/>
              </a:rPr>
              <a:t>The “Baptism of the Holy Spirit” may be defined as that work whereby the Spirit of God places the believer into union with Christ and into union with other believers in the body of Christ at the moment of salvation.</a:t>
            </a:r>
          </a:p>
          <a:p>
            <a:pPr marL="0" indent="0">
              <a:buNone/>
            </a:pPr>
            <a:r>
              <a:rPr lang="en-US" dirty="0">
                <a:latin typeface="Times New Roman" panose="02020603050405020304" pitchFamily="18" charset="0"/>
                <a:ea typeface="Calibri" panose="020F0502020204030204" pitchFamily="34" charset="0"/>
              </a:rPr>
              <a:t>Scripture References Regarding the Term:</a:t>
            </a:r>
          </a:p>
          <a:p>
            <a:pPr marL="0" indent="0">
              <a:buNone/>
            </a:pPr>
            <a:endParaRPr lang="en-US" dirty="0">
              <a:latin typeface="Times New Roman" panose="02020603050405020304" pitchFamily="18" charset="0"/>
              <a:ea typeface="Calibri" panose="020F0502020204030204" pitchFamily="34" charset="0"/>
            </a:endParaRPr>
          </a:p>
          <a:p>
            <a:pPr marL="0" indent="0">
              <a:buNone/>
            </a:pPr>
            <a:r>
              <a:rPr lang="en-US" sz="2800" dirty="0">
                <a:effectLst/>
                <a:latin typeface="Times New Roman" panose="02020603050405020304" pitchFamily="18" charset="0"/>
                <a:ea typeface="Calibri" panose="020F0502020204030204" pitchFamily="34" charset="0"/>
              </a:rPr>
              <a:t>John 1:33, Mark 1:8, Matthew 3:11 (repeated in Luke 3:16), Acts 1:4-5 (repeated in Acts 11:16), Mark 1:8,1 Corinthians 12:12–13, Ephesians 4:4-6, Titus 3:5, Ephesians 1:13  </a:t>
            </a:r>
            <a:endParaRPr lang="en-US" dirty="0"/>
          </a:p>
        </p:txBody>
      </p:sp>
    </p:spTree>
    <p:extLst>
      <p:ext uri="{BB962C8B-B14F-4D97-AF65-F5344CB8AC3E}">
        <p14:creationId xmlns:p14="http://schemas.microsoft.com/office/powerpoint/2010/main" val="1842370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C4FB0-4118-5A01-022F-933AE7F8C162}"/>
              </a:ext>
            </a:extLst>
          </p:cNvPr>
          <p:cNvSpPr>
            <a:spLocks noGrp="1"/>
          </p:cNvSpPr>
          <p:nvPr>
            <p:ph type="title"/>
          </p:nvPr>
        </p:nvSpPr>
        <p:spPr>
          <a:xfrm>
            <a:off x="0" y="0"/>
            <a:ext cx="9144000" cy="681037"/>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Good to Know...</a:t>
            </a:r>
          </a:p>
        </p:txBody>
      </p:sp>
      <p:sp>
        <p:nvSpPr>
          <p:cNvPr id="3" name="Content Placeholder 2">
            <a:extLst>
              <a:ext uri="{FF2B5EF4-FFF2-40B4-BE49-F238E27FC236}">
                <a16:creationId xmlns:a16="http://schemas.microsoft.com/office/drawing/2014/main" id="{603424F5-C794-356F-C741-5783784E59D7}"/>
              </a:ext>
            </a:extLst>
          </p:cNvPr>
          <p:cNvSpPr>
            <a:spLocks noGrp="1"/>
          </p:cNvSpPr>
          <p:nvPr>
            <p:ph idx="1"/>
          </p:nvPr>
        </p:nvSpPr>
        <p:spPr>
          <a:xfrm>
            <a:off x="0" y="803564"/>
            <a:ext cx="9144000" cy="6054436"/>
          </a:xfrm>
        </p:spPr>
        <p:txBody>
          <a:bodyPr>
            <a:normAutofit fontScale="92500" lnSpcReduction="10000"/>
          </a:bodyPr>
          <a:lstStyle/>
          <a:p>
            <a:pPr marL="514350" marR="0" indent="-514350">
              <a:lnSpc>
                <a:spcPct val="200000"/>
              </a:lnSpc>
              <a:spcBef>
                <a:spcPts val="0"/>
              </a:spcBef>
              <a:spcAft>
                <a:spcPts val="800"/>
              </a:spcAft>
              <a:buAutoNum type="arabicPeriod"/>
            </a:pP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1 Corinthians 12:13 clearly states that all believers have been Spirit</a:t>
            </a:r>
          </a:p>
          <a:p>
            <a:pPr marL="0" marR="0" indent="0">
              <a:lnSpc>
                <a:spcPct val="200000"/>
              </a:lnSpc>
              <a:spcBef>
                <a:spcPts val="0"/>
              </a:spcBef>
              <a:spcAft>
                <a:spcPts val="800"/>
              </a:spcAft>
              <a:buNone/>
            </a:pP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baptized, as all been given the Spirit to drink (the indwelling of the Spirit). This indicates the indwelling of the Holy Spirit is assumed of each believer.</a:t>
            </a:r>
          </a:p>
          <a:p>
            <a:pPr marL="0" marR="0" indent="0">
              <a:lnSpc>
                <a:spcPct val="200000"/>
              </a:lnSpc>
              <a:spcBef>
                <a:spcPts val="0"/>
              </a:spcBef>
              <a:spcAft>
                <a:spcPts val="800"/>
              </a:spcAft>
              <a:buNone/>
            </a:pP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2.	 Nowhere in Scripture are believers commanded to be baptized with, in or by the Spirit, or in any sense to seek the baptism of the Holy Spirit. This indicates that all believers have been given the indwelling Holy Spirit. (Baptized in the Spirit)</a:t>
            </a:r>
          </a:p>
          <a:p>
            <a:pPr marL="0" indent="0">
              <a:lnSpc>
                <a:spcPct val="200000"/>
              </a:lnSpc>
              <a:buNone/>
            </a:pPr>
            <a:r>
              <a:rPr lang="en-US" sz="2000" b="1" dirty="0">
                <a:latin typeface="Times New Roman" panose="02020603050405020304" pitchFamily="18" charset="0"/>
                <a:ea typeface="Calibri" panose="020F0502020204030204" pitchFamily="34" charset="0"/>
                <a:cs typeface="Times New Roman" panose="02020603050405020304" pitchFamily="18" charset="0"/>
              </a:rPr>
              <a:t>3.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The Holy Spirit takes up residence within us the moment we truly believe (the moment we are saved). Titus 3:5 tells us,</a:t>
            </a:r>
            <a:r>
              <a:rPr lang="en-US"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i="1" dirty="0">
                <a:effectLst/>
                <a:latin typeface="Times New Roman" panose="02020603050405020304" pitchFamily="18" charset="0"/>
                <a:ea typeface="Calibri" panose="020F0502020204030204" pitchFamily="34" charset="0"/>
                <a:cs typeface="Times New Roman" panose="02020603050405020304" pitchFamily="18" charset="0"/>
              </a:rPr>
              <a:t>He saved us, not on the basis of deeds which we did in righteousness, but in accordance with His mercy, by the washing of regeneration and renewing by the Holy Spirit...”</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3375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29D69-E930-6A47-3E71-D2E004F75385}"/>
              </a:ext>
            </a:extLst>
          </p:cNvPr>
          <p:cNvSpPr>
            <a:spLocks noGrp="1"/>
          </p:cNvSpPr>
          <p:nvPr>
            <p:ph type="title"/>
          </p:nvPr>
        </p:nvSpPr>
        <p:spPr>
          <a:xfrm>
            <a:off x="0" y="1"/>
            <a:ext cx="9144000" cy="817418"/>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The Holy Spirit is With, In, and Upon Us</a:t>
            </a:r>
          </a:p>
        </p:txBody>
      </p:sp>
      <p:sp>
        <p:nvSpPr>
          <p:cNvPr id="3" name="Content Placeholder 2">
            <a:extLst>
              <a:ext uri="{FF2B5EF4-FFF2-40B4-BE49-F238E27FC236}">
                <a16:creationId xmlns:a16="http://schemas.microsoft.com/office/drawing/2014/main" id="{F8AA449D-3829-C238-0DD2-23591883FEC0}"/>
              </a:ext>
            </a:extLst>
          </p:cNvPr>
          <p:cNvSpPr>
            <a:spLocks noGrp="1"/>
          </p:cNvSpPr>
          <p:nvPr>
            <p:ph idx="1"/>
          </p:nvPr>
        </p:nvSpPr>
        <p:spPr>
          <a:xfrm>
            <a:off x="0" y="983673"/>
            <a:ext cx="9144000" cy="5874326"/>
          </a:xfrm>
        </p:spPr>
        <p:txBody>
          <a:bodyPr>
            <a:normAutofit lnSpcReduction="10000"/>
          </a:bodyPr>
          <a:lstStyle/>
          <a:p>
            <a:pPr marL="0" indent="0">
              <a:buNone/>
            </a:pPr>
            <a:r>
              <a:rPr lang="en-US" b="1" dirty="0">
                <a:latin typeface="Times New Roman" panose="02020603050405020304" pitchFamily="18" charset="0"/>
                <a:cs typeface="Times New Roman" panose="02020603050405020304" pitchFamily="18" charset="0"/>
              </a:rPr>
              <a:t>The Holy Spirit is “with” us – this indicates the approach of God to our soul. The result of this relationship is that He convicts of sin, shows Christ to be the object of faith, gives us faith, and regenerates us, and assists in our ongoing sanctification . </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The Holy Spirit dwells “in” us: This indicates the abiding presence of the Spirit in the Christian’s body. This relationship results in our ability to be a fully-functioning member of the Body of Christ.</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The Holy Spirit “Comes Upon” (Fills) us – This indicates the Holy Spirit’s sharing His power in order to witness or attest to the truth of Jesus Christ. This relationship always results in the glorification of Jesus.</a:t>
            </a:r>
          </a:p>
          <a:p>
            <a:pPr marL="0" indent="0">
              <a:buNone/>
            </a:pPr>
            <a:endParaRPr lang="en-US" dirty="0"/>
          </a:p>
        </p:txBody>
      </p:sp>
    </p:spTree>
    <p:extLst>
      <p:ext uri="{BB962C8B-B14F-4D97-AF65-F5344CB8AC3E}">
        <p14:creationId xmlns:p14="http://schemas.microsoft.com/office/powerpoint/2010/main" val="4119943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0C19C-DBDF-B76B-8257-9D27DA24BD07}"/>
              </a:ext>
            </a:extLst>
          </p:cNvPr>
          <p:cNvSpPr>
            <a:spLocks noGrp="1"/>
          </p:cNvSpPr>
          <p:nvPr>
            <p:ph type="title"/>
          </p:nvPr>
        </p:nvSpPr>
        <p:spPr>
          <a:xfrm>
            <a:off x="0" y="0"/>
            <a:ext cx="9144000" cy="681037"/>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Last Week’s Application</a:t>
            </a:r>
          </a:p>
        </p:txBody>
      </p:sp>
      <p:sp>
        <p:nvSpPr>
          <p:cNvPr id="3" name="Content Placeholder 2">
            <a:extLst>
              <a:ext uri="{FF2B5EF4-FFF2-40B4-BE49-F238E27FC236}">
                <a16:creationId xmlns:a16="http://schemas.microsoft.com/office/drawing/2014/main" id="{B08FF819-DDD7-5E7D-04D3-6976E086F6D2}"/>
              </a:ext>
            </a:extLst>
          </p:cNvPr>
          <p:cNvSpPr>
            <a:spLocks noGrp="1"/>
          </p:cNvSpPr>
          <p:nvPr>
            <p:ph idx="1"/>
          </p:nvPr>
        </p:nvSpPr>
        <p:spPr>
          <a:xfrm>
            <a:off x="0" y="803564"/>
            <a:ext cx="9144000" cy="6054436"/>
          </a:xfrm>
        </p:spPr>
        <p:txBody>
          <a:bodyPr/>
          <a:lstStyle/>
          <a:p>
            <a:pPr marL="0" indent="0">
              <a:buNone/>
            </a:pPr>
            <a:r>
              <a:rPr lang="en-US" b="1" dirty="0">
                <a:latin typeface="Times New Roman" panose="02020603050405020304" pitchFamily="18" charset="0"/>
                <a:cs typeface="Times New Roman" panose="02020603050405020304" pitchFamily="18" charset="0"/>
              </a:rPr>
              <a:t>1.	Faith (True Belief) in Christ alone is the only requirement for salvation. (Acts 16:31)</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2.	At your private and personal moment of faith in Christ, you are saved and sealed by the Holy Spirit. (Ephesians 1:13)</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3.	As believers in Christ, the Holy Spirit is always with us, and lives inside us. (1 Corinthians 3:16)</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4.	As we live our lives in identification with Christ through His Spirit, the Spirit will at times come upon or fill us resulting in the glorification of Jesus (Acts 7:55-56</a:t>
            </a:r>
            <a:r>
              <a:rPr lang="en-US" dirty="0"/>
              <a:t>)</a:t>
            </a:r>
          </a:p>
          <a:p>
            <a:pPr marL="0" indent="0">
              <a:buNone/>
            </a:pPr>
            <a:endParaRPr lang="en-US" dirty="0"/>
          </a:p>
        </p:txBody>
      </p:sp>
    </p:spTree>
    <p:extLst>
      <p:ext uri="{BB962C8B-B14F-4D97-AF65-F5344CB8AC3E}">
        <p14:creationId xmlns:p14="http://schemas.microsoft.com/office/powerpoint/2010/main" val="2679562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62301F-63FE-9711-0F4A-05BD42A4E16D}"/>
              </a:ext>
            </a:extLst>
          </p:cNvPr>
          <p:cNvSpPr>
            <a:spLocks noGrp="1"/>
          </p:cNvSpPr>
          <p:nvPr>
            <p:ph type="title"/>
          </p:nvPr>
        </p:nvSpPr>
        <p:spPr>
          <a:xfrm>
            <a:off x="0" y="0"/>
            <a:ext cx="9144000" cy="681037"/>
          </a:xfrm>
        </p:spPr>
        <p:txBody>
          <a:bodyPr>
            <a:noAutofit/>
          </a:bodyPr>
          <a:lstStyle/>
          <a:p>
            <a:pPr algn="ctr"/>
            <a:r>
              <a:rPr lang="en-US" sz="5400" b="1" dirty="0">
                <a:latin typeface="Times New Roman" panose="02020603050405020304" pitchFamily="18" charset="0"/>
                <a:cs typeface="Times New Roman" panose="02020603050405020304" pitchFamily="18" charset="0"/>
              </a:rPr>
              <a:t>Acts 11:1-18 Passage Outline</a:t>
            </a:r>
          </a:p>
        </p:txBody>
      </p:sp>
      <p:sp>
        <p:nvSpPr>
          <p:cNvPr id="5" name="Content Placeholder 4">
            <a:extLst>
              <a:ext uri="{FF2B5EF4-FFF2-40B4-BE49-F238E27FC236}">
                <a16:creationId xmlns:a16="http://schemas.microsoft.com/office/drawing/2014/main" id="{FC67C198-369E-7277-29E5-3C296D0FB760}"/>
              </a:ext>
            </a:extLst>
          </p:cNvPr>
          <p:cNvSpPr>
            <a:spLocks noGrp="1"/>
          </p:cNvSpPr>
          <p:nvPr>
            <p:ph idx="1"/>
          </p:nvPr>
        </p:nvSpPr>
        <p:spPr>
          <a:xfrm>
            <a:off x="0" y="803564"/>
            <a:ext cx="9144000" cy="6054436"/>
          </a:xfrm>
        </p:spPr>
        <p:txBody>
          <a:bodyPr>
            <a:normAutofit/>
          </a:bodyPr>
          <a:lstStyle/>
          <a:p>
            <a:pPr marL="514350" indent="-514350">
              <a:buAutoNum type="arabicPeriod"/>
            </a:pPr>
            <a:endParaRPr lang="en-US" sz="4000" b="1" dirty="0">
              <a:latin typeface="Times New Roman" panose="02020603050405020304" pitchFamily="18" charset="0"/>
              <a:cs typeface="Times New Roman" panose="02020603050405020304" pitchFamily="18" charset="0"/>
            </a:endParaRPr>
          </a:p>
          <a:p>
            <a:pPr marL="514350" indent="-514350">
              <a:buAutoNum type="arabicPeriod"/>
            </a:pPr>
            <a:r>
              <a:rPr lang="en-US" sz="4000" b="1" dirty="0">
                <a:latin typeface="Times New Roman" panose="02020603050405020304" pitchFamily="18" charset="0"/>
                <a:cs typeface="Times New Roman" panose="02020603050405020304" pitchFamily="18" charset="0"/>
              </a:rPr>
              <a:t>Accusation/Conflict (Vs. 1-4)</a:t>
            </a:r>
          </a:p>
          <a:p>
            <a:pPr marL="514350" indent="-514350">
              <a:buAutoNum type="arabicPeriod"/>
            </a:pPr>
            <a:endParaRPr lang="en-US" sz="4000" b="1" dirty="0">
              <a:latin typeface="Times New Roman" panose="02020603050405020304" pitchFamily="18" charset="0"/>
              <a:cs typeface="Times New Roman" panose="02020603050405020304" pitchFamily="18" charset="0"/>
            </a:endParaRPr>
          </a:p>
          <a:p>
            <a:pPr marL="514350" indent="-514350">
              <a:buAutoNum type="arabicPeriod" startAt="2"/>
            </a:pPr>
            <a:r>
              <a:rPr lang="en-US" sz="4000" b="1" dirty="0">
                <a:latin typeface="Times New Roman" panose="02020603050405020304" pitchFamily="18" charset="0"/>
                <a:cs typeface="Times New Roman" panose="02020603050405020304" pitchFamily="18" charset="0"/>
              </a:rPr>
              <a:t>Peter’s Defense/Testimony (Vs. 5-15)</a:t>
            </a:r>
          </a:p>
          <a:p>
            <a:pPr marL="514350" indent="-514350">
              <a:buAutoNum type="arabicPeriod" startAt="2"/>
            </a:pPr>
            <a:endParaRPr lang="en-US" sz="4000" b="1" dirty="0">
              <a:latin typeface="Times New Roman" panose="02020603050405020304" pitchFamily="18" charset="0"/>
              <a:cs typeface="Times New Roman" panose="02020603050405020304" pitchFamily="18" charset="0"/>
            </a:endParaRPr>
          </a:p>
          <a:p>
            <a:pPr marL="514350" indent="-514350">
              <a:buAutoNum type="arabicPeriod" startAt="3"/>
            </a:pPr>
            <a:r>
              <a:rPr lang="en-US" sz="4000" b="1" dirty="0">
                <a:latin typeface="Times New Roman" panose="02020603050405020304" pitchFamily="18" charset="0"/>
                <a:cs typeface="Times New Roman" panose="02020603050405020304" pitchFamily="18" charset="0"/>
              </a:rPr>
              <a:t>The Defense Rests (Vs. 16-17)</a:t>
            </a:r>
          </a:p>
          <a:p>
            <a:pPr marL="514350" indent="-514350">
              <a:buAutoNum type="arabicPeriod" startAt="3"/>
            </a:pPr>
            <a:endParaRPr lang="en-US" sz="4000" b="1" dirty="0">
              <a:latin typeface="Times New Roman" panose="02020603050405020304" pitchFamily="18" charset="0"/>
              <a:cs typeface="Times New Roman" panose="02020603050405020304" pitchFamily="18" charset="0"/>
            </a:endParaRPr>
          </a:p>
          <a:p>
            <a:pPr marL="0" indent="0">
              <a:buNone/>
            </a:pPr>
            <a:r>
              <a:rPr lang="en-US" sz="4000" b="1" dirty="0">
                <a:latin typeface="Times New Roman" panose="02020603050405020304" pitchFamily="18" charset="0"/>
                <a:cs typeface="Times New Roman" panose="02020603050405020304" pitchFamily="18" charset="0"/>
              </a:rPr>
              <a:t>4.  The Verdict (V. 18)</a:t>
            </a:r>
          </a:p>
        </p:txBody>
      </p:sp>
    </p:spTree>
    <p:extLst>
      <p:ext uri="{BB962C8B-B14F-4D97-AF65-F5344CB8AC3E}">
        <p14:creationId xmlns:p14="http://schemas.microsoft.com/office/powerpoint/2010/main" val="2620498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75C30-7941-4420-4F4F-A65221DA9B0A}"/>
              </a:ext>
            </a:extLst>
          </p:cNvPr>
          <p:cNvSpPr>
            <a:spLocks noGrp="1"/>
          </p:cNvSpPr>
          <p:nvPr>
            <p:ph type="title"/>
          </p:nvPr>
        </p:nvSpPr>
        <p:spPr>
          <a:xfrm>
            <a:off x="0" y="0"/>
            <a:ext cx="9144000" cy="789709"/>
          </a:xfrm>
        </p:spPr>
        <p:txBody>
          <a:bodyPr>
            <a:normAutofit fontScale="90000"/>
          </a:bodyPr>
          <a:lstStyle/>
          <a:p>
            <a:r>
              <a:rPr lang="en-US" sz="4400" b="1" dirty="0">
                <a:effectLst/>
                <a:latin typeface="Times New Roman" panose="02020603050405020304" pitchFamily="18" charset="0"/>
                <a:ea typeface="Calibri" panose="020F0502020204030204" pitchFamily="34" charset="0"/>
              </a:rPr>
              <a:t>Points of Application Regarding Conflict</a:t>
            </a:r>
            <a:r>
              <a:rPr lang="en-US" sz="4400" dirty="0">
                <a:effectLst/>
                <a:latin typeface="Times New Roman" panose="02020603050405020304" pitchFamily="18" charset="0"/>
                <a:ea typeface="Calibri" panose="020F0502020204030204" pitchFamily="34" charset="0"/>
              </a:rPr>
              <a:t> </a:t>
            </a:r>
            <a:endParaRPr lang="en-US" dirty="0"/>
          </a:p>
        </p:txBody>
      </p:sp>
      <p:sp>
        <p:nvSpPr>
          <p:cNvPr id="3" name="Content Placeholder 2">
            <a:extLst>
              <a:ext uri="{FF2B5EF4-FFF2-40B4-BE49-F238E27FC236}">
                <a16:creationId xmlns:a16="http://schemas.microsoft.com/office/drawing/2014/main" id="{3F6EC74A-2DF5-E3CA-2E0D-C5B31E8DEE4D}"/>
              </a:ext>
            </a:extLst>
          </p:cNvPr>
          <p:cNvSpPr>
            <a:spLocks noGrp="1"/>
          </p:cNvSpPr>
          <p:nvPr>
            <p:ph idx="1"/>
          </p:nvPr>
        </p:nvSpPr>
        <p:spPr>
          <a:xfrm>
            <a:off x="-1" y="955964"/>
            <a:ext cx="9143999" cy="5902036"/>
          </a:xfrm>
        </p:spPr>
        <p:txBody>
          <a:bodyPr/>
          <a:lstStyle/>
          <a:p>
            <a:pPr marL="514350" indent="-514350">
              <a:buAutoNum type="arabicPeriod"/>
            </a:pPr>
            <a:endParaRPr lang="en-US" sz="2800" b="1" dirty="0">
              <a:effectLst/>
              <a:latin typeface="Times New Roman" panose="02020603050405020304" pitchFamily="18" charset="0"/>
              <a:ea typeface="Calibri" panose="020F0502020204030204" pitchFamily="34" charset="0"/>
            </a:endParaRPr>
          </a:p>
          <a:p>
            <a:pPr marL="514350" indent="-514350">
              <a:buAutoNum type="arabicPeriod"/>
            </a:pPr>
            <a:endParaRPr lang="en-US" b="1" dirty="0">
              <a:latin typeface="Times New Roman" panose="02020603050405020304" pitchFamily="18" charset="0"/>
              <a:ea typeface="Calibri" panose="020F0502020204030204" pitchFamily="34" charset="0"/>
            </a:endParaRPr>
          </a:p>
          <a:p>
            <a:pPr marL="514350" indent="-514350">
              <a:buAutoNum type="arabicPeriod"/>
            </a:pPr>
            <a:r>
              <a:rPr lang="en-US" sz="2800" b="1" dirty="0">
                <a:effectLst/>
                <a:latin typeface="Times New Roman" panose="02020603050405020304" pitchFamily="18" charset="0"/>
                <a:ea typeface="Calibri" panose="020F0502020204030204" pitchFamily="34" charset="0"/>
              </a:rPr>
              <a:t>Keep the Main Thing the Main Thing (Colossians 3:13)</a:t>
            </a:r>
          </a:p>
          <a:p>
            <a:pPr marL="514350" indent="-514350">
              <a:buAutoNum type="arabicPeriod"/>
            </a:pPr>
            <a:endParaRPr lang="en-US" b="1" dirty="0">
              <a:latin typeface="Times New Roman" panose="02020603050405020304" pitchFamily="18" charset="0"/>
              <a:ea typeface="Calibri" panose="020F0502020204030204" pitchFamily="34" charset="0"/>
            </a:endParaRPr>
          </a:p>
          <a:p>
            <a:pPr marL="514350" indent="-514350">
              <a:buAutoNum type="arabicPeriod" startAt="2"/>
            </a:pPr>
            <a:r>
              <a:rPr lang="en-US" sz="2800" b="1" dirty="0">
                <a:effectLst/>
                <a:latin typeface="Times New Roman" panose="02020603050405020304" pitchFamily="18" charset="0"/>
                <a:ea typeface="Calibri" panose="020F0502020204030204" pitchFamily="34" charset="0"/>
              </a:rPr>
              <a:t>Be Humble (Colossians 3:12-13)</a:t>
            </a:r>
          </a:p>
          <a:p>
            <a:pPr marL="514350" indent="-514350">
              <a:buAutoNum type="arabicPeriod" startAt="2"/>
            </a:pPr>
            <a:endParaRPr lang="en-US" b="1" dirty="0">
              <a:latin typeface="Times New Roman" panose="02020603050405020304" pitchFamily="18" charset="0"/>
              <a:ea typeface="Calibri" panose="020F0502020204030204" pitchFamily="34" charset="0"/>
            </a:endParaRPr>
          </a:p>
          <a:p>
            <a:pPr marL="0" indent="0">
              <a:buNone/>
            </a:pPr>
            <a:r>
              <a:rPr lang="en-US" sz="2800" b="1" dirty="0">
                <a:effectLst/>
                <a:latin typeface="Times New Roman" panose="02020603050405020304" pitchFamily="18" charset="0"/>
                <a:ea typeface="Calibri" panose="020F0502020204030204" pitchFamily="34" charset="0"/>
              </a:rPr>
              <a:t>3.   Measure Your Responses (James 1:19-20)</a:t>
            </a:r>
          </a:p>
        </p:txBody>
      </p:sp>
    </p:spTree>
    <p:extLst>
      <p:ext uri="{BB962C8B-B14F-4D97-AF65-F5344CB8AC3E}">
        <p14:creationId xmlns:p14="http://schemas.microsoft.com/office/powerpoint/2010/main" val="312622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6AD5E-46EE-7A2D-F133-2028EF48BB6B}"/>
              </a:ext>
            </a:extLst>
          </p:cNvPr>
          <p:cNvSpPr>
            <a:spLocks noGrp="1"/>
          </p:cNvSpPr>
          <p:nvPr>
            <p:ph type="title"/>
          </p:nvPr>
        </p:nvSpPr>
        <p:spPr>
          <a:xfrm>
            <a:off x="0" y="0"/>
            <a:ext cx="9144000" cy="681037"/>
          </a:xfrm>
        </p:spPr>
        <p:txBody>
          <a:bodyPr>
            <a:normAutofit fontScale="90000"/>
          </a:bodyPr>
          <a:lstStyle/>
          <a:p>
            <a:pPr algn="ctr"/>
            <a:r>
              <a:rPr lang="en-US" sz="4400" b="1" dirty="0">
                <a:effectLst/>
                <a:latin typeface="Times New Roman" panose="02020603050405020304" pitchFamily="18" charset="0"/>
                <a:ea typeface="Calibri" panose="020F0502020204030204" pitchFamily="34" charset="0"/>
              </a:rPr>
              <a:t>Regarding our Relationships...</a:t>
            </a:r>
            <a:endParaRPr lang="en-US" b="1" dirty="0"/>
          </a:p>
        </p:txBody>
      </p:sp>
      <p:sp>
        <p:nvSpPr>
          <p:cNvPr id="3" name="Content Placeholder 2">
            <a:extLst>
              <a:ext uri="{FF2B5EF4-FFF2-40B4-BE49-F238E27FC236}">
                <a16:creationId xmlns:a16="http://schemas.microsoft.com/office/drawing/2014/main" id="{64599032-AD19-86C4-3EFA-AB7103F7566F}"/>
              </a:ext>
            </a:extLst>
          </p:cNvPr>
          <p:cNvSpPr>
            <a:spLocks noGrp="1"/>
          </p:cNvSpPr>
          <p:nvPr>
            <p:ph idx="1"/>
          </p:nvPr>
        </p:nvSpPr>
        <p:spPr>
          <a:xfrm>
            <a:off x="-1" y="845126"/>
            <a:ext cx="9143999" cy="6012873"/>
          </a:xfrm>
        </p:spPr>
        <p:txBody>
          <a:bodyPr>
            <a:normAutofit/>
          </a:bodyPr>
          <a:lstStyle/>
          <a:p>
            <a:pPr marL="0" indent="0" algn="ctr">
              <a:buNone/>
            </a:pPr>
            <a:r>
              <a:rPr lang="en-US" b="1" dirty="0">
                <a:latin typeface="Times New Roman" panose="02020603050405020304" pitchFamily="18" charset="0"/>
                <a:cs typeface="Times New Roman" panose="02020603050405020304" pitchFamily="18" charset="0"/>
              </a:rPr>
              <a:t>Seek the Attitude of Christ (Philippians 2:1-7)</a:t>
            </a:r>
          </a:p>
          <a:p>
            <a:pPr marL="0" indent="0">
              <a:buNone/>
            </a:pPr>
            <a:r>
              <a:rPr lang="en-US" b="1" i="1" dirty="0">
                <a:latin typeface="Times New Roman" panose="02020603050405020304" pitchFamily="18" charset="0"/>
                <a:cs typeface="Times New Roman" panose="02020603050405020304" pitchFamily="18" charset="0"/>
              </a:rPr>
              <a:t>“Therefore, if there is any encouragement in Christ, if any consolation of love, if any fellowship of the Spirit, if any affection and compassion, 2 make my joy complete by being of the same mind, maintaining the same love, united in spirit, intent on one purpose. 3 Do nothing from selfishness or empty conceit, but with humility consider one another as more important than yourselves; 4 do not merely look out for your own personal interests, but also for the interests of others. 5 Have this attitude in yourselves which was also in Christ Jesus, 6 who, as He already existed in the form of God, did not consider equality with God something to be grasped, 7 but emptied Himself by taking the form of a bond-servant and being born in the likeness of men.”</a:t>
            </a:r>
          </a:p>
          <a:p>
            <a:pPr marL="0" indent="0">
              <a:buNone/>
            </a:pPr>
            <a:endParaRPr lang="en-US" dirty="0"/>
          </a:p>
        </p:txBody>
      </p:sp>
    </p:spTree>
    <p:extLst>
      <p:ext uri="{BB962C8B-B14F-4D97-AF65-F5344CB8AC3E}">
        <p14:creationId xmlns:p14="http://schemas.microsoft.com/office/powerpoint/2010/main" val="25466663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34</TotalTime>
  <Words>753</Words>
  <Application>Microsoft Office PowerPoint</Application>
  <PresentationFormat>On-screen Show (4:3)</PresentationFormat>
  <Paragraphs>44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“Baptism of the Holy Spirit”</vt:lpstr>
      <vt:lpstr>Good to Know...</vt:lpstr>
      <vt:lpstr>The Holy Spirit is With, In, and Upon Us</vt:lpstr>
      <vt:lpstr>Last Week’s Application</vt:lpstr>
      <vt:lpstr>Acts 11:1-18 Passage Outline</vt:lpstr>
      <vt:lpstr>Points of Application Regarding Conflict </vt:lpstr>
      <vt:lpstr>Regarding our Relationships...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“Baptism of the Holy Spirit”</dc:title>
  <dc:creator>Tony Borton</dc:creator>
  <cp:lastModifiedBy>Tony Borton</cp:lastModifiedBy>
  <cp:revision>2</cp:revision>
  <dcterms:created xsi:type="dcterms:W3CDTF">2024-01-10T20:23:32Z</dcterms:created>
  <dcterms:modified xsi:type="dcterms:W3CDTF">2024-01-10T20:58:30Z</dcterms:modified>
</cp:coreProperties>
</file>