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5" r:id="rId4"/>
    <p:sldId id="266" r:id="rId5"/>
    <p:sldId id="256" r:id="rId6"/>
    <p:sldId id="26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8D7050-E82B-4961-A866-73200686D3AB}"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105639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D7050-E82B-4961-A866-73200686D3AB}"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359370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D7050-E82B-4961-A866-73200686D3AB}"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420362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358407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1280983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BDCE9-CB87-4E48-B487-9B647F921422}"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637586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BDCE9-CB87-4E48-B487-9B647F921422}"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1903597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BDCE9-CB87-4E48-B487-9B647F921422}"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857219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BDCE9-CB87-4E48-B487-9B647F921422}"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417340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BDCE9-CB87-4E48-B487-9B647F921422}"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1178362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BDCE9-CB87-4E48-B487-9B647F921422}"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31799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8D7050-E82B-4961-A866-73200686D3AB}"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2863732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BDCE9-CB87-4E48-B487-9B647F921422}"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3544943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433853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87625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D7050-E82B-4961-A866-73200686D3AB}"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118436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8D7050-E82B-4961-A866-73200686D3AB}"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2448198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8D7050-E82B-4961-A866-73200686D3AB}"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168124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D7050-E82B-4961-A866-73200686D3AB}"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79408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050-E82B-4961-A866-73200686D3AB}"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67971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8D7050-E82B-4961-A866-73200686D3AB}"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33684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8D7050-E82B-4961-A866-73200686D3AB}"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425E5-A33A-4079-B4B7-2EB3EB3E4519}" type="slidenum">
              <a:rPr lang="en-US" smtClean="0"/>
              <a:t>‹#›</a:t>
            </a:fld>
            <a:endParaRPr lang="en-US"/>
          </a:p>
        </p:txBody>
      </p:sp>
    </p:spTree>
    <p:extLst>
      <p:ext uri="{BB962C8B-B14F-4D97-AF65-F5344CB8AC3E}">
        <p14:creationId xmlns:p14="http://schemas.microsoft.com/office/powerpoint/2010/main" val="350238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08D7050-E82B-4961-A866-73200686D3AB}"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2425E5-A33A-4079-B4B7-2EB3EB3E4519}" type="slidenum">
              <a:rPr lang="en-US" smtClean="0"/>
              <a:t>‹#›</a:t>
            </a:fld>
            <a:endParaRPr lang="en-US"/>
          </a:p>
        </p:txBody>
      </p:sp>
    </p:spTree>
    <p:extLst>
      <p:ext uri="{BB962C8B-B14F-4D97-AF65-F5344CB8AC3E}">
        <p14:creationId xmlns:p14="http://schemas.microsoft.com/office/powerpoint/2010/main" val="42900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BDCE9-CB87-4E48-B487-9B647F921422}"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1FA4A-9788-44AF-895F-6D8208B7B7E1}" type="slidenum">
              <a:rPr lang="en-US" smtClean="0"/>
              <a:t>‹#›</a:t>
            </a:fld>
            <a:endParaRPr lang="en-US"/>
          </a:p>
        </p:txBody>
      </p:sp>
    </p:spTree>
    <p:extLst>
      <p:ext uri="{BB962C8B-B14F-4D97-AF65-F5344CB8AC3E}">
        <p14:creationId xmlns:p14="http://schemas.microsoft.com/office/powerpoint/2010/main" val="4251869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2301F-63FE-9711-0F4A-05BD42A4E16D}"/>
              </a:ext>
            </a:extLst>
          </p:cNvPr>
          <p:cNvSpPr>
            <a:spLocks noGrp="1"/>
          </p:cNvSpPr>
          <p:nvPr>
            <p:ph type="title"/>
          </p:nvPr>
        </p:nvSpPr>
        <p:spPr>
          <a:xfrm>
            <a:off x="0" y="0"/>
            <a:ext cx="9144000" cy="681037"/>
          </a:xfrm>
        </p:spPr>
        <p:txBody>
          <a:bodyPr>
            <a:noAutofit/>
          </a:bodyPr>
          <a:lstStyle/>
          <a:p>
            <a:pPr algn="ctr"/>
            <a:r>
              <a:rPr lang="en-US" sz="5400" b="1" dirty="0">
                <a:latin typeface="Times New Roman" panose="02020603050405020304" pitchFamily="18" charset="0"/>
                <a:cs typeface="Times New Roman" panose="02020603050405020304" pitchFamily="18" charset="0"/>
              </a:rPr>
              <a:t>Acts 11:1-18 Passage Outline</a:t>
            </a:r>
          </a:p>
        </p:txBody>
      </p:sp>
      <p:sp>
        <p:nvSpPr>
          <p:cNvPr id="5" name="Content Placeholder 4">
            <a:extLst>
              <a:ext uri="{FF2B5EF4-FFF2-40B4-BE49-F238E27FC236}">
                <a16:creationId xmlns:a16="http://schemas.microsoft.com/office/drawing/2014/main" id="{FC67C198-369E-7277-29E5-3C296D0FB760}"/>
              </a:ext>
            </a:extLst>
          </p:cNvPr>
          <p:cNvSpPr>
            <a:spLocks noGrp="1"/>
          </p:cNvSpPr>
          <p:nvPr>
            <p:ph idx="1"/>
          </p:nvPr>
        </p:nvSpPr>
        <p:spPr>
          <a:xfrm>
            <a:off x="0" y="803564"/>
            <a:ext cx="9144000" cy="6054436"/>
          </a:xfrm>
        </p:spPr>
        <p:txBody>
          <a:bodyPr>
            <a:normAutofit/>
          </a:bodyPr>
          <a:lstStyle/>
          <a:p>
            <a:pPr marL="514350" indent="-514350">
              <a:buAutoNum type="arabicPeriod"/>
            </a:pPr>
            <a:endParaRPr lang="en-US" sz="4000" b="1" dirty="0">
              <a:latin typeface="Times New Roman" panose="02020603050405020304" pitchFamily="18" charset="0"/>
              <a:cs typeface="Times New Roman" panose="02020603050405020304" pitchFamily="18" charset="0"/>
            </a:endParaRPr>
          </a:p>
          <a:p>
            <a:pPr marL="514350" indent="-514350">
              <a:buAutoNum type="arabicPeriod"/>
            </a:pPr>
            <a:r>
              <a:rPr lang="en-US" sz="4000" b="1" dirty="0">
                <a:latin typeface="Times New Roman" panose="02020603050405020304" pitchFamily="18" charset="0"/>
                <a:cs typeface="Times New Roman" panose="02020603050405020304" pitchFamily="18" charset="0"/>
              </a:rPr>
              <a:t>Accusation/Conflict (Vs. 1-4)</a:t>
            </a:r>
          </a:p>
          <a:p>
            <a:pPr marL="514350" indent="-514350">
              <a:buAutoNum type="arabicPeriod"/>
            </a:pPr>
            <a:endParaRPr lang="en-US" sz="4000" b="1" dirty="0">
              <a:latin typeface="Times New Roman" panose="02020603050405020304" pitchFamily="18" charset="0"/>
              <a:cs typeface="Times New Roman" panose="02020603050405020304" pitchFamily="18" charset="0"/>
            </a:endParaRPr>
          </a:p>
          <a:p>
            <a:pPr marL="514350" indent="-514350">
              <a:buAutoNum type="arabicPeriod" startAt="2"/>
            </a:pPr>
            <a:r>
              <a:rPr lang="en-US" sz="4000" b="1" dirty="0">
                <a:latin typeface="Times New Roman" panose="02020603050405020304" pitchFamily="18" charset="0"/>
                <a:cs typeface="Times New Roman" panose="02020603050405020304" pitchFamily="18" charset="0"/>
              </a:rPr>
              <a:t>Peter’s Defense/Testimony (Vs. 5-15)</a:t>
            </a:r>
          </a:p>
          <a:p>
            <a:pPr marL="514350" indent="-514350">
              <a:buAutoNum type="arabicPeriod" startAt="2"/>
            </a:pPr>
            <a:endParaRPr lang="en-US" sz="4000" b="1" dirty="0">
              <a:latin typeface="Times New Roman" panose="02020603050405020304" pitchFamily="18" charset="0"/>
              <a:cs typeface="Times New Roman" panose="02020603050405020304" pitchFamily="18" charset="0"/>
            </a:endParaRPr>
          </a:p>
          <a:p>
            <a:pPr marL="514350" indent="-514350">
              <a:buAutoNum type="arabicPeriod" startAt="3"/>
            </a:pPr>
            <a:r>
              <a:rPr lang="en-US" sz="4000" b="1" dirty="0">
                <a:latin typeface="Times New Roman" panose="02020603050405020304" pitchFamily="18" charset="0"/>
                <a:cs typeface="Times New Roman" panose="02020603050405020304" pitchFamily="18" charset="0"/>
              </a:rPr>
              <a:t>The Defense Rests (Vs. 16-17)</a:t>
            </a:r>
          </a:p>
          <a:p>
            <a:pPr marL="514350" indent="-514350">
              <a:buAutoNum type="arabicPeriod" startAt="3"/>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4.  The Verdict (V. 18)</a:t>
            </a:r>
          </a:p>
        </p:txBody>
      </p:sp>
    </p:spTree>
    <p:extLst>
      <p:ext uri="{BB962C8B-B14F-4D97-AF65-F5344CB8AC3E}">
        <p14:creationId xmlns:p14="http://schemas.microsoft.com/office/powerpoint/2010/main" val="262049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5C30-7941-4420-4F4F-A65221DA9B0A}"/>
              </a:ext>
            </a:extLst>
          </p:cNvPr>
          <p:cNvSpPr>
            <a:spLocks noGrp="1"/>
          </p:cNvSpPr>
          <p:nvPr>
            <p:ph type="title"/>
          </p:nvPr>
        </p:nvSpPr>
        <p:spPr>
          <a:xfrm>
            <a:off x="0" y="0"/>
            <a:ext cx="9144000" cy="789709"/>
          </a:xfrm>
        </p:spPr>
        <p:txBody>
          <a:bodyPr>
            <a:normAutofit fontScale="90000"/>
          </a:bodyPr>
          <a:lstStyle/>
          <a:p>
            <a:r>
              <a:rPr lang="en-US" sz="4400" b="1" dirty="0">
                <a:effectLst/>
                <a:latin typeface="Times New Roman" panose="02020603050405020304" pitchFamily="18" charset="0"/>
                <a:ea typeface="Calibri" panose="020F0502020204030204" pitchFamily="34" charset="0"/>
              </a:rPr>
              <a:t>Points of Application Regarding Conflict</a:t>
            </a:r>
            <a:r>
              <a:rPr lang="en-US" sz="4400" dirty="0">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3F6EC74A-2DF5-E3CA-2E0D-C5B31E8DEE4D}"/>
              </a:ext>
            </a:extLst>
          </p:cNvPr>
          <p:cNvSpPr>
            <a:spLocks noGrp="1"/>
          </p:cNvSpPr>
          <p:nvPr>
            <p:ph idx="1"/>
          </p:nvPr>
        </p:nvSpPr>
        <p:spPr>
          <a:xfrm>
            <a:off x="-1" y="955964"/>
            <a:ext cx="9143999" cy="5902036"/>
          </a:xfrm>
        </p:spPr>
        <p:txBody>
          <a:bodyPr/>
          <a:lstStyle/>
          <a:p>
            <a:pPr marL="514350" indent="-514350">
              <a:buAutoNum type="arabicPeriod"/>
            </a:pPr>
            <a:endParaRPr lang="en-US" sz="2800" b="1" dirty="0">
              <a:effectLst/>
              <a:latin typeface="Times New Roman" panose="02020603050405020304" pitchFamily="18" charset="0"/>
              <a:ea typeface="Calibri" panose="020F0502020204030204" pitchFamily="34" charset="0"/>
            </a:endParaRP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a:pPr>
            <a:r>
              <a:rPr lang="en-US" sz="2800" b="1" dirty="0">
                <a:effectLst/>
                <a:latin typeface="Times New Roman" panose="02020603050405020304" pitchFamily="18" charset="0"/>
                <a:ea typeface="Calibri" panose="020F0502020204030204" pitchFamily="34" charset="0"/>
              </a:rPr>
              <a:t>Keep the Main Thing the Main Thing (Colossians 3:13)</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startAt="2"/>
            </a:pPr>
            <a:r>
              <a:rPr lang="en-US" sz="2800" b="1" dirty="0">
                <a:effectLst/>
                <a:latin typeface="Times New Roman" panose="02020603050405020304" pitchFamily="18" charset="0"/>
                <a:ea typeface="Calibri" panose="020F0502020204030204" pitchFamily="34" charset="0"/>
              </a:rPr>
              <a:t>Be Humble (Colossians 3:12-13)</a:t>
            </a:r>
          </a:p>
          <a:p>
            <a:pPr marL="514350" indent="-514350">
              <a:buAutoNum type="arabicPeriod" startAt="2"/>
            </a:pPr>
            <a:endParaRPr lang="en-US" b="1" dirty="0">
              <a:latin typeface="Times New Roman" panose="02020603050405020304" pitchFamily="18" charset="0"/>
              <a:ea typeface="Calibri" panose="020F0502020204030204" pitchFamily="34" charset="0"/>
            </a:endParaRPr>
          </a:p>
          <a:p>
            <a:pPr marL="0" indent="0">
              <a:buNone/>
            </a:pPr>
            <a:r>
              <a:rPr lang="en-US" sz="2800" b="1" dirty="0">
                <a:effectLst/>
                <a:latin typeface="Times New Roman" panose="02020603050405020304" pitchFamily="18" charset="0"/>
                <a:ea typeface="Calibri" panose="020F0502020204030204" pitchFamily="34" charset="0"/>
              </a:rPr>
              <a:t>3.   Measure Your Responses (James 1:19-20)</a:t>
            </a:r>
          </a:p>
        </p:txBody>
      </p:sp>
    </p:spTree>
    <p:extLst>
      <p:ext uri="{BB962C8B-B14F-4D97-AF65-F5344CB8AC3E}">
        <p14:creationId xmlns:p14="http://schemas.microsoft.com/office/powerpoint/2010/main" val="31262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6AD5E-46EE-7A2D-F133-2028EF48BB6B}"/>
              </a:ext>
            </a:extLst>
          </p:cNvPr>
          <p:cNvSpPr>
            <a:spLocks noGrp="1"/>
          </p:cNvSpPr>
          <p:nvPr>
            <p:ph type="title"/>
          </p:nvPr>
        </p:nvSpPr>
        <p:spPr>
          <a:xfrm>
            <a:off x="0" y="0"/>
            <a:ext cx="9144000" cy="681037"/>
          </a:xfrm>
        </p:spPr>
        <p:txBody>
          <a:bodyPr>
            <a:normAutofit fontScale="90000"/>
          </a:bodyPr>
          <a:lstStyle/>
          <a:p>
            <a:pPr algn="ctr"/>
            <a:r>
              <a:rPr lang="en-US" sz="4400" b="1" dirty="0">
                <a:effectLst/>
                <a:latin typeface="Times New Roman" panose="02020603050405020304" pitchFamily="18" charset="0"/>
                <a:ea typeface="Calibri" panose="020F0502020204030204" pitchFamily="34" charset="0"/>
              </a:rPr>
              <a:t>Regarding our Relationships...</a:t>
            </a:r>
            <a:endParaRPr lang="en-US" b="1" dirty="0"/>
          </a:p>
        </p:txBody>
      </p:sp>
      <p:sp>
        <p:nvSpPr>
          <p:cNvPr id="3" name="Content Placeholder 2">
            <a:extLst>
              <a:ext uri="{FF2B5EF4-FFF2-40B4-BE49-F238E27FC236}">
                <a16:creationId xmlns:a16="http://schemas.microsoft.com/office/drawing/2014/main" id="{64599032-AD19-86C4-3EFA-AB7103F7566F}"/>
              </a:ext>
            </a:extLst>
          </p:cNvPr>
          <p:cNvSpPr>
            <a:spLocks noGrp="1"/>
          </p:cNvSpPr>
          <p:nvPr>
            <p:ph idx="1"/>
          </p:nvPr>
        </p:nvSpPr>
        <p:spPr>
          <a:xfrm>
            <a:off x="-1" y="845126"/>
            <a:ext cx="9143999" cy="6012873"/>
          </a:xfrm>
        </p:spPr>
        <p:txBody>
          <a:bodyPr>
            <a:normAutofit/>
          </a:bodyPr>
          <a:lstStyle/>
          <a:p>
            <a:pPr marL="0" indent="0" algn="ctr">
              <a:buNone/>
            </a:pPr>
            <a:r>
              <a:rPr lang="en-US" b="1" dirty="0">
                <a:latin typeface="Times New Roman" panose="02020603050405020304" pitchFamily="18" charset="0"/>
                <a:cs typeface="Times New Roman" panose="02020603050405020304" pitchFamily="18" charset="0"/>
              </a:rPr>
              <a:t>Seek the Attitude of Christ (Philippians 2:1-7)</a:t>
            </a:r>
          </a:p>
          <a:p>
            <a:pPr marL="0" indent="0">
              <a:buNone/>
            </a:pPr>
            <a:r>
              <a:rPr lang="en-US" b="1" i="1" dirty="0">
                <a:latin typeface="Times New Roman" panose="02020603050405020304" pitchFamily="18" charset="0"/>
                <a:cs typeface="Times New Roman" panose="02020603050405020304" pitchFamily="18" charset="0"/>
              </a:rPr>
              <a:t>“Therefore, if there is any encouragement in Christ, if any consolation of love, if any fellowship of the Spirit, if any affection and compassion, 2 make my joy complete by being of the same mind, maintaining the same love, united in spirit, intent on one purpose. 3 Do nothing from selfishness or empty conceit, but with humility consider one another as more important than yourselves; 4 do not merely look out for your own personal interests, but also for the interests of others. 5 Have this attitude in yourselves which was also in Christ Jesus, 6 who, as He already existed in the form of God, did not consider equality with God something to be grasped, 7 but emptied Himself by taking the form of a bond-servant and being born in the likeness of men.”</a:t>
            </a:r>
          </a:p>
          <a:p>
            <a:pPr marL="0" indent="0">
              <a:buNone/>
            </a:pPr>
            <a:endParaRPr lang="en-US" dirty="0"/>
          </a:p>
        </p:txBody>
      </p:sp>
    </p:spTree>
    <p:extLst>
      <p:ext uri="{BB962C8B-B14F-4D97-AF65-F5344CB8AC3E}">
        <p14:creationId xmlns:p14="http://schemas.microsoft.com/office/powerpoint/2010/main" val="25466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47B33B-8585-D7E8-5E36-B5B1A8FF1826}"/>
              </a:ext>
            </a:extLst>
          </p:cNvPr>
          <p:cNvSpPr>
            <a:spLocks noGrp="1"/>
          </p:cNvSpPr>
          <p:nvPr>
            <p:ph type="title"/>
          </p:nvPr>
        </p:nvSpPr>
        <p:spPr>
          <a:xfrm>
            <a:off x="0" y="0"/>
            <a:ext cx="9144000" cy="681037"/>
          </a:xfrm>
        </p:spPr>
        <p:txBody>
          <a:bodyPr>
            <a:noAutofit/>
          </a:bodyPr>
          <a:lstStyle/>
          <a:p>
            <a:pPr algn="ctr"/>
            <a:r>
              <a:rPr lang="en-US" sz="5400" b="1" dirty="0">
                <a:latin typeface="Times New Roman" panose="02020603050405020304" pitchFamily="18" charset="0"/>
                <a:cs typeface="Times New Roman" panose="02020603050405020304" pitchFamily="18" charset="0"/>
              </a:rPr>
              <a:t>Acts 11:19-26</a:t>
            </a:r>
          </a:p>
        </p:txBody>
      </p:sp>
      <p:sp>
        <p:nvSpPr>
          <p:cNvPr id="5" name="Content Placeholder 4">
            <a:extLst>
              <a:ext uri="{FF2B5EF4-FFF2-40B4-BE49-F238E27FC236}">
                <a16:creationId xmlns:a16="http://schemas.microsoft.com/office/drawing/2014/main" id="{A57B8F44-8D7F-52D4-18E0-4AD39E3A4331}"/>
              </a:ext>
            </a:extLst>
          </p:cNvPr>
          <p:cNvSpPr>
            <a:spLocks noGrp="1"/>
          </p:cNvSpPr>
          <p:nvPr>
            <p:ph idx="1"/>
          </p:nvPr>
        </p:nvSpPr>
        <p:spPr>
          <a:xfrm>
            <a:off x="-1" y="817418"/>
            <a:ext cx="9143999" cy="6040582"/>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“So then those who were scattered because of the persecution that occurred in connection with Stephen made their way to Phoenicia, Cyprus, and Antioch, speaking the word to no one except to Jews alone. 20 But there were some of them, men of Cyprus and Cyrene, who came to Antioch and began speaking to the Greeks as well, preaching the good news of the Lord Jesus. 21 And the hand of the Lord was with them, and a large number who believed turned to the Lord. 22 The news about them reached the ears of the church in Jerusalem, and they sent Barnabas off to Antioch. 23 Then when he arrived and witnessed the grace of God, he rejoiced and began to encourage them all with resolute heart to remain true to the Lord; 24 for he was a good man, and full of the Holy Spirit and faith. And considerable numbers were added to the Lord. 25 And he left for Tarsus to look for Saul; 26 and when he had found him, he brought him to Antioch. And for an entire year they met with the church and taught considerable numbers of people; and the disciples were first called Christians in Antioch.”</a:t>
            </a:r>
          </a:p>
        </p:txBody>
      </p:sp>
    </p:spTree>
    <p:extLst>
      <p:ext uri="{BB962C8B-B14F-4D97-AF65-F5344CB8AC3E}">
        <p14:creationId xmlns:p14="http://schemas.microsoft.com/office/powerpoint/2010/main" val="236567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8ADC1-4B1D-2DC7-A46B-DF70647A334F}"/>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Points of Emphasis/Application</a:t>
            </a:r>
          </a:p>
        </p:txBody>
      </p:sp>
      <p:sp>
        <p:nvSpPr>
          <p:cNvPr id="3" name="Content Placeholder 2">
            <a:extLst>
              <a:ext uri="{FF2B5EF4-FFF2-40B4-BE49-F238E27FC236}">
                <a16:creationId xmlns:a16="http://schemas.microsoft.com/office/drawing/2014/main" id="{9673EF1A-48DB-0FE7-EA5E-541F90483B2D}"/>
              </a:ext>
            </a:extLst>
          </p:cNvPr>
          <p:cNvSpPr>
            <a:spLocks noGrp="1"/>
          </p:cNvSpPr>
          <p:nvPr>
            <p:ph idx="1"/>
          </p:nvPr>
        </p:nvSpPr>
        <p:spPr>
          <a:xfrm>
            <a:off x="-1" y="789708"/>
            <a:ext cx="9143999" cy="5957455"/>
          </a:xfrm>
        </p:spPr>
        <p:txBody>
          <a:bodyPr/>
          <a:lstStyle/>
          <a:p>
            <a:pPr marL="514350" indent="-514350">
              <a:buAutoNum type="arabicPeriod"/>
            </a:pPr>
            <a:r>
              <a:rPr lang="en-US" sz="3600" b="1" dirty="0">
                <a:latin typeface="Times New Roman" panose="02020603050405020304" pitchFamily="18" charset="0"/>
                <a:cs typeface="Times New Roman" panose="02020603050405020304" pitchFamily="18" charset="0"/>
              </a:rPr>
              <a:t>Preaching vs. Teaching: Are you a believer, or a disciple?      </a:t>
            </a:r>
          </a:p>
          <a:p>
            <a:pPr marL="0" indent="0">
              <a:buNone/>
            </a:pPr>
            <a:r>
              <a:rPr lang="en-US" sz="3600" b="1" dirty="0">
                <a:latin typeface="Times New Roman" panose="02020603050405020304" pitchFamily="18" charset="0"/>
                <a:cs typeface="Times New Roman" panose="02020603050405020304" pitchFamily="18" charset="0"/>
              </a:rPr>
              <a:t>- Matthew 7:21</a:t>
            </a:r>
          </a:p>
          <a:p>
            <a:pPr marL="514350" indent="-514350">
              <a:buAutoNum type="arabicPeriod"/>
            </a:pPr>
            <a:endParaRPr lang="en-US" sz="3600" b="1" dirty="0">
              <a:latin typeface="Times New Roman" panose="02020603050405020304" pitchFamily="18" charset="0"/>
              <a:cs typeface="Times New Roman" panose="02020603050405020304" pitchFamily="18" charset="0"/>
            </a:endParaRPr>
          </a:p>
          <a:p>
            <a:pPr marL="514350" indent="-514350">
              <a:buAutoNum type="arabicPeriod" startAt="2"/>
            </a:pPr>
            <a:r>
              <a:rPr lang="en-US" sz="3600" b="1" dirty="0">
                <a:latin typeface="Times New Roman" panose="02020603050405020304" pitchFamily="18" charset="0"/>
                <a:cs typeface="Times New Roman" panose="02020603050405020304" pitchFamily="18" charset="0"/>
              </a:rPr>
              <a:t>“Christian?” How do YOU identify?     </a:t>
            </a:r>
          </a:p>
          <a:p>
            <a:pPr marL="0" indent="0">
              <a:buNone/>
            </a:pPr>
            <a:r>
              <a:rPr lang="en-US" sz="3600" b="1" dirty="0">
                <a:latin typeface="Times New Roman" panose="02020603050405020304" pitchFamily="18" charset="0"/>
                <a:cs typeface="Times New Roman" panose="02020603050405020304" pitchFamily="18" charset="0"/>
              </a:rPr>
              <a:t>- Galatians 2:20 </a:t>
            </a:r>
          </a:p>
          <a:p>
            <a:pPr marL="514350" indent="-514350">
              <a:buAutoNum type="arabicPeriod" startAt="2"/>
            </a:pPr>
            <a:endParaRPr lang="en-US" sz="3600" b="1" dirty="0">
              <a:latin typeface="Times New Roman" panose="02020603050405020304" pitchFamily="18" charset="0"/>
              <a:cs typeface="Times New Roman" panose="02020603050405020304" pitchFamily="18" charset="0"/>
            </a:endParaRPr>
          </a:p>
          <a:p>
            <a:pPr marL="514350" indent="-514350">
              <a:buAutoNum type="arabicPeriod" startAt="3"/>
            </a:pPr>
            <a:r>
              <a:rPr lang="en-US" sz="3600" b="1" dirty="0">
                <a:latin typeface="Times New Roman" panose="02020603050405020304" pitchFamily="18" charset="0"/>
                <a:cs typeface="Times New Roman" panose="02020603050405020304" pitchFamily="18" charset="0"/>
              </a:rPr>
              <a:t>Encourager/Preacher/Teacher: What is your role in the Body?    </a:t>
            </a:r>
          </a:p>
          <a:p>
            <a:pPr marL="0" indent="0">
              <a:buNone/>
            </a:pPr>
            <a:r>
              <a:rPr lang="en-US" sz="3600" b="1" dirty="0">
                <a:latin typeface="Times New Roman" panose="02020603050405020304" pitchFamily="18" charset="0"/>
                <a:cs typeface="Times New Roman" panose="02020603050405020304" pitchFamily="18" charset="0"/>
              </a:rPr>
              <a:t>- Ephesians 2:10 </a:t>
            </a:r>
          </a:p>
          <a:p>
            <a:pPr marL="0" indent="0">
              <a:buNone/>
            </a:pPr>
            <a:endParaRPr lang="en-US" dirty="0"/>
          </a:p>
          <a:p>
            <a:pPr marL="0" indent="0">
              <a:buNone/>
            </a:pPr>
            <a:endParaRPr lang="en-US" dirty="0"/>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42164215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515</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Aptos</vt:lpstr>
      <vt:lpstr>Aptos Display</vt:lpstr>
      <vt:lpstr>Arial</vt:lpstr>
      <vt:lpstr>Calibri</vt:lpstr>
      <vt:lpstr>Calibri Light</vt:lpstr>
      <vt:lpstr>Times New Roman</vt:lpstr>
      <vt:lpstr>Office Theme</vt:lpstr>
      <vt:lpstr>1_Office Theme</vt:lpstr>
      <vt:lpstr>Acts 11:1-18 Passage Outline</vt:lpstr>
      <vt:lpstr>Points of Application Regarding Conflict </vt:lpstr>
      <vt:lpstr>Regarding our Relationships...</vt:lpstr>
      <vt:lpstr>Acts 11:19-26</vt:lpstr>
      <vt:lpstr>Points of Emphasis/Application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11:1-18 Passage Outline</dc:title>
  <dc:creator>Tony Borton</dc:creator>
  <cp:lastModifiedBy>Tony Borton</cp:lastModifiedBy>
  <cp:revision>1</cp:revision>
  <dcterms:created xsi:type="dcterms:W3CDTF">2024-01-23T16:40:45Z</dcterms:created>
  <dcterms:modified xsi:type="dcterms:W3CDTF">2024-01-23T18:20:04Z</dcterms:modified>
</cp:coreProperties>
</file>