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4" r:id="rId3"/>
    <p:sldId id="256" r:id="rId4"/>
    <p:sldId id="276" r:id="rId5"/>
    <p:sldId id="277" r:id="rId6"/>
    <p:sldId id="27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4BB33F-7E3E-42FB-8E44-C1300B971EB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38274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BB33F-7E3E-42FB-8E44-C1300B971EB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74065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BB33F-7E3E-42FB-8E44-C1300B971EB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164804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BB33F-7E3E-42FB-8E44-C1300B971EB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56107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4BB33F-7E3E-42FB-8E44-C1300B971EB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191719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4BB33F-7E3E-42FB-8E44-C1300B971EB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224641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4BB33F-7E3E-42FB-8E44-C1300B971EBE}"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4691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4BB33F-7E3E-42FB-8E44-C1300B971EBE}"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58776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BB33F-7E3E-42FB-8E44-C1300B971EBE}"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99771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BB33F-7E3E-42FB-8E44-C1300B971EB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399860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BB33F-7E3E-42FB-8E44-C1300B971EB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C7287-A4D0-44CB-9B63-30553D4A4824}" type="slidenum">
              <a:rPr lang="en-US" smtClean="0"/>
              <a:t>‹#›</a:t>
            </a:fld>
            <a:endParaRPr lang="en-US"/>
          </a:p>
        </p:txBody>
      </p:sp>
    </p:spTree>
    <p:extLst>
      <p:ext uri="{BB962C8B-B14F-4D97-AF65-F5344CB8AC3E}">
        <p14:creationId xmlns:p14="http://schemas.microsoft.com/office/powerpoint/2010/main" val="27195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4BB33F-7E3E-42FB-8E44-C1300B971EBE}" type="datetimeFigureOut">
              <a:rPr lang="en-US" smtClean="0"/>
              <a:t>2/29/2024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AC7287-A4D0-44CB-9B63-30553D4A4824}" type="slidenum">
              <a:rPr lang="en-US" smtClean="0"/>
              <a:t>‹#›</a:t>
            </a:fld>
            <a:endParaRPr lang="en-US"/>
          </a:p>
        </p:txBody>
      </p:sp>
    </p:spTree>
    <p:extLst>
      <p:ext uri="{BB962C8B-B14F-4D97-AF65-F5344CB8AC3E}">
        <p14:creationId xmlns:p14="http://schemas.microsoft.com/office/powerpoint/2010/main" val="2444659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FBF4-7D02-90C1-1C63-B3E0AA7DE934}"/>
              </a:ext>
            </a:extLst>
          </p:cNvPr>
          <p:cNvSpPr>
            <a:spLocks noGrp="1"/>
          </p:cNvSpPr>
          <p:nvPr>
            <p:ph type="title"/>
          </p:nvPr>
        </p:nvSpPr>
        <p:spPr>
          <a:xfrm>
            <a:off x="628650" y="1"/>
            <a:ext cx="7886700" cy="438150"/>
          </a:xfrm>
        </p:spPr>
        <p:txBody>
          <a:bodyPr>
            <a:noAutofit/>
          </a:bodyPr>
          <a:lstStyle/>
          <a:p>
            <a:pPr algn="ctr"/>
            <a:r>
              <a:rPr lang="en-US" sz="2800" b="1" dirty="0">
                <a:latin typeface="Times New Roman" panose="02020603050405020304" pitchFamily="18" charset="0"/>
                <a:cs typeface="Times New Roman" panose="02020603050405020304" pitchFamily="18" charset="0"/>
              </a:rPr>
              <a:t>Acts 12:5-19 Points of Emphasis/Application</a:t>
            </a:r>
          </a:p>
        </p:txBody>
      </p:sp>
      <p:sp>
        <p:nvSpPr>
          <p:cNvPr id="3" name="Content Placeholder 2">
            <a:extLst>
              <a:ext uri="{FF2B5EF4-FFF2-40B4-BE49-F238E27FC236}">
                <a16:creationId xmlns:a16="http://schemas.microsoft.com/office/drawing/2014/main" id="{7C4CEEFF-FD29-817C-A6DC-AB931EE5DF40}"/>
              </a:ext>
            </a:extLst>
          </p:cNvPr>
          <p:cNvSpPr>
            <a:spLocks noGrp="1"/>
          </p:cNvSpPr>
          <p:nvPr>
            <p:ph idx="1"/>
          </p:nvPr>
        </p:nvSpPr>
        <p:spPr>
          <a:xfrm>
            <a:off x="0" y="542925"/>
            <a:ext cx="9144000" cy="6438900"/>
          </a:xfrm>
        </p:spPr>
        <p:txBody>
          <a:bodyPr>
            <a:normAutofit fontScale="92500" lnSpcReduction="10000"/>
          </a:bodyPr>
          <a:lstStyle/>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1.	Appeal to God for Your Fellow Saints in Distress - Ephesians 6:18 –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“...praying always with all prayer and supplication in the Spirit, being watchful to this end with all perseverance and supplication for all the saints—"</a:t>
            </a: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2.	Abandon Yourself Completely to the Lord Jesus Christ - Matthew 16:26 – </a:t>
            </a: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“Then Jesus said to His disciples, “If anyone desires to come after Me, let him deny himself, and take up his cross, and follow Me. </a:t>
            </a:r>
            <a:r>
              <a:rPr lang="en-US" sz="1800" i="1" kern="100" baseline="30000" dirty="0">
                <a:effectLst/>
                <a:latin typeface="Times New Roman" panose="02020603050405020304" pitchFamily="18" charset="0"/>
                <a:ea typeface="Aptos" panose="020B0004020202020204" pitchFamily="34" charset="0"/>
                <a:cs typeface="Times New Roman" panose="02020603050405020304" pitchFamily="18" charset="0"/>
              </a:rPr>
              <a:t>25 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For whoever desires to save his life will lose it, but whoever loses his life for My sake will find it. </a:t>
            </a:r>
            <a:r>
              <a:rPr lang="en-US" sz="1800" i="1" kern="100" baseline="30000" dirty="0">
                <a:effectLst/>
                <a:latin typeface="Times New Roman" panose="02020603050405020304" pitchFamily="18" charset="0"/>
                <a:ea typeface="Aptos" panose="020B0004020202020204" pitchFamily="34" charset="0"/>
                <a:cs typeface="Times New Roman" panose="02020603050405020304" pitchFamily="18" charset="0"/>
              </a:rPr>
              <a:t>26 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For what profit is it to a man if he gains the whole world, and loses his own soul? Or what will a man give in exchange for his soul?”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3.	Accept and Welcome the Will of God in your Life - </a:t>
            </a:r>
            <a:r>
              <a:rPr lang="en-US" sz="1800" b="1" dirty="0">
                <a:effectLst/>
                <a:latin typeface="Times New Roman" panose="02020603050405020304" pitchFamily="18" charset="0"/>
                <a:ea typeface="Aptos" panose="020B0004020202020204" pitchFamily="34" charset="0"/>
              </a:rPr>
              <a:t>Philippians 4:11-13 – </a:t>
            </a:r>
            <a:r>
              <a:rPr lang="en-US" sz="1800" i="1" dirty="0">
                <a:effectLst/>
                <a:latin typeface="Times New Roman" panose="02020603050405020304" pitchFamily="18" charset="0"/>
                <a:ea typeface="Aptos" panose="020B0004020202020204" pitchFamily="34" charset="0"/>
              </a:rPr>
              <a:t>“...for I have learned in whatever state I am, to be content: </a:t>
            </a:r>
            <a:r>
              <a:rPr lang="en-US" sz="1800" i="1" baseline="30000" dirty="0">
                <a:effectLst/>
                <a:latin typeface="Times New Roman" panose="02020603050405020304" pitchFamily="18" charset="0"/>
                <a:ea typeface="Aptos" panose="020B0004020202020204" pitchFamily="34" charset="0"/>
              </a:rPr>
              <a:t>12 </a:t>
            </a:r>
            <a:r>
              <a:rPr lang="en-US" sz="1800" i="1" dirty="0">
                <a:effectLst/>
                <a:latin typeface="Times New Roman" panose="02020603050405020304" pitchFamily="18" charset="0"/>
                <a:ea typeface="Aptos" panose="020B0004020202020204" pitchFamily="34" charset="0"/>
              </a:rPr>
              <a:t>I know how to be abased, and I know how to abound. Everywhere and in all things I have learned both to be full and to be hungry, both to abound and to suffer need. </a:t>
            </a:r>
            <a:r>
              <a:rPr lang="en-US" sz="1800" i="1" baseline="30000" dirty="0">
                <a:effectLst/>
                <a:latin typeface="Times New Roman" panose="02020603050405020304" pitchFamily="18" charset="0"/>
                <a:ea typeface="Aptos" panose="020B0004020202020204" pitchFamily="34" charset="0"/>
              </a:rPr>
              <a:t>13 </a:t>
            </a:r>
            <a:r>
              <a:rPr lang="en-US" sz="1800" i="1" dirty="0">
                <a:effectLst/>
                <a:latin typeface="Times New Roman" panose="02020603050405020304" pitchFamily="18" charset="0"/>
                <a:ea typeface="Aptos" panose="020B0004020202020204" pitchFamily="34" charset="0"/>
              </a:rPr>
              <a:t>I can do all things through Christ who strengthens me.”</a:t>
            </a:r>
            <a:endParaRPr lang="en-US" dirty="0"/>
          </a:p>
        </p:txBody>
      </p:sp>
    </p:spTree>
    <p:extLst>
      <p:ext uri="{BB962C8B-B14F-4D97-AF65-F5344CB8AC3E}">
        <p14:creationId xmlns:p14="http://schemas.microsoft.com/office/powerpoint/2010/main" val="160432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4521-BBD3-2984-4E91-86721C062EC2}"/>
              </a:ext>
            </a:extLst>
          </p:cNvPr>
          <p:cNvSpPr>
            <a:spLocks noGrp="1"/>
          </p:cNvSpPr>
          <p:nvPr>
            <p:ph type="title"/>
          </p:nvPr>
        </p:nvSpPr>
        <p:spPr>
          <a:xfrm>
            <a:off x="628650" y="0"/>
            <a:ext cx="7886700" cy="58102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Food for Thought</a:t>
            </a:r>
          </a:p>
        </p:txBody>
      </p:sp>
      <p:sp>
        <p:nvSpPr>
          <p:cNvPr id="3" name="Content Placeholder 2">
            <a:extLst>
              <a:ext uri="{FF2B5EF4-FFF2-40B4-BE49-F238E27FC236}">
                <a16:creationId xmlns:a16="http://schemas.microsoft.com/office/drawing/2014/main" id="{2644E1D4-A66C-CAC0-8C49-EC10EFE94B8B}"/>
              </a:ext>
            </a:extLst>
          </p:cNvPr>
          <p:cNvSpPr>
            <a:spLocks noGrp="1"/>
          </p:cNvSpPr>
          <p:nvPr>
            <p:ph idx="1"/>
          </p:nvPr>
        </p:nvSpPr>
        <p:spPr>
          <a:xfrm>
            <a:off x="0" y="714374"/>
            <a:ext cx="9144000" cy="6143625"/>
          </a:xfrm>
        </p:spPr>
        <p:txBody>
          <a:bodyPr>
            <a:normAutofit lnSpcReduction="10000"/>
          </a:bodyPr>
          <a:lstStyle/>
          <a:p>
            <a:pPr marL="0" marR="0" indent="0">
              <a:lnSpc>
                <a:spcPct val="20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“Salvation is free, but discipleship will cost you your life.”</a:t>
            </a: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 Dietrich Bonhoeffer </a:t>
            </a:r>
          </a:p>
          <a:p>
            <a:pPr marL="0" marR="0" indent="0">
              <a:lnSpc>
                <a:spcPct val="200000"/>
              </a:lnSpc>
              <a:spcBef>
                <a:spcPts val="0"/>
              </a:spcBef>
              <a:spcAft>
                <a:spcPts val="800"/>
              </a:spcAft>
              <a:buNone/>
            </a:pPr>
            <a:endParaRPr lang="en-US" sz="1800"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“One act of obedience is better than one hundred sermons.”</a:t>
            </a:r>
          </a:p>
          <a:p>
            <a:pPr marL="0" indent="0">
              <a:buNone/>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Dietrich Bonhoeffer</a:t>
            </a:r>
          </a:p>
          <a:p>
            <a:pPr marL="0" marR="0" indent="0">
              <a:lnSpc>
                <a:spcPct val="200000"/>
              </a:lnSpc>
              <a:spcBef>
                <a:spcPts val="0"/>
              </a:spcBef>
              <a:spcAft>
                <a:spcPts val="800"/>
              </a:spcAft>
              <a:buNone/>
            </a:pPr>
            <a:endParaRPr lang="en-US" sz="1800"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“Everyone has noticed how hard it is to turn our thoughts to God when everything is going well with us... While what we call 'our own life' remains agreeable, we will not surrender it to Him. What, then, can God do in our interests but make 'our own life' less agreeable to us, and take away the plausible sources of false happiness?”</a:t>
            </a:r>
          </a:p>
          <a:p>
            <a:pPr marL="0" indent="0">
              <a:buNone/>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C.S. Lewis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7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A3A6D6-1EDC-C393-021D-BDF0497EA14E}"/>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Acts 12:20-24</a:t>
            </a:r>
          </a:p>
        </p:txBody>
      </p:sp>
      <p:sp>
        <p:nvSpPr>
          <p:cNvPr id="5" name="Content Placeholder 4">
            <a:extLst>
              <a:ext uri="{FF2B5EF4-FFF2-40B4-BE49-F238E27FC236}">
                <a16:creationId xmlns:a16="http://schemas.microsoft.com/office/drawing/2014/main" id="{06C476B6-5304-12C5-4550-67B3E9CF3AE2}"/>
              </a:ext>
            </a:extLst>
          </p:cNvPr>
          <p:cNvSpPr>
            <a:spLocks noGrp="1"/>
          </p:cNvSpPr>
          <p:nvPr>
            <p:ph idx="1"/>
          </p:nvPr>
        </p:nvSpPr>
        <p:spPr>
          <a:xfrm>
            <a:off x="0" y="817418"/>
            <a:ext cx="9144000" cy="6040582"/>
          </a:xfrm>
        </p:spPr>
        <p:txBody>
          <a:bodyPr/>
          <a:lstStyle/>
          <a:p>
            <a:pPr marL="0" indent="0">
              <a:buNone/>
            </a:pPr>
            <a:r>
              <a:rPr lang="en-US" sz="3200" b="1" i="1" dirty="0">
                <a:latin typeface="Times New Roman" panose="02020603050405020304" pitchFamily="18" charset="0"/>
                <a:cs typeface="Times New Roman" panose="02020603050405020304" pitchFamily="18" charset="0"/>
              </a:rPr>
              <a:t>“Now Herod had been very angry with the people of Tyre and Sidon; but they came to him with one accord and having made Blastus the king’s personal aide their friend, they asked for peace, because their country was supplied with food by the king’s country. 21 So on a set day Herod, arrayed in royal apparel, sat on his throne and gave an oration to them. 22 And the people kept shouting, “The voice of a god and not of a man!” 23 Then immediately an angel of the Lord struck him, because he did not give glory to God. And he was eaten by worms and died. 24 But the word of God grew and multiplied.”</a:t>
            </a:r>
          </a:p>
          <a:p>
            <a:pPr marL="0" indent="0">
              <a:buNone/>
            </a:pPr>
            <a:endParaRPr lang="en-US" dirty="0"/>
          </a:p>
        </p:txBody>
      </p:sp>
    </p:spTree>
    <p:extLst>
      <p:ext uri="{BB962C8B-B14F-4D97-AF65-F5344CB8AC3E}">
        <p14:creationId xmlns:p14="http://schemas.microsoft.com/office/powerpoint/2010/main" val="426092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E5D44-25ED-A935-806F-35FEC4051B6D}"/>
              </a:ext>
            </a:extLst>
          </p:cNvPr>
          <p:cNvSpPr>
            <a:spLocks noGrp="1"/>
          </p:cNvSpPr>
          <p:nvPr>
            <p:ph type="title"/>
          </p:nvPr>
        </p:nvSpPr>
        <p:spPr>
          <a:xfrm>
            <a:off x="628650" y="0"/>
            <a:ext cx="78867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Ain’t Pride Great?</a:t>
            </a:r>
          </a:p>
        </p:txBody>
      </p:sp>
      <p:sp>
        <p:nvSpPr>
          <p:cNvPr id="3" name="Content Placeholder 2">
            <a:extLst>
              <a:ext uri="{FF2B5EF4-FFF2-40B4-BE49-F238E27FC236}">
                <a16:creationId xmlns:a16="http://schemas.microsoft.com/office/drawing/2014/main" id="{3471B111-37A3-BAD4-EFD5-80566DAF10F2}"/>
              </a:ext>
            </a:extLst>
          </p:cNvPr>
          <p:cNvSpPr>
            <a:spLocks noGrp="1"/>
          </p:cNvSpPr>
          <p:nvPr>
            <p:ph idx="1"/>
          </p:nvPr>
        </p:nvSpPr>
        <p:spPr>
          <a:xfrm>
            <a:off x="0" y="803564"/>
            <a:ext cx="9144000" cy="6054436"/>
          </a:xfrm>
        </p:spPr>
        <p:txBody>
          <a:bodyPr>
            <a:normAutofit fontScale="85000" lnSpcReduction="20000"/>
          </a:bodyPr>
          <a:lstStyle/>
          <a:p>
            <a:pPr marL="0" marR="0">
              <a:lnSpc>
                <a:spcPct val="200000"/>
              </a:lnSpc>
              <a:spcBef>
                <a:spcPts val="0"/>
              </a:spcBef>
              <a:spcAft>
                <a:spcPts val="800"/>
              </a:spcAft>
            </a:pPr>
            <a:r>
              <a:rPr lang="en-US"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Pride has us elevate ourselves and our desires above all else.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Genesis 3:4-5, Exodus 20:3</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200000"/>
              </a:lnSpc>
              <a:spcBef>
                <a:spcPts val="0"/>
              </a:spcBef>
              <a:spcAft>
                <a:spcPts val="800"/>
              </a:spcAft>
            </a:pPr>
            <a:r>
              <a:rPr lang="en-US"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Pride has us protect ourselves and our interests at all costs.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Proverbs 21:2</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200000"/>
              </a:lnSpc>
              <a:spcBef>
                <a:spcPts val="0"/>
              </a:spcBef>
              <a:spcAft>
                <a:spcPts val="800"/>
              </a:spcAft>
            </a:pPr>
            <a:r>
              <a:rPr lang="en-US"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Pride compels us to inconsideration for others and for God.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Timothy 3:2-4</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200000"/>
              </a:lnSpc>
              <a:spcBef>
                <a:spcPts val="0"/>
              </a:spcBef>
              <a:spcAft>
                <a:spcPts val="800"/>
              </a:spcAft>
            </a:pPr>
            <a:r>
              <a:rPr lang="en-US"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Pride is the opposite of love.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Corinthians 13:4-7</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45724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D856-9163-E35A-C6AF-679E987BC0CB}"/>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Today’s Application/Point of Emphasis</a:t>
            </a:r>
          </a:p>
        </p:txBody>
      </p:sp>
      <p:sp>
        <p:nvSpPr>
          <p:cNvPr id="3" name="Content Placeholder 2">
            <a:extLst>
              <a:ext uri="{FF2B5EF4-FFF2-40B4-BE49-F238E27FC236}">
                <a16:creationId xmlns:a16="http://schemas.microsoft.com/office/drawing/2014/main" id="{321831D7-F389-3720-93D4-B57662AAEDE8}"/>
              </a:ext>
            </a:extLst>
          </p:cNvPr>
          <p:cNvSpPr>
            <a:spLocks noGrp="1"/>
          </p:cNvSpPr>
          <p:nvPr>
            <p:ph idx="1"/>
          </p:nvPr>
        </p:nvSpPr>
        <p:spPr>
          <a:xfrm>
            <a:off x="-1" y="886690"/>
            <a:ext cx="9143999" cy="5971309"/>
          </a:xfrm>
        </p:spPr>
        <p:txBody>
          <a:bodyPr>
            <a:noAutofit/>
          </a:bodyPr>
          <a:lstStyle/>
          <a:p>
            <a:pPr marL="0" marR="0" indent="0">
              <a:lnSpc>
                <a:spcPct val="100000"/>
              </a:lnSpc>
              <a:spcBef>
                <a:spcPts val="0"/>
              </a:spcBef>
              <a:spcAft>
                <a:spcPts val="800"/>
              </a:spcAft>
              <a:buNone/>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Humble yourself in the sight of the Lord</a:t>
            </a:r>
            <a:r>
              <a:rPr lang="en-US" b="1" kern="100" dirty="0">
                <a:latin typeface="Times New Roman" panose="02020603050405020304" pitchFamily="18" charset="0"/>
                <a:ea typeface="Times New Roman" panose="02020603050405020304" pitchFamily="18" charset="0"/>
                <a:cs typeface="Times New Roman" panose="02020603050405020304" pitchFamily="18" charset="0"/>
              </a:rPr>
              <a:t> - </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4:10</a:t>
            </a:r>
            <a:endParaRPr lang="en-US"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“Humble yourselves in the sight of the Lord, and He will lift you up.”</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0000"/>
              </a:lnSpc>
              <a:spcBef>
                <a:spcPts val="0"/>
              </a:spcBef>
              <a:spcAft>
                <a:spcPts val="800"/>
              </a:spcAft>
              <a:buNone/>
            </a:pPr>
            <a:endPar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does this look like in practice?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lnSpc>
                <a:spcPct val="100000"/>
              </a:lnSpc>
              <a:buNone/>
            </a:pP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love be without hypocrisy. Abhor what is evil. Cling to what is good.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lagging in diligence, fervent in spirit, serving the Lord;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rejoicing in hope, patient</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tribulation, continuing steadfastly in prayer;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distributing to the needs of the saints, given</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hospitality.”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17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D441-D3C6-60E7-268C-25BA8C4586B9}"/>
              </a:ext>
            </a:extLst>
          </p:cNvPr>
          <p:cNvSpPr>
            <a:spLocks noGrp="1"/>
          </p:cNvSpPr>
          <p:nvPr>
            <p:ph type="title"/>
          </p:nvPr>
        </p:nvSpPr>
        <p:spPr>
          <a:xfrm>
            <a:off x="0" y="1"/>
            <a:ext cx="9144000" cy="914400"/>
          </a:xfrm>
        </p:spPr>
        <p:txBody>
          <a:bodyPr>
            <a:normAutofit fontScale="90000"/>
          </a:bodyPr>
          <a:lstStyle/>
          <a:p>
            <a:pPr algn="ctr"/>
            <a:r>
              <a:rPr lang="en-US" sz="3600" b="1" dirty="0">
                <a:latin typeface="Times New Roman" panose="02020603050405020304" pitchFamily="18" charset="0"/>
                <a:cs typeface="Times New Roman" panose="02020603050405020304" pitchFamily="18" charset="0"/>
              </a:rPr>
              <a:t>For Those of Us Who Call Ourselves Christians</a:t>
            </a:r>
          </a:p>
        </p:txBody>
      </p:sp>
      <p:sp>
        <p:nvSpPr>
          <p:cNvPr id="3" name="Content Placeholder 2">
            <a:extLst>
              <a:ext uri="{FF2B5EF4-FFF2-40B4-BE49-F238E27FC236}">
                <a16:creationId xmlns:a16="http://schemas.microsoft.com/office/drawing/2014/main" id="{FCC7B716-2939-1729-8BFD-6C996A8D72DC}"/>
              </a:ext>
            </a:extLst>
          </p:cNvPr>
          <p:cNvSpPr>
            <a:spLocks noGrp="1"/>
          </p:cNvSpPr>
          <p:nvPr>
            <p:ph idx="1"/>
          </p:nvPr>
        </p:nvSpPr>
        <p:spPr>
          <a:xfrm>
            <a:off x="0" y="1149927"/>
            <a:ext cx="9144000" cy="5708072"/>
          </a:xfrm>
        </p:spPr>
        <p:txBody>
          <a:bodyPr>
            <a:normAutofit/>
          </a:bodyPr>
          <a:lstStyle/>
          <a:p>
            <a:pPr marL="0" indent="0">
              <a:buNone/>
            </a:pPr>
            <a:endParaRPr lang="en-US" sz="5400" b="1" kern="0" dirty="0">
              <a:effectLst/>
              <a:latin typeface="Times New Roman" panose="02020603050405020304" pitchFamily="18" charset="0"/>
              <a:ea typeface="Times New Roman" panose="02020603050405020304" pitchFamily="18" charset="0"/>
            </a:endParaRPr>
          </a:p>
          <a:p>
            <a:pPr marL="0" indent="0">
              <a:buNone/>
            </a:pPr>
            <a:r>
              <a:rPr lang="en-US" sz="5400" b="1" kern="0" dirty="0">
                <a:effectLst/>
                <a:latin typeface="Times New Roman" panose="02020603050405020304" pitchFamily="18" charset="0"/>
                <a:ea typeface="Times New Roman" panose="02020603050405020304" pitchFamily="18" charset="0"/>
              </a:rPr>
              <a:t>“Being that pride is the natural state of humanity, the mark of a changed life is humility.”</a:t>
            </a:r>
            <a:endParaRPr lang="en-US" sz="5400" dirty="0"/>
          </a:p>
        </p:txBody>
      </p:sp>
    </p:spTree>
    <p:extLst>
      <p:ext uri="{BB962C8B-B14F-4D97-AF65-F5344CB8AC3E}">
        <p14:creationId xmlns:p14="http://schemas.microsoft.com/office/powerpoint/2010/main" val="2648909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231</TotalTime>
  <Words>695</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Times New Roman</vt:lpstr>
      <vt:lpstr>Office Theme</vt:lpstr>
      <vt:lpstr>Acts 12:5-19 Points of Emphasis/Application</vt:lpstr>
      <vt:lpstr>Food for Thought</vt:lpstr>
      <vt:lpstr>Acts 12:20-24</vt:lpstr>
      <vt:lpstr>Ain’t Pride Great?</vt:lpstr>
      <vt:lpstr>Today’s Application/Point of Emphasis</vt:lpstr>
      <vt:lpstr>For Those of Us Who Call Ourselves Christians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4</cp:revision>
  <dcterms:created xsi:type="dcterms:W3CDTF">2024-02-29T17:39:42Z</dcterms:created>
  <dcterms:modified xsi:type="dcterms:W3CDTF">2024-02-29T21:31:14Z</dcterms:modified>
</cp:coreProperties>
</file>