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77" r:id="rId4"/>
    <p:sldId id="278" r:id="rId5"/>
    <p:sldId id="280" r:id="rId6"/>
    <p:sldId id="258"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5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C8CB63-CF05-4AE9-94FB-372804BAF354}"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163749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8CB63-CF05-4AE9-94FB-372804BAF354}"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153788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8CB63-CF05-4AE9-94FB-372804BAF354}"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286004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8CB63-CF05-4AE9-94FB-372804BAF354}"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284422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8CB63-CF05-4AE9-94FB-372804BAF354}" type="datetimeFigureOut">
              <a:rPr lang="en-US" smtClean="0"/>
              <a:t>3/9/2024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73593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C8CB63-CF05-4AE9-94FB-372804BAF354}"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73299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C8CB63-CF05-4AE9-94FB-372804BAF354}" type="datetimeFigureOut">
              <a:rPr lang="en-US" smtClean="0"/>
              <a:t>3/9/2024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256134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C8CB63-CF05-4AE9-94FB-372804BAF354}" type="datetimeFigureOut">
              <a:rPr lang="en-US" smtClean="0"/>
              <a:t>3/9/2024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93172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8CB63-CF05-4AE9-94FB-372804BAF354}" type="datetimeFigureOut">
              <a:rPr lang="en-US" smtClean="0"/>
              <a:t>3/9/2024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34174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C8CB63-CF05-4AE9-94FB-372804BAF354}"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189734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C8CB63-CF05-4AE9-94FB-372804BAF354}" type="datetimeFigureOut">
              <a:rPr lang="en-US" smtClean="0"/>
              <a:t>3/9/2024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7784C-3F64-470A-9FE9-D0023A5870C6}" type="slidenum">
              <a:rPr lang="en-US" smtClean="0"/>
              <a:t>‹#›</a:t>
            </a:fld>
            <a:endParaRPr lang="en-US"/>
          </a:p>
        </p:txBody>
      </p:sp>
    </p:spTree>
    <p:extLst>
      <p:ext uri="{BB962C8B-B14F-4D97-AF65-F5344CB8AC3E}">
        <p14:creationId xmlns:p14="http://schemas.microsoft.com/office/powerpoint/2010/main" val="191214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C8CB63-CF05-4AE9-94FB-372804BAF354}" type="datetimeFigureOut">
              <a:rPr lang="en-US" smtClean="0"/>
              <a:t>3/9/2024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57784C-3F64-470A-9FE9-D0023A5870C6}" type="slidenum">
              <a:rPr lang="en-US" smtClean="0"/>
              <a:t>‹#›</a:t>
            </a:fld>
            <a:endParaRPr lang="en-US"/>
          </a:p>
        </p:txBody>
      </p:sp>
    </p:spTree>
    <p:extLst>
      <p:ext uri="{BB962C8B-B14F-4D97-AF65-F5344CB8AC3E}">
        <p14:creationId xmlns:p14="http://schemas.microsoft.com/office/powerpoint/2010/main" val="509468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A3A6D6-1EDC-C393-021D-BDF0497EA14E}"/>
              </a:ext>
            </a:extLst>
          </p:cNvPr>
          <p:cNvSpPr>
            <a:spLocks noGrp="1"/>
          </p:cNvSpPr>
          <p:nvPr>
            <p:ph type="title"/>
          </p:nvPr>
        </p:nvSpPr>
        <p:spPr>
          <a:xfrm>
            <a:off x="0" y="0"/>
            <a:ext cx="91440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Acts 12:20-24</a:t>
            </a:r>
          </a:p>
        </p:txBody>
      </p:sp>
      <p:sp>
        <p:nvSpPr>
          <p:cNvPr id="5" name="Content Placeholder 4">
            <a:extLst>
              <a:ext uri="{FF2B5EF4-FFF2-40B4-BE49-F238E27FC236}">
                <a16:creationId xmlns:a16="http://schemas.microsoft.com/office/drawing/2014/main" id="{06C476B6-5304-12C5-4550-67B3E9CF3AE2}"/>
              </a:ext>
            </a:extLst>
          </p:cNvPr>
          <p:cNvSpPr>
            <a:spLocks noGrp="1"/>
          </p:cNvSpPr>
          <p:nvPr>
            <p:ph idx="1"/>
          </p:nvPr>
        </p:nvSpPr>
        <p:spPr>
          <a:xfrm>
            <a:off x="0" y="817418"/>
            <a:ext cx="9144000" cy="6040582"/>
          </a:xfrm>
        </p:spPr>
        <p:txBody>
          <a:bodyPr/>
          <a:lstStyle/>
          <a:p>
            <a:pPr marL="0" indent="0">
              <a:buNone/>
            </a:pPr>
            <a:r>
              <a:rPr lang="en-US" sz="3200" b="1" i="1" dirty="0">
                <a:latin typeface="Times New Roman" panose="02020603050405020304" pitchFamily="18" charset="0"/>
                <a:cs typeface="Times New Roman" panose="02020603050405020304" pitchFamily="18" charset="0"/>
              </a:rPr>
              <a:t>“Now Herod had been very angry with the people of Tyre and Sidon; but they came to him with one accord and having made Blastus the king’s personal aide their friend, they asked for peace, because their country was supplied with food by the king’s country. 21 So on a set day Herod, arrayed in royal apparel, sat on his throne and gave an oration to them. 22 And the people kept shouting, “The voice of a god and not of a man!” 23 Then immediately an angel of the Lord struck him, because he did not give glory to God. And he was eaten by worms and died. 24 But the word of God grew and multiplied.”</a:t>
            </a:r>
          </a:p>
          <a:p>
            <a:pPr marL="0" indent="0">
              <a:buNone/>
            </a:pPr>
            <a:endParaRPr lang="en-US" dirty="0"/>
          </a:p>
        </p:txBody>
      </p:sp>
    </p:spTree>
    <p:extLst>
      <p:ext uri="{BB962C8B-B14F-4D97-AF65-F5344CB8AC3E}">
        <p14:creationId xmlns:p14="http://schemas.microsoft.com/office/powerpoint/2010/main" val="426092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D347E2-F889-5A77-8B70-88EFB2BCD67F}"/>
              </a:ext>
            </a:extLst>
          </p:cNvPr>
          <p:cNvSpPr>
            <a:spLocks noGrp="1"/>
          </p:cNvSpPr>
          <p:nvPr>
            <p:ph type="title"/>
          </p:nvPr>
        </p:nvSpPr>
        <p:spPr>
          <a:xfrm>
            <a:off x="628650" y="1"/>
            <a:ext cx="7886700" cy="817418"/>
          </a:xfrm>
        </p:spPr>
        <p:txBody>
          <a:bodyPr/>
          <a:lstStyle/>
          <a:p>
            <a:pPr algn="ctr"/>
            <a:r>
              <a:rPr lang="en-US" b="1" dirty="0">
                <a:latin typeface="Times New Roman" panose="02020603050405020304" pitchFamily="18" charset="0"/>
                <a:cs typeface="Times New Roman" panose="02020603050405020304" pitchFamily="18" charset="0"/>
              </a:rPr>
              <a:t>Ain’t Pride Great?</a:t>
            </a:r>
          </a:p>
        </p:txBody>
      </p:sp>
      <p:sp>
        <p:nvSpPr>
          <p:cNvPr id="5" name="Content Placeholder 4">
            <a:extLst>
              <a:ext uri="{FF2B5EF4-FFF2-40B4-BE49-F238E27FC236}">
                <a16:creationId xmlns:a16="http://schemas.microsoft.com/office/drawing/2014/main" id="{F544FF71-6BDD-BB24-ACD0-BD39BADE20DC}"/>
              </a:ext>
            </a:extLst>
          </p:cNvPr>
          <p:cNvSpPr>
            <a:spLocks noGrp="1"/>
          </p:cNvSpPr>
          <p:nvPr>
            <p:ph idx="1"/>
          </p:nvPr>
        </p:nvSpPr>
        <p:spPr>
          <a:xfrm>
            <a:off x="628650" y="983673"/>
            <a:ext cx="7886700" cy="5193290"/>
          </a:xfrm>
        </p:spPr>
        <p:txBody>
          <a:bodyPr>
            <a:normAutofit lnSpcReduction="10000"/>
          </a:bodyPr>
          <a:lstStyle/>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Aptos" panose="020B0004020202020204" pitchFamily="34" charset="0"/>
                <a:cs typeface="Times New Roman" panose="02020603050405020304" pitchFamily="18" charset="0"/>
              </a:rPr>
              <a:t>Pride has us elevate ourselves and our desires above all else.</a:t>
            </a:r>
            <a:endParaRPr lang="en-US" sz="1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Aptos" panose="020B0004020202020204" pitchFamily="34" charset="0"/>
                <a:cs typeface="Times New Roman" panose="02020603050405020304" pitchFamily="18" charset="0"/>
              </a:rPr>
              <a:t>Pride has us protect ourselves and our interests at all costs.</a:t>
            </a:r>
            <a:endParaRPr lang="en-US" sz="1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Aptos" panose="020B0004020202020204" pitchFamily="34" charset="0"/>
                <a:cs typeface="Times New Roman" panose="02020603050405020304" pitchFamily="18" charset="0"/>
              </a:rPr>
              <a:t>Pride compels us to inconsideration for others and for God.</a:t>
            </a:r>
            <a:endParaRPr lang="en-US" sz="18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endParaRPr lang="en-US" sz="2800" b="1"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US" sz="2800" b="1" dirty="0">
                <a:effectLst/>
                <a:latin typeface="Times New Roman" panose="02020603050405020304" pitchFamily="18" charset="0"/>
                <a:ea typeface="Aptos" panose="020B0004020202020204" pitchFamily="34" charset="0"/>
                <a:cs typeface="Times New Roman" panose="02020603050405020304" pitchFamily="18" charset="0"/>
              </a:rPr>
              <a:t>Pride is the opposite of love.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56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D856-9163-E35A-C6AF-679E987BC0CB}"/>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Today’s Application/Point of Emphasis</a:t>
            </a:r>
          </a:p>
        </p:txBody>
      </p:sp>
      <p:sp>
        <p:nvSpPr>
          <p:cNvPr id="3" name="Content Placeholder 2">
            <a:extLst>
              <a:ext uri="{FF2B5EF4-FFF2-40B4-BE49-F238E27FC236}">
                <a16:creationId xmlns:a16="http://schemas.microsoft.com/office/drawing/2014/main" id="{321831D7-F389-3720-93D4-B57662AAEDE8}"/>
              </a:ext>
            </a:extLst>
          </p:cNvPr>
          <p:cNvSpPr>
            <a:spLocks noGrp="1"/>
          </p:cNvSpPr>
          <p:nvPr>
            <p:ph idx="1"/>
          </p:nvPr>
        </p:nvSpPr>
        <p:spPr>
          <a:xfrm>
            <a:off x="-1" y="886690"/>
            <a:ext cx="9143999" cy="5971309"/>
          </a:xfrm>
        </p:spPr>
        <p:txBody>
          <a:bodyPr>
            <a:noAutofit/>
          </a:bodyPr>
          <a:lstStyle/>
          <a:p>
            <a:pPr marL="0" marR="0" indent="0">
              <a:lnSpc>
                <a:spcPct val="100000"/>
              </a:lnSpc>
              <a:spcBef>
                <a:spcPts val="0"/>
              </a:spcBef>
              <a:spcAft>
                <a:spcPts val="800"/>
              </a:spcAft>
              <a:buNone/>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Humble yourself in the sight of the Lord</a:t>
            </a:r>
            <a:r>
              <a:rPr lang="en-US" b="1" kern="100" dirty="0">
                <a:latin typeface="Times New Roman" panose="02020603050405020304" pitchFamily="18" charset="0"/>
                <a:ea typeface="Times New Roman" panose="02020603050405020304" pitchFamily="18" charset="0"/>
                <a:cs typeface="Times New Roman" panose="02020603050405020304" pitchFamily="18" charset="0"/>
              </a:rPr>
              <a:t> - </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4:10</a:t>
            </a:r>
            <a:endParaRPr lang="en-US" kern="1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“Humble yourselves in the sight of the Lord, and He will lift you up.”</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100000"/>
              </a:lnSpc>
              <a:spcBef>
                <a:spcPts val="0"/>
              </a:spcBef>
              <a:spcAft>
                <a:spcPts val="800"/>
              </a:spcAft>
              <a:buNone/>
            </a:pPr>
            <a:endPar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800"/>
              </a:spcAft>
              <a:buNone/>
            </a:pPr>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does this look like in practice?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lnSpc>
                <a:spcPct val="100000"/>
              </a:lnSpc>
              <a:buNone/>
            </a:pP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love be without hypocrisy. Abhor what is evil. Cling to what is good.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 kindly affectionate to one another with brotherly love, in honor giving preference to one another;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 lagging in diligence, fervent in spirit, serving the Lord;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rejoicing in hope, patient</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tribulation, continuing steadfastly in prayer; </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distributing to the needs of the saints, given</a:t>
            </a:r>
            <a:r>
              <a:rPr lang="en-US" i="1"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hospitality.”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17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D441-D3C6-60E7-268C-25BA8C4586B9}"/>
              </a:ext>
            </a:extLst>
          </p:cNvPr>
          <p:cNvSpPr>
            <a:spLocks noGrp="1"/>
          </p:cNvSpPr>
          <p:nvPr>
            <p:ph type="title"/>
          </p:nvPr>
        </p:nvSpPr>
        <p:spPr>
          <a:xfrm>
            <a:off x="0" y="1"/>
            <a:ext cx="9144000" cy="914400"/>
          </a:xfrm>
        </p:spPr>
        <p:txBody>
          <a:bodyPr>
            <a:normAutofit fontScale="90000"/>
          </a:bodyPr>
          <a:lstStyle/>
          <a:p>
            <a:pPr algn="ctr"/>
            <a:r>
              <a:rPr lang="en-US" sz="3600" b="1" dirty="0">
                <a:latin typeface="Times New Roman" panose="02020603050405020304" pitchFamily="18" charset="0"/>
                <a:cs typeface="Times New Roman" panose="02020603050405020304" pitchFamily="18" charset="0"/>
              </a:rPr>
              <a:t>For Those of Us Who Call Ourselves Christians</a:t>
            </a:r>
          </a:p>
        </p:txBody>
      </p:sp>
      <p:sp>
        <p:nvSpPr>
          <p:cNvPr id="3" name="Content Placeholder 2">
            <a:extLst>
              <a:ext uri="{FF2B5EF4-FFF2-40B4-BE49-F238E27FC236}">
                <a16:creationId xmlns:a16="http://schemas.microsoft.com/office/drawing/2014/main" id="{FCC7B716-2939-1729-8BFD-6C996A8D72DC}"/>
              </a:ext>
            </a:extLst>
          </p:cNvPr>
          <p:cNvSpPr>
            <a:spLocks noGrp="1"/>
          </p:cNvSpPr>
          <p:nvPr>
            <p:ph idx="1"/>
          </p:nvPr>
        </p:nvSpPr>
        <p:spPr>
          <a:xfrm>
            <a:off x="0" y="1149927"/>
            <a:ext cx="9144000" cy="5708072"/>
          </a:xfrm>
        </p:spPr>
        <p:txBody>
          <a:bodyPr>
            <a:normAutofit/>
          </a:bodyPr>
          <a:lstStyle/>
          <a:p>
            <a:pPr marL="0" indent="0">
              <a:buNone/>
            </a:pPr>
            <a:endParaRPr lang="en-US" sz="5400" b="1" kern="0" dirty="0">
              <a:effectLst/>
              <a:latin typeface="Times New Roman" panose="02020603050405020304" pitchFamily="18" charset="0"/>
              <a:ea typeface="Times New Roman" panose="02020603050405020304" pitchFamily="18" charset="0"/>
            </a:endParaRPr>
          </a:p>
          <a:p>
            <a:pPr marL="0" indent="0">
              <a:buNone/>
            </a:pPr>
            <a:r>
              <a:rPr lang="en-US" sz="5400" b="1" kern="0" dirty="0">
                <a:effectLst/>
                <a:latin typeface="Times New Roman" panose="02020603050405020304" pitchFamily="18" charset="0"/>
                <a:ea typeface="Times New Roman" panose="02020603050405020304" pitchFamily="18" charset="0"/>
              </a:rPr>
              <a:t>“Being that pride is the natural state of humanity, the mark of a life changed by Jesus Christ is humility.”</a:t>
            </a:r>
            <a:endParaRPr lang="en-US" sz="5400" dirty="0"/>
          </a:p>
        </p:txBody>
      </p:sp>
    </p:spTree>
    <p:extLst>
      <p:ext uri="{BB962C8B-B14F-4D97-AF65-F5344CB8AC3E}">
        <p14:creationId xmlns:p14="http://schemas.microsoft.com/office/powerpoint/2010/main" val="264890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DFAAA7-7515-B459-5E8F-6DBB13C1C4B8}"/>
              </a:ext>
            </a:extLst>
          </p:cNvPr>
          <p:cNvPicPr>
            <a:picLocks noChangeAspect="1"/>
          </p:cNvPicPr>
          <p:nvPr/>
        </p:nvPicPr>
        <p:blipFill>
          <a:blip r:embed="rId2"/>
          <a:stretch>
            <a:fillRect/>
          </a:stretch>
        </p:blipFill>
        <p:spPr>
          <a:xfrm>
            <a:off x="0" y="0"/>
            <a:ext cx="9144000" cy="6656832"/>
          </a:xfrm>
          <a:prstGeom prst="rect">
            <a:avLst/>
          </a:prstGeom>
        </p:spPr>
      </p:pic>
    </p:spTree>
    <p:extLst>
      <p:ext uri="{BB962C8B-B14F-4D97-AF65-F5344CB8AC3E}">
        <p14:creationId xmlns:p14="http://schemas.microsoft.com/office/powerpoint/2010/main" val="148964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9716-6871-5EF8-E589-DEEF492D21E3}"/>
              </a:ext>
            </a:extLst>
          </p:cNvPr>
          <p:cNvSpPr>
            <a:spLocks noGrp="1"/>
          </p:cNvSpPr>
          <p:nvPr>
            <p:ph type="title"/>
          </p:nvPr>
        </p:nvSpPr>
        <p:spPr>
          <a:xfrm>
            <a:off x="628650" y="0"/>
            <a:ext cx="7886700" cy="681037"/>
          </a:xfrm>
        </p:spPr>
        <p:txBody>
          <a:bodyPr>
            <a:noAutofit/>
          </a:bodyPr>
          <a:lstStyle/>
          <a:p>
            <a:pPr algn="ctr"/>
            <a:r>
              <a:rPr lang="en-US" sz="6000" b="1" dirty="0">
                <a:latin typeface="Times New Roman" panose="02020603050405020304" pitchFamily="18" charset="0"/>
                <a:cs typeface="Times New Roman" panose="02020603050405020304" pitchFamily="18" charset="0"/>
              </a:rPr>
              <a:t>Acts 13:1-5</a:t>
            </a:r>
          </a:p>
        </p:txBody>
      </p:sp>
      <p:sp>
        <p:nvSpPr>
          <p:cNvPr id="3" name="Content Placeholder 2">
            <a:extLst>
              <a:ext uri="{FF2B5EF4-FFF2-40B4-BE49-F238E27FC236}">
                <a16:creationId xmlns:a16="http://schemas.microsoft.com/office/drawing/2014/main" id="{F0BAD313-7FFA-75E2-8F0F-0586105416E9}"/>
              </a:ext>
            </a:extLst>
          </p:cNvPr>
          <p:cNvSpPr>
            <a:spLocks noGrp="1"/>
          </p:cNvSpPr>
          <p:nvPr>
            <p:ph idx="1"/>
          </p:nvPr>
        </p:nvSpPr>
        <p:spPr>
          <a:xfrm>
            <a:off x="0" y="825910"/>
            <a:ext cx="9144000" cy="6032090"/>
          </a:xfrm>
        </p:spPr>
        <p:txBody>
          <a:bodyPr>
            <a:noAutofit/>
          </a:bodyPr>
          <a:lstStyle/>
          <a:p>
            <a:pPr marL="0" marR="0" indent="0">
              <a:lnSpc>
                <a:spcPct val="107000"/>
              </a:lnSpc>
              <a:spcBef>
                <a:spcPts val="0"/>
              </a:spcBef>
              <a:spcAft>
                <a:spcPts val="800"/>
              </a:spcAft>
              <a:buNone/>
            </a:pPr>
            <a:r>
              <a:rPr lang="en-US" i="1" kern="100" dirty="0">
                <a:effectLst/>
                <a:latin typeface="Times New Roman" panose="02020603050405020304" pitchFamily="18" charset="0"/>
                <a:ea typeface="Aptos" panose="020B0004020202020204" pitchFamily="34" charset="0"/>
                <a:cs typeface="Times New Roman" panose="02020603050405020304" pitchFamily="18" charset="0"/>
              </a:rPr>
              <a:t>“Now in the church that was at Antioch there were certain prophets and teachers: Barnabas, Simeon who was called Niger, Lucius of Cyrene, Manaen who had been brought up with Herod the tetrarch, and Saul. </a:t>
            </a:r>
            <a:r>
              <a:rPr lang="en-US"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2 </a:t>
            </a:r>
            <a:r>
              <a:rPr lang="en-US" i="1" kern="100" dirty="0">
                <a:effectLst/>
                <a:latin typeface="Times New Roman" panose="02020603050405020304" pitchFamily="18" charset="0"/>
                <a:ea typeface="Aptos" panose="020B0004020202020204" pitchFamily="34" charset="0"/>
                <a:cs typeface="Times New Roman" panose="02020603050405020304" pitchFamily="18" charset="0"/>
              </a:rPr>
              <a:t>As they ministered to the Lord and fasted, the Holy Spirit said, “Now separate to Me Barnabas and Saul for the work to which I have called them.” </a:t>
            </a:r>
            <a:r>
              <a:rPr lang="en-US"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3 </a:t>
            </a:r>
            <a:r>
              <a:rPr lang="en-US" i="1" kern="100" dirty="0">
                <a:effectLst/>
                <a:latin typeface="Times New Roman" panose="02020603050405020304" pitchFamily="18" charset="0"/>
                <a:ea typeface="Aptos" panose="020B0004020202020204" pitchFamily="34" charset="0"/>
                <a:cs typeface="Times New Roman" panose="02020603050405020304" pitchFamily="18" charset="0"/>
              </a:rPr>
              <a:t>Then, having fasted and prayed, and laid hands on them, they sent them away.</a:t>
            </a:r>
            <a:r>
              <a:rPr lang="en-US" kern="100" dirty="0">
                <a:latin typeface="Times New Roman" panose="02020603050405020304" pitchFamily="18" charset="0"/>
                <a:ea typeface="Aptos" panose="020B0004020202020204" pitchFamily="34" charset="0"/>
                <a:cs typeface="Times New Roman" panose="02020603050405020304" pitchFamily="18" charset="0"/>
              </a:rPr>
              <a:t> </a:t>
            </a:r>
            <a:r>
              <a:rPr lang="en-US" b="1" i="1" baseline="30000" dirty="0">
                <a:effectLst/>
                <a:latin typeface="Times New Roman" panose="02020603050405020304" pitchFamily="18" charset="0"/>
                <a:ea typeface="Aptos" panose="020B0004020202020204" pitchFamily="34" charset="0"/>
                <a:cs typeface="Times New Roman" panose="02020603050405020304" pitchFamily="18" charset="0"/>
              </a:rPr>
              <a:t>4 </a:t>
            </a:r>
            <a:r>
              <a:rPr lang="en-US" i="1" dirty="0">
                <a:effectLst/>
                <a:latin typeface="Times New Roman" panose="02020603050405020304" pitchFamily="18" charset="0"/>
                <a:ea typeface="Aptos" panose="020B0004020202020204" pitchFamily="34" charset="0"/>
                <a:cs typeface="Times New Roman" panose="02020603050405020304" pitchFamily="18" charset="0"/>
              </a:rPr>
              <a:t>So, being sent out by the Holy Spirit, they went down to Seleucia, and from there they sailed to Cyprus. </a:t>
            </a:r>
            <a:r>
              <a:rPr lang="en-US" b="1" i="1" baseline="30000" dirty="0">
                <a:effectLst/>
                <a:latin typeface="Times New Roman" panose="02020603050405020304" pitchFamily="18" charset="0"/>
                <a:ea typeface="Aptos" panose="020B0004020202020204" pitchFamily="34" charset="0"/>
                <a:cs typeface="Times New Roman" panose="02020603050405020304" pitchFamily="18" charset="0"/>
              </a:rPr>
              <a:t>5 </a:t>
            </a:r>
            <a:r>
              <a:rPr lang="en-US" i="1" dirty="0">
                <a:effectLst/>
                <a:latin typeface="Times New Roman" panose="02020603050405020304" pitchFamily="18" charset="0"/>
                <a:ea typeface="Aptos" panose="020B0004020202020204" pitchFamily="34" charset="0"/>
                <a:cs typeface="Times New Roman" panose="02020603050405020304" pitchFamily="18" charset="0"/>
              </a:rPr>
              <a:t>And when they arrived in Salamis, they preached the word of God in the synagogues of the Jews. They also had John as their assistant.”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71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1ACE-5EB1-2607-56F4-19D0CEB5DD9A}"/>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Today’s Points of Application</a:t>
            </a:r>
          </a:p>
        </p:txBody>
      </p:sp>
      <p:sp>
        <p:nvSpPr>
          <p:cNvPr id="3" name="Content Placeholder 2">
            <a:extLst>
              <a:ext uri="{FF2B5EF4-FFF2-40B4-BE49-F238E27FC236}">
                <a16:creationId xmlns:a16="http://schemas.microsoft.com/office/drawing/2014/main" id="{0047CA9F-988A-DB12-B1DB-5259A377AD71}"/>
              </a:ext>
            </a:extLst>
          </p:cNvPr>
          <p:cNvSpPr>
            <a:spLocks noGrp="1"/>
          </p:cNvSpPr>
          <p:nvPr>
            <p:ph idx="1"/>
          </p:nvPr>
        </p:nvSpPr>
        <p:spPr>
          <a:xfrm>
            <a:off x="-1" y="796412"/>
            <a:ext cx="9143999" cy="6061587"/>
          </a:xfrm>
        </p:spPr>
        <p:txBody>
          <a:bodyPr/>
          <a:lstStyle/>
          <a:p>
            <a:pPr marL="0" indent="0">
              <a:buNone/>
            </a:pPr>
            <a:r>
              <a:rPr lang="en-US" b="1" dirty="0">
                <a:latin typeface="Times New Roman" panose="02020603050405020304" pitchFamily="18" charset="0"/>
                <a:cs typeface="Times New Roman" panose="02020603050405020304" pitchFamily="18" charset="0"/>
              </a:rPr>
              <a:t>Mark 12:30  </a:t>
            </a:r>
          </a:p>
          <a:p>
            <a:pPr marL="0" indent="0">
              <a:buNone/>
            </a:pPr>
            <a:r>
              <a:rPr lang="en-US" b="1" i="1" dirty="0">
                <a:latin typeface="Times New Roman" panose="02020603050405020304" pitchFamily="18" charset="0"/>
                <a:cs typeface="Times New Roman" panose="02020603050405020304" pitchFamily="18" charset="0"/>
              </a:rPr>
              <a:t>“...you shall love the Lord your God with all your heart, with all your soul, with all your mind, and with all your strength.”</a:t>
            </a:r>
          </a:p>
          <a:p>
            <a:pPr marL="0" indent="0">
              <a:buNone/>
            </a:pPr>
            <a:r>
              <a:rPr lang="en-US" b="1" dirty="0">
                <a:latin typeface="Times New Roman" panose="02020603050405020304" pitchFamily="18" charset="0"/>
                <a:cs typeface="Times New Roman" panose="02020603050405020304" pitchFamily="18" charset="0"/>
              </a:rPr>
              <a:t>1.   They Worshiped	= They offered their Hearts </a:t>
            </a:r>
          </a:p>
          <a:p>
            <a:pPr marL="0" indent="0">
              <a:buNone/>
            </a:pPr>
            <a:r>
              <a:rPr lang="en-US" dirty="0">
                <a:latin typeface="Times New Roman" panose="02020603050405020304" pitchFamily="18" charset="0"/>
                <a:cs typeface="Times New Roman" panose="02020603050405020304" pitchFamily="18" charset="0"/>
              </a:rPr>
              <a:t>(Acts 13:2)</a:t>
            </a:r>
          </a:p>
          <a:p>
            <a:pPr marL="514350" indent="-514350">
              <a:buAutoNum type="arabicPeriod" startAt="2"/>
            </a:pPr>
            <a:r>
              <a:rPr lang="en-US" b="1" dirty="0">
                <a:latin typeface="Times New Roman" panose="02020603050405020304" pitchFamily="18" charset="0"/>
                <a:cs typeface="Times New Roman" panose="02020603050405020304" pitchFamily="18" charset="0"/>
              </a:rPr>
              <a:t>They Fasted		= They offered their Minds</a:t>
            </a:r>
          </a:p>
          <a:p>
            <a:pPr marL="0" indent="0">
              <a:buNone/>
            </a:pPr>
            <a:r>
              <a:rPr lang="en-US" dirty="0">
                <a:latin typeface="Times New Roman" panose="02020603050405020304" pitchFamily="18" charset="0"/>
                <a:cs typeface="Times New Roman" panose="02020603050405020304" pitchFamily="18" charset="0"/>
              </a:rPr>
              <a:t>(Acts 13:2)</a:t>
            </a:r>
          </a:p>
          <a:p>
            <a:pPr marL="514350" indent="-514350">
              <a:buAutoNum type="arabicPeriod" startAt="3"/>
            </a:pPr>
            <a:r>
              <a:rPr lang="en-US" b="1" dirty="0">
                <a:latin typeface="Times New Roman" panose="02020603050405020304" pitchFamily="18" charset="0"/>
                <a:cs typeface="Times New Roman" panose="02020603050405020304" pitchFamily="18" charset="0"/>
              </a:rPr>
              <a:t>They Prayed		= They offered their Souls</a:t>
            </a:r>
          </a:p>
          <a:p>
            <a:pPr marL="0" indent="0">
              <a:buNone/>
            </a:pPr>
            <a:r>
              <a:rPr lang="en-US" dirty="0">
                <a:latin typeface="Times New Roman" panose="02020603050405020304" pitchFamily="18" charset="0"/>
                <a:cs typeface="Times New Roman" panose="02020603050405020304" pitchFamily="18" charset="0"/>
              </a:rPr>
              <a:t>(Acts 13:3)</a:t>
            </a:r>
          </a:p>
          <a:p>
            <a:pPr marL="514350" indent="-514350">
              <a:buAutoNum type="arabicPeriod" startAt="4"/>
            </a:pPr>
            <a:r>
              <a:rPr lang="en-US" b="1" dirty="0">
                <a:latin typeface="Times New Roman" panose="02020603050405020304" pitchFamily="18" charset="0"/>
                <a:cs typeface="Times New Roman" panose="02020603050405020304" pitchFamily="18" charset="0"/>
              </a:rPr>
              <a:t>They Acted		= They offered their Strength</a:t>
            </a:r>
          </a:p>
          <a:p>
            <a:pPr marL="0" indent="0">
              <a:buNone/>
            </a:pPr>
            <a:r>
              <a:rPr lang="en-US" dirty="0">
                <a:latin typeface="Times New Roman" panose="02020603050405020304" pitchFamily="18" charset="0"/>
                <a:cs typeface="Times New Roman" panose="02020603050405020304" pitchFamily="18" charset="0"/>
              </a:rPr>
              <a:t>(Acts 13:4)</a:t>
            </a:r>
            <a:r>
              <a:rPr lang="en-US" b="1"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8754164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575</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Times New Roman</vt:lpstr>
      <vt:lpstr>Office Theme</vt:lpstr>
      <vt:lpstr>Acts 12:20-24</vt:lpstr>
      <vt:lpstr>Ain’t Pride Great?</vt:lpstr>
      <vt:lpstr>Today’s Application/Point of Emphasis</vt:lpstr>
      <vt:lpstr>For Those of Us Who Call Ourselves Christians</vt:lpstr>
      <vt:lpstr>PowerPoint Presentation</vt:lpstr>
      <vt:lpstr>Acts 13:1-5</vt:lpstr>
      <vt:lpstr>Today’s Points of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12:20-24</dc:title>
  <dc:creator>Tony Borton</dc:creator>
  <cp:lastModifiedBy>Tony Borton</cp:lastModifiedBy>
  <cp:revision>5</cp:revision>
  <dcterms:created xsi:type="dcterms:W3CDTF">2024-03-07T19:26:49Z</dcterms:created>
  <dcterms:modified xsi:type="dcterms:W3CDTF">2024-03-09T17:58:23Z</dcterms:modified>
</cp:coreProperties>
</file>