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27D5"/>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7" autoAdjust="0"/>
    <p:restoredTop sz="94660"/>
  </p:normalViewPr>
  <p:slideViewPr>
    <p:cSldViewPr snapToGrid="0">
      <p:cViewPr varScale="1">
        <p:scale>
          <a:sx n="124" d="100"/>
          <a:sy n="124" d="100"/>
        </p:scale>
        <p:origin x="1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1F91F9-06E5-44E2-8404-7BDAB96C1869}" type="datetimeFigureOut">
              <a:rPr lang="en-US" smtClean="0"/>
              <a:t>1/15/23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23007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F91F9-06E5-44E2-8404-7BDAB96C1869}" type="datetimeFigureOut">
              <a:rPr lang="en-US" smtClean="0"/>
              <a:t>1/15/23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73980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F91F9-06E5-44E2-8404-7BDAB96C1869}" type="datetimeFigureOut">
              <a:rPr lang="en-US" smtClean="0"/>
              <a:t>1/15/23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11231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F91F9-06E5-44E2-8404-7BDAB96C1869}" type="datetimeFigureOut">
              <a:rPr lang="en-US" smtClean="0"/>
              <a:t>1/15/23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421314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F91F9-06E5-44E2-8404-7BDAB96C1869}" type="datetimeFigureOut">
              <a:rPr lang="en-US" smtClean="0"/>
              <a:t>1/15/23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108509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1F91F9-06E5-44E2-8404-7BDAB96C1869}" type="datetimeFigureOut">
              <a:rPr lang="en-US" smtClean="0"/>
              <a:t>1/15/23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146031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1F91F9-06E5-44E2-8404-7BDAB96C1869}" type="datetimeFigureOut">
              <a:rPr lang="en-US" smtClean="0"/>
              <a:t>1/15/23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371503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1F91F9-06E5-44E2-8404-7BDAB96C1869}" type="datetimeFigureOut">
              <a:rPr lang="en-US" smtClean="0"/>
              <a:t>1/15/23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274371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F91F9-06E5-44E2-8404-7BDAB96C1869}" type="datetimeFigureOut">
              <a:rPr lang="en-US" smtClean="0"/>
              <a:t>1/15/23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103627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1F91F9-06E5-44E2-8404-7BDAB96C1869}" type="datetimeFigureOut">
              <a:rPr lang="en-US" smtClean="0"/>
              <a:t>1/15/23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3012938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1F91F9-06E5-44E2-8404-7BDAB96C1869}" type="datetimeFigureOut">
              <a:rPr lang="en-US" smtClean="0"/>
              <a:t>1/15/23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1E8AF-0D01-4871-AE5E-A7962FEC31F1}" type="slidenum">
              <a:rPr lang="en-US" smtClean="0"/>
              <a:t>‹#›</a:t>
            </a:fld>
            <a:endParaRPr lang="en-US"/>
          </a:p>
        </p:txBody>
      </p:sp>
    </p:spTree>
    <p:extLst>
      <p:ext uri="{BB962C8B-B14F-4D97-AF65-F5344CB8AC3E}">
        <p14:creationId xmlns:p14="http://schemas.microsoft.com/office/powerpoint/2010/main" val="21545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F91F9-06E5-44E2-8404-7BDAB96C1869}" type="datetimeFigureOut">
              <a:rPr lang="en-US" smtClean="0"/>
              <a:t>1/15/23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1E8AF-0D01-4871-AE5E-A7962FEC31F1}" type="slidenum">
              <a:rPr lang="en-US" smtClean="0"/>
              <a:t>‹#›</a:t>
            </a:fld>
            <a:endParaRPr lang="en-US"/>
          </a:p>
        </p:txBody>
      </p:sp>
    </p:spTree>
    <p:extLst>
      <p:ext uri="{BB962C8B-B14F-4D97-AF65-F5344CB8AC3E}">
        <p14:creationId xmlns:p14="http://schemas.microsoft.com/office/powerpoint/2010/main" val="279640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0BE593-EEC3-DEA2-CB4B-028F86AC223A}"/>
              </a:ext>
            </a:extLst>
          </p:cNvPr>
          <p:cNvSpPr>
            <a:spLocks noGrp="1"/>
          </p:cNvSpPr>
          <p:nvPr>
            <p:ph type="title"/>
          </p:nvPr>
        </p:nvSpPr>
        <p:spPr>
          <a:xfrm>
            <a:off x="628650" y="70081"/>
            <a:ext cx="7886700" cy="717452"/>
          </a:xfrm>
        </p:spPr>
        <p:txBody>
          <a:bodyPr>
            <a:noAutofit/>
          </a:bodyPr>
          <a:lstStyle/>
          <a:p>
            <a:pPr algn="ctr"/>
            <a:r>
              <a:rPr lang="en-US" sz="5400" b="1" dirty="0">
                <a:latin typeface="Times New Roman" panose="02020603050405020304" pitchFamily="18" charset="0"/>
                <a:cs typeface="Times New Roman" panose="02020603050405020304" pitchFamily="18" charset="0"/>
              </a:rPr>
              <a:t>Acts 1:8-11</a:t>
            </a:r>
          </a:p>
        </p:txBody>
      </p:sp>
      <p:sp>
        <p:nvSpPr>
          <p:cNvPr id="5" name="Content Placeholder 4">
            <a:extLst>
              <a:ext uri="{FF2B5EF4-FFF2-40B4-BE49-F238E27FC236}">
                <a16:creationId xmlns:a16="http://schemas.microsoft.com/office/drawing/2014/main" id="{CD887541-7565-7AEE-510D-D801B44FA161}"/>
              </a:ext>
            </a:extLst>
          </p:cNvPr>
          <p:cNvSpPr>
            <a:spLocks noGrp="1"/>
          </p:cNvSpPr>
          <p:nvPr>
            <p:ph idx="1"/>
          </p:nvPr>
        </p:nvSpPr>
        <p:spPr>
          <a:xfrm>
            <a:off x="0" y="834893"/>
            <a:ext cx="9144000" cy="571449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a:t>
            </a:r>
            <a:r>
              <a:rPr lang="en-US" sz="3200" b="1" dirty="0">
                <a:solidFill>
                  <a:srgbClr val="FF0000"/>
                </a:solidFill>
                <a:latin typeface="Times New Roman" panose="02020603050405020304" pitchFamily="18" charset="0"/>
                <a:cs typeface="Times New Roman" panose="02020603050405020304" pitchFamily="18" charset="0"/>
              </a:rPr>
              <a:t>But you shall receive power when the Holy Spirit has come upon you; and you shall be witnesses to Me in Jerusalem, and in all Judea and Samaria, and to the end of the earth.</a:t>
            </a:r>
            <a:r>
              <a:rPr lang="en-US" sz="3200" b="1" dirty="0">
                <a:latin typeface="Times New Roman" panose="02020603050405020304" pitchFamily="18" charset="0"/>
                <a:cs typeface="Times New Roman" panose="02020603050405020304" pitchFamily="18" charset="0"/>
              </a:rPr>
              <a:t>”  Now when He had spoken these things, while they watched, He was taken up, and a cloud received Him out of their sight.  And while they looked steadfastly toward heaven as He went up, behold, two men stood by them in white apparel,  who also said, “Men of Galilee, why do you stand gazing up into heaven?  This same Jesus, who was taken up from you into heaven, will so come in like manner as you saw Him go into heaven.”</a:t>
            </a:r>
          </a:p>
          <a:p>
            <a:pPr marL="0" indent="0">
              <a:buNone/>
            </a:pPr>
            <a:endParaRPr lang="en-US" sz="3200" dirty="0"/>
          </a:p>
        </p:txBody>
      </p:sp>
    </p:spTree>
    <p:extLst>
      <p:ext uri="{BB962C8B-B14F-4D97-AF65-F5344CB8AC3E}">
        <p14:creationId xmlns:p14="http://schemas.microsoft.com/office/powerpoint/2010/main" val="267791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42A4-085D-BE7E-6981-5BC1DA7D8B20}"/>
              </a:ext>
            </a:extLst>
          </p:cNvPr>
          <p:cNvSpPr>
            <a:spLocks noGrp="1"/>
          </p:cNvSpPr>
          <p:nvPr>
            <p:ph type="title"/>
          </p:nvPr>
        </p:nvSpPr>
        <p:spPr>
          <a:xfrm>
            <a:off x="0" y="78021"/>
            <a:ext cx="9144000" cy="868183"/>
          </a:xfrm>
        </p:spPr>
        <p:txBody>
          <a:bodyPr>
            <a:noAutofit/>
          </a:bodyPr>
          <a:lstStyle/>
          <a:p>
            <a:pPr algn="ctr"/>
            <a:r>
              <a:rPr lang="en-US" sz="4800" b="1" dirty="0">
                <a:latin typeface="Times New Roman" panose="02020603050405020304" pitchFamily="18" charset="0"/>
                <a:cs typeface="Times New Roman" panose="02020603050405020304" pitchFamily="18" charset="0"/>
              </a:rPr>
              <a:t>7 Transitions in the Book of Acts</a:t>
            </a:r>
          </a:p>
        </p:txBody>
      </p:sp>
      <p:sp>
        <p:nvSpPr>
          <p:cNvPr id="3" name="Content Placeholder 2">
            <a:extLst>
              <a:ext uri="{FF2B5EF4-FFF2-40B4-BE49-F238E27FC236}">
                <a16:creationId xmlns:a16="http://schemas.microsoft.com/office/drawing/2014/main" id="{2C08D100-5C47-A1D0-740B-25F5EB5634F0}"/>
              </a:ext>
            </a:extLst>
          </p:cNvPr>
          <p:cNvSpPr>
            <a:spLocks noGrp="1"/>
          </p:cNvSpPr>
          <p:nvPr>
            <p:ph idx="1"/>
          </p:nvPr>
        </p:nvSpPr>
        <p:spPr>
          <a:xfrm>
            <a:off x="0" y="1097279"/>
            <a:ext cx="9144000" cy="5682699"/>
          </a:xfrm>
        </p:spPr>
        <p:txBody>
          <a:bodyPr>
            <a:noAutofit/>
          </a:bodyPr>
          <a:lstStyle/>
          <a:p>
            <a:pPr marL="0" indent="0">
              <a:buNone/>
            </a:pPr>
            <a:r>
              <a:rPr lang="en-US" dirty="0"/>
              <a:t>1. </a:t>
            </a:r>
            <a:r>
              <a:rPr lang="en-US" u="sng" dirty="0"/>
              <a:t>Doctrinal Transition</a:t>
            </a:r>
            <a:r>
              <a:rPr lang="en-US" dirty="0"/>
              <a:t> – doctrinal immaturity to doctrinal maturity</a:t>
            </a:r>
          </a:p>
          <a:p>
            <a:pPr marL="0" indent="0">
              <a:buNone/>
            </a:pPr>
            <a:r>
              <a:rPr lang="en-US" dirty="0"/>
              <a:t>2. </a:t>
            </a:r>
            <a:r>
              <a:rPr lang="en-US" u="sng" dirty="0"/>
              <a:t>Communal Transition</a:t>
            </a:r>
            <a:r>
              <a:rPr lang="en-US" dirty="0"/>
              <a:t> – Jewish community to Christian community</a:t>
            </a:r>
          </a:p>
          <a:p>
            <a:pPr marL="0" indent="0">
              <a:buNone/>
            </a:pPr>
            <a:r>
              <a:rPr lang="en-US" dirty="0"/>
              <a:t>3. </a:t>
            </a:r>
            <a:r>
              <a:rPr lang="en-US" u="sng" dirty="0"/>
              <a:t>Focal Transition</a:t>
            </a:r>
            <a:r>
              <a:rPr lang="en-US" dirty="0"/>
              <a:t> – Christ’s Kingdom to Christ’s Church (physical to spiritual)</a:t>
            </a:r>
          </a:p>
          <a:p>
            <a:pPr marL="0" indent="0">
              <a:buNone/>
            </a:pPr>
            <a:r>
              <a:rPr lang="en-US" dirty="0"/>
              <a:t>4. </a:t>
            </a:r>
            <a:r>
              <a:rPr lang="en-US" u="sng" dirty="0"/>
              <a:t>Geographical Transition</a:t>
            </a:r>
            <a:r>
              <a:rPr lang="en-US" dirty="0"/>
              <a:t> – Jerusalem to Rome</a:t>
            </a:r>
          </a:p>
          <a:p>
            <a:pPr marL="0" indent="0">
              <a:buNone/>
            </a:pPr>
            <a:r>
              <a:rPr lang="en-US" dirty="0"/>
              <a:t>5. </a:t>
            </a:r>
            <a:r>
              <a:rPr lang="en-US" u="sng" dirty="0"/>
              <a:t>Theological Transition</a:t>
            </a:r>
            <a:r>
              <a:rPr lang="en-US" dirty="0"/>
              <a:t> – Christ present/active to Holy Spirit present/active</a:t>
            </a:r>
          </a:p>
          <a:p>
            <a:pPr marL="0" indent="0">
              <a:buNone/>
            </a:pPr>
            <a:r>
              <a:rPr lang="en-US" dirty="0"/>
              <a:t>6. </a:t>
            </a:r>
            <a:r>
              <a:rPr lang="en-US" u="sng" dirty="0"/>
              <a:t>Identity Transition</a:t>
            </a:r>
            <a:r>
              <a:rPr lang="en-US" dirty="0"/>
              <a:t> – What you once were to Christian</a:t>
            </a:r>
          </a:p>
          <a:p>
            <a:pPr marL="0" indent="0">
              <a:buNone/>
            </a:pPr>
            <a:r>
              <a:rPr lang="en-US" dirty="0"/>
              <a:t>7. </a:t>
            </a:r>
            <a:r>
              <a:rPr lang="en-US" u="sng" dirty="0"/>
              <a:t>National Transition</a:t>
            </a:r>
            <a:r>
              <a:rPr lang="en-US" dirty="0"/>
              <a:t> – Nation of Israel to One People, One Faith</a:t>
            </a:r>
          </a:p>
          <a:p>
            <a:pPr marL="514350" indent="-514350">
              <a:buFont typeface="+mj-lt"/>
              <a:buAutoNum type="arabicPeriod"/>
            </a:pPr>
            <a:endParaRPr lang="en-US" dirty="0"/>
          </a:p>
        </p:txBody>
      </p:sp>
    </p:spTree>
    <p:extLst>
      <p:ext uri="{BB962C8B-B14F-4D97-AF65-F5344CB8AC3E}">
        <p14:creationId xmlns:p14="http://schemas.microsoft.com/office/powerpoint/2010/main" val="357696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15880-010C-B3CD-4E06-2EF343806C9E}"/>
              </a:ext>
            </a:extLst>
          </p:cNvPr>
          <p:cNvSpPr>
            <a:spLocks noGrp="1"/>
          </p:cNvSpPr>
          <p:nvPr>
            <p:ph type="title"/>
          </p:nvPr>
        </p:nvSpPr>
        <p:spPr>
          <a:xfrm>
            <a:off x="0" y="24499"/>
            <a:ext cx="9143999" cy="794084"/>
          </a:xfrm>
        </p:spPr>
        <p:txBody>
          <a:bodyPr>
            <a:normAutofit/>
          </a:bodyPr>
          <a:lstStyle/>
          <a:p>
            <a:pPr algn="ctr"/>
            <a:r>
              <a:rPr lang="en-US" sz="4200" b="1" dirty="0">
                <a:solidFill>
                  <a:srgbClr val="0327D5"/>
                </a:solidFill>
                <a:latin typeface="Times New Roman" panose="02020603050405020304" pitchFamily="18" charset="0"/>
                <a:cs typeface="Times New Roman" panose="02020603050405020304" pitchFamily="18" charset="0"/>
              </a:rPr>
              <a:t>What do these transitions mean to us?</a:t>
            </a:r>
          </a:p>
        </p:txBody>
      </p:sp>
      <p:sp>
        <p:nvSpPr>
          <p:cNvPr id="3" name="Content Placeholder 2">
            <a:extLst>
              <a:ext uri="{FF2B5EF4-FFF2-40B4-BE49-F238E27FC236}">
                <a16:creationId xmlns:a16="http://schemas.microsoft.com/office/drawing/2014/main" id="{32AFFDA8-1136-6509-9399-6C066586C119}"/>
              </a:ext>
            </a:extLst>
          </p:cNvPr>
          <p:cNvSpPr>
            <a:spLocks noGrp="1"/>
          </p:cNvSpPr>
          <p:nvPr>
            <p:ph idx="1"/>
          </p:nvPr>
        </p:nvSpPr>
        <p:spPr>
          <a:xfrm>
            <a:off x="0" y="828263"/>
            <a:ext cx="9144000" cy="5943594"/>
          </a:xfrm>
        </p:spPr>
        <p:txBody>
          <a:bodyPr>
            <a:noAutofit/>
          </a:bodyPr>
          <a:lstStyle/>
          <a:p>
            <a:pPr marL="0" indent="0">
              <a:buNone/>
            </a:pPr>
            <a:r>
              <a:rPr lang="en-US" b="1" dirty="0">
                <a:latin typeface="Times New Roman" panose="02020603050405020304" pitchFamily="18" charset="0"/>
                <a:cs typeface="Times New Roman" panose="02020603050405020304" pitchFamily="18" charset="0"/>
              </a:rPr>
              <a:t>1.  We Can Grow!	2 Peter 3:18</a:t>
            </a:r>
          </a:p>
          <a:p>
            <a:pPr marL="0" indent="0">
              <a:buNone/>
            </a:pPr>
            <a:r>
              <a:rPr lang="en-US" b="1" dirty="0">
                <a:latin typeface="Times New Roman" panose="02020603050405020304" pitchFamily="18" charset="0"/>
                <a:cs typeface="Times New Roman" panose="02020603050405020304" pitchFamily="18" charset="0"/>
              </a:rPr>
              <a:t>We can transition from doctrinal immaturity to doctrinal maturity. We can grow in the knowledge of the gospel so we can join in with the Holy Spirit and help Jesus’ church grow.</a:t>
            </a:r>
          </a:p>
          <a:p>
            <a:pPr marL="0" indent="0">
              <a:buNone/>
            </a:pPr>
            <a:endParaRPr lang="en-US" sz="1000"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We Can See!	2 Corinthians 4:6</a:t>
            </a:r>
          </a:p>
          <a:p>
            <a:pPr marL="0" indent="0">
              <a:buNone/>
            </a:pPr>
            <a:r>
              <a:rPr lang="en-US" b="1" dirty="0">
                <a:latin typeface="Times New Roman" panose="02020603050405020304" pitchFamily="18" charset="0"/>
                <a:cs typeface="Times New Roman" panose="02020603050405020304" pitchFamily="18" charset="0"/>
              </a:rPr>
              <a:t>We can transition from our limited, finite sight to God’s big picture view and see things from His perspective.</a:t>
            </a:r>
          </a:p>
          <a:p>
            <a:pPr marL="0" indent="0">
              <a:buNone/>
            </a:pPr>
            <a:endParaRPr lang="en-US" sz="1000"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We Can Be!	Galatians 2:20</a:t>
            </a:r>
          </a:p>
          <a:p>
            <a:pPr marL="0" indent="0">
              <a:buNone/>
            </a:pPr>
            <a:r>
              <a:rPr lang="en-US" b="1" dirty="0">
                <a:latin typeface="Times New Roman" panose="02020603050405020304" pitchFamily="18" charset="0"/>
                <a:cs typeface="Times New Roman" panose="02020603050405020304" pitchFamily="18" charset="0"/>
              </a:rPr>
              <a:t>We are empowered to allow God to transition our identity from whatever it is we once thought we were to being a Christian, or “of Christ.”</a:t>
            </a:r>
          </a:p>
          <a:p>
            <a:pPr marL="0" indent="0">
              <a:buNone/>
            </a:pPr>
            <a:endParaRPr lang="en-US" dirty="0"/>
          </a:p>
        </p:txBody>
      </p:sp>
    </p:spTree>
    <p:extLst>
      <p:ext uri="{BB962C8B-B14F-4D97-AF65-F5344CB8AC3E}">
        <p14:creationId xmlns:p14="http://schemas.microsoft.com/office/powerpoint/2010/main" val="235157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163F5-5819-DDAD-4C65-9460C892B66B}"/>
              </a:ext>
            </a:extLst>
          </p:cNvPr>
          <p:cNvSpPr>
            <a:spLocks noGrp="1"/>
          </p:cNvSpPr>
          <p:nvPr>
            <p:ph type="title"/>
          </p:nvPr>
        </p:nvSpPr>
        <p:spPr>
          <a:xfrm>
            <a:off x="69396" y="94683"/>
            <a:ext cx="9005207" cy="1644312"/>
          </a:xfrm>
        </p:spPr>
        <p:txBody>
          <a:bodyPr>
            <a:noAutofit/>
          </a:bodyPr>
          <a:lstStyle/>
          <a:p>
            <a:pPr algn="ctr"/>
            <a:r>
              <a:rPr lang="en-US" sz="4800" b="1" dirty="0">
                <a:latin typeface="Times New Roman" panose="02020603050405020304" pitchFamily="18" charset="0"/>
                <a:cs typeface="Times New Roman" panose="02020603050405020304" pitchFamily="18" charset="0"/>
              </a:rPr>
              <a:t>What is our Call?</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Why are we still here?</a:t>
            </a:r>
          </a:p>
        </p:txBody>
      </p:sp>
      <p:sp>
        <p:nvSpPr>
          <p:cNvPr id="3" name="Content Placeholder 2">
            <a:extLst>
              <a:ext uri="{FF2B5EF4-FFF2-40B4-BE49-F238E27FC236}">
                <a16:creationId xmlns:a16="http://schemas.microsoft.com/office/drawing/2014/main" id="{46F0DCD3-154C-4A88-3D0D-BF6493569792}"/>
              </a:ext>
            </a:extLst>
          </p:cNvPr>
          <p:cNvSpPr>
            <a:spLocks noGrp="1"/>
          </p:cNvSpPr>
          <p:nvPr>
            <p:ph idx="1"/>
          </p:nvPr>
        </p:nvSpPr>
        <p:spPr>
          <a:xfrm>
            <a:off x="457194" y="2035461"/>
            <a:ext cx="8368393" cy="4373505"/>
          </a:xfrm>
        </p:spPr>
        <p:txBody>
          <a:bodyPr>
            <a:norm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“But you shall receive power when the Holy Spirit has come upon you; and you shall be witnesses to Me in Jerusalem, and in all Judea and Samaria, and to the end of the earth.” </a:t>
            </a:r>
          </a:p>
          <a:p>
            <a:pPr marL="0" indent="0">
              <a:buNone/>
            </a:pPr>
            <a:r>
              <a:rPr lang="en-US" sz="3200" b="1" dirty="0">
                <a:solidFill>
                  <a:srgbClr val="FF0000"/>
                </a:solidFill>
                <a:latin typeface="Times New Roman" panose="02020603050405020304" pitchFamily="18" charset="0"/>
                <a:cs typeface="Times New Roman" panose="02020603050405020304" pitchFamily="18" charset="0"/>
              </a:rPr>
              <a:t>- Jesus</a:t>
            </a:r>
          </a:p>
          <a:p>
            <a:pPr marL="0" indent="0">
              <a:buNone/>
            </a:pPr>
            <a:endParaRPr lang="en-US" sz="3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You, Christian. Yes, YOU.</a:t>
            </a:r>
          </a:p>
        </p:txBody>
      </p:sp>
    </p:spTree>
    <p:extLst>
      <p:ext uri="{BB962C8B-B14F-4D97-AF65-F5344CB8AC3E}">
        <p14:creationId xmlns:p14="http://schemas.microsoft.com/office/powerpoint/2010/main" val="13047817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162</TotalTime>
  <Words>411</Words>
  <Application>Microsoft Macintosh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Acts 1:8-11</vt:lpstr>
      <vt:lpstr>7 Transitions in the Book of Acts</vt:lpstr>
      <vt:lpstr>What do these transitions mean to us?</vt:lpstr>
      <vt:lpstr>What is our Call? Why are we still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1:8-11</dc:title>
  <dc:creator>Tony Borton</dc:creator>
  <cp:lastModifiedBy>Carolyn Morford</cp:lastModifiedBy>
  <cp:revision>4</cp:revision>
  <dcterms:created xsi:type="dcterms:W3CDTF">2023-01-12T16:34:19Z</dcterms:created>
  <dcterms:modified xsi:type="dcterms:W3CDTF">2023-01-15T18:25:17Z</dcterms:modified>
</cp:coreProperties>
</file>