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24" d="100"/>
          <a:sy n="124" d="100"/>
        </p:scale>
        <p:origin x="156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063778-76E0-4271-84EA-405E10867512}"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326609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63778-76E0-4271-84EA-405E10867512}"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332326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63778-76E0-4271-84EA-405E10867512}"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3596412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63778-76E0-4271-84EA-405E10867512}"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293270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63778-76E0-4271-84EA-405E10867512}"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281743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63778-76E0-4271-84EA-405E10867512}"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2671927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063778-76E0-4271-84EA-405E10867512}" type="datetimeFigureOut">
              <a:rPr lang="en-US" smtClean="0"/>
              <a:t>2/12/23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409446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063778-76E0-4271-84EA-405E10867512}" type="datetimeFigureOut">
              <a:rPr lang="en-US" smtClean="0"/>
              <a:t>2/12/23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636720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63778-76E0-4271-84EA-405E10867512}" type="datetimeFigureOut">
              <a:rPr lang="en-US" smtClean="0"/>
              <a:t>2/12/23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362767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063778-76E0-4271-84EA-405E10867512}"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167767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063778-76E0-4271-84EA-405E10867512}"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2865B-25AF-4968-9914-FC2F7DEDB5CF}" type="slidenum">
              <a:rPr lang="en-US" smtClean="0"/>
              <a:t>‹#›</a:t>
            </a:fld>
            <a:endParaRPr lang="en-US"/>
          </a:p>
        </p:txBody>
      </p:sp>
    </p:spTree>
    <p:extLst>
      <p:ext uri="{BB962C8B-B14F-4D97-AF65-F5344CB8AC3E}">
        <p14:creationId xmlns:p14="http://schemas.microsoft.com/office/powerpoint/2010/main" val="72572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63778-76E0-4271-84EA-405E10867512}" type="datetimeFigureOut">
              <a:rPr lang="en-US" smtClean="0"/>
              <a:t>2/12/23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2865B-25AF-4968-9914-FC2F7DEDB5CF}" type="slidenum">
              <a:rPr lang="en-US" smtClean="0"/>
              <a:t>‹#›</a:t>
            </a:fld>
            <a:endParaRPr lang="en-US"/>
          </a:p>
        </p:txBody>
      </p:sp>
    </p:spTree>
    <p:extLst>
      <p:ext uri="{BB962C8B-B14F-4D97-AF65-F5344CB8AC3E}">
        <p14:creationId xmlns:p14="http://schemas.microsoft.com/office/powerpoint/2010/main" val="1433078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F9768-4678-7135-ED6C-6E088E5678F5}"/>
              </a:ext>
            </a:extLst>
          </p:cNvPr>
          <p:cNvSpPr>
            <a:spLocks noGrp="1"/>
          </p:cNvSpPr>
          <p:nvPr>
            <p:ph type="title"/>
          </p:nvPr>
        </p:nvSpPr>
        <p:spPr>
          <a:xfrm>
            <a:off x="0" y="288614"/>
            <a:ext cx="9144000" cy="1303881"/>
          </a:xfrm>
        </p:spPr>
        <p:txBody>
          <a:bodyPr>
            <a:noAutofit/>
          </a:bodyPr>
          <a:lstStyle/>
          <a:p>
            <a:r>
              <a:rPr lang="en-US" b="1" dirty="0">
                <a:latin typeface="Times New Roman" panose="02020603050405020304" pitchFamily="18" charset="0"/>
                <a:cs typeface="Times New Roman" panose="02020603050405020304" pitchFamily="18" charset="0"/>
              </a:rPr>
              <a:t>“...I believe; help my unbelief.” – Mark 9:24</a:t>
            </a:r>
          </a:p>
        </p:txBody>
      </p:sp>
      <p:sp>
        <p:nvSpPr>
          <p:cNvPr id="3" name="Content Placeholder 2">
            <a:extLst>
              <a:ext uri="{FF2B5EF4-FFF2-40B4-BE49-F238E27FC236}">
                <a16:creationId xmlns:a16="http://schemas.microsoft.com/office/drawing/2014/main" id="{F4E4E31F-45DD-F505-39BE-10CEEE5B922B}"/>
              </a:ext>
            </a:extLst>
          </p:cNvPr>
          <p:cNvSpPr>
            <a:spLocks noGrp="1"/>
          </p:cNvSpPr>
          <p:nvPr>
            <p:ph idx="1"/>
          </p:nvPr>
        </p:nvSpPr>
        <p:spPr>
          <a:xfrm>
            <a:off x="156039" y="2103024"/>
            <a:ext cx="8895494" cy="4441612"/>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“We shall not seek to understand in order that we may believe, but to believe in order that we may understand...The unbelieving mind would not be convinced by any proof, and the worshiping heart needs none.”</a:t>
            </a:r>
          </a:p>
          <a:p>
            <a:pPr marL="0" indent="0">
              <a:buNone/>
            </a:pPr>
            <a:r>
              <a:rPr lang="en-US" sz="4000" b="1" dirty="0">
                <a:latin typeface="Times New Roman" panose="02020603050405020304" pitchFamily="18" charset="0"/>
                <a:cs typeface="Times New Roman" panose="02020603050405020304" pitchFamily="18" charset="0"/>
              </a:rPr>
              <a:t>- A.W. Tozer</a:t>
            </a:r>
          </a:p>
        </p:txBody>
      </p:sp>
    </p:spTree>
    <p:extLst>
      <p:ext uri="{BB962C8B-B14F-4D97-AF65-F5344CB8AC3E}">
        <p14:creationId xmlns:p14="http://schemas.microsoft.com/office/powerpoint/2010/main" val="34667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DF1B4A-CECD-9EB1-246C-399EE8F22C94}"/>
              </a:ext>
            </a:extLst>
          </p:cNvPr>
          <p:cNvSpPr>
            <a:spLocks noGrp="1"/>
          </p:cNvSpPr>
          <p:nvPr>
            <p:ph type="title"/>
          </p:nvPr>
        </p:nvSpPr>
        <p:spPr>
          <a:xfrm>
            <a:off x="195209" y="0"/>
            <a:ext cx="8753582" cy="1485258"/>
          </a:xfrm>
        </p:spPr>
        <p:txBody>
          <a:bodyPr>
            <a:noAutofit/>
          </a:bodyPr>
          <a:lstStyle/>
          <a:p>
            <a:pPr algn="ctr"/>
            <a:r>
              <a:rPr lang="en-US" b="1" dirty="0">
                <a:latin typeface="Times New Roman" panose="02020603050405020304" pitchFamily="18" charset="0"/>
                <a:cs typeface="Times New Roman" panose="02020603050405020304" pitchFamily="18" charset="0"/>
              </a:rPr>
              <a:t>Preparing for Take Off:</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A Working Outline of Acts 2:1-13</a:t>
            </a:r>
          </a:p>
        </p:txBody>
      </p:sp>
      <p:sp>
        <p:nvSpPr>
          <p:cNvPr id="5" name="Content Placeholder 4">
            <a:extLst>
              <a:ext uri="{FF2B5EF4-FFF2-40B4-BE49-F238E27FC236}">
                <a16:creationId xmlns:a16="http://schemas.microsoft.com/office/drawing/2014/main" id="{D1508A62-ABCC-D9FF-023E-CD04A7B640DB}"/>
              </a:ext>
            </a:extLst>
          </p:cNvPr>
          <p:cNvSpPr>
            <a:spLocks noGrp="1"/>
          </p:cNvSpPr>
          <p:nvPr>
            <p:ph idx="1"/>
          </p:nvPr>
        </p:nvSpPr>
        <p:spPr>
          <a:xfrm>
            <a:off x="0" y="2062082"/>
            <a:ext cx="9144000" cy="4328443"/>
          </a:xfrm>
        </p:spPr>
        <p:txBody>
          <a:bodyPr>
            <a:normAutofit/>
          </a:bodyPr>
          <a:lstStyle/>
          <a:p>
            <a:pPr marL="685800" indent="-685800">
              <a:buAutoNum type="arabicPeriod"/>
            </a:pPr>
            <a:r>
              <a:rPr lang="en-US" sz="3600" b="1" dirty="0">
                <a:latin typeface="Times New Roman" panose="02020603050405020304" pitchFamily="18" charset="0"/>
                <a:cs typeface="Times New Roman" panose="02020603050405020304" pitchFamily="18" charset="0"/>
              </a:rPr>
              <a:t>Pentecost in Context (Acts 2:1, 5)</a:t>
            </a:r>
          </a:p>
          <a:p>
            <a:pPr marL="685800" indent="-685800">
              <a:buAutoNum type="arabicPeriod"/>
            </a:pPr>
            <a:endParaRPr lang="en-US" sz="3600" b="1" dirty="0">
              <a:latin typeface="Times New Roman" panose="02020603050405020304" pitchFamily="18" charset="0"/>
              <a:cs typeface="Times New Roman" panose="02020603050405020304" pitchFamily="18" charset="0"/>
            </a:endParaRPr>
          </a:p>
          <a:p>
            <a:pPr marL="685800" indent="-685800">
              <a:buAutoNum type="arabicPeriod"/>
            </a:pPr>
            <a:r>
              <a:rPr lang="en-US" sz="3600" b="1" dirty="0">
                <a:latin typeface="Times New Roman" panose="02020603050405020304" pitchFamily="18" charset="0"/>
                <a:cs typeface="Times New Roman" panose="02020603050405020304" pitchFamily="18" charset="0"/>
              </a:rPr>
              <a:t>The Holy Spirit Comes Upon Them (Acts 2:2-4)</a:t>
            </a:r>
          </a:p>
          <a:p>
            <a:pPr marL="685800" indent="-685800">
              <a:buAutoNum type="arabicPeriod"/>
            </a:pPr>
            <a:endParaRPr lang="en-US" sz="3600" b="1" dirty="0">
              <a:latin typeface="Times New Roman" panose="02020603050405020304" pitchFamily="18" charset="0"/>
              <a:cs typeface="Times New Roman" panose="02020603050405020304" pitchFamily="18" charset="0"/>
            </a:endParaRPr>
          </a:p>
          <a:p>
            <a:pPr marL="685800" indent="-685800">
              <a:buAutoNum type="arabicPeriod"/>
            </a:pPr>
            <a:r>
              <a:rPr lang="en-US" sz="3600" b="1" dirty="0">
                <a:latin typeface="Times New Roman" panose="02020603050405020304" pitchFamily="18" charset="0"/>
                <a:cs typeface="Times New Roman" panose="02020603050405020304" pitchFamily="18" charset="0"/>
              </a:rPr>
              <a:t>The Pentecost Work of the Holy Spirit (Acts 2:6-13)</a:t>
            </a:r>
          </a:p>
          <a:p>
            <a:pPr marL="685800" indent="-685800">
              <a:buAutoNum type="arabicPeriod"/>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877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16CB8-BEED-DE45-99E0-61E2DADB3E7E}"/>
              </a:ext>
            </a:extLst>
          </p:cNvPr>
          <p:cNvSpPr>
            <a:spLocks noGrp="1"/>
          </p:cNvSpPr>
          <p:nvPr>
            <p:ph type="title"/>
          </p:nvPr>
        </p:nvSpPr>
        <p:spPr>
          <a:xfrm>
            <a:off x="0" y="184935"/>
            <a:ext cx="9144000" cy="976045"/>
          </a:xfrm>
        </p:spPr>
        <p:txBody>
          <a:bodyPr>
            <a:normAutofit/>
          </a:bodyPr>
          <a:lstStyle/>
          <a:p>
            <a:pPr algn="ctr"/>
            <a:r>
              <a:rPr lang="en-US" b="1" dirty="0">
                <a:latin typeface="Times New Roman" panose="02020603050405020304" pitchFamily="18" charset="0"/>
                <a:cs typeface="Times New Roman" panose="02020603050405020304" pitchFamily="18" charset="0"/>
              </a:rPr>
              <a:t>1.	Pentecost in Context (Acts 2:1, 5)</a:t>
            </a:r>
            <a:endParaRPr lang="en-US" dirty="0"/>
          </a:p>
        </p:txBody>
      </p:sp>
      <p:sp>
        <p:nvSpPr>
          <p:cNvPr id="3" name="Content Placeholder 2">
            <a:extLst>
              <a:ext uri="{FF2B5EF4-FFF2-40B4-BE49-F238E27FC236}">
                <a16:creationId xmlns:a16="http://schemas.microsoft.com/office/drawing/2014/main" id="{F69198EB-EE6E-6686-70FC-7D702A1588C9}"/>
              </a:ext>
            </a:extLst>
          </p:cNvPr>
          <p:cNvSpPr>
            <a:spLocks noGrp="1"/>
          </p:cNvSpPr>
          <p:nvPr>
            <p:ph idx="1"/>
          </p:nvPr>
        </p:nvSpPr>
        <p:spPr>
          <a:xfrm>
            <a:off x="0" y="1921427"/>
            <a:ext cx="9144000" cy="4500563"/>
          </a:xfrm>
        </p:spPr>
        <p:txBody>
          <a:bodyPr>
            <a:normAutofit/>
          </a:bodyPr>
          <a:lstStyle/>
          <a:p>
            <a:pPr marL="0" indent="0">
              <a:buNone/>
            </a:pPr>
            <a:r>
              <a:rPr lang="en-US" sz="3600" b="1" dirty="0">
                <a:latin typeface="Times New Roman" panose="02020603050405020304" pitchFamily="18" charset="0"/>
                <a:ea typeface="Calibri" panose="020F0502020204030204" pitchFamily="34" charset="0"/>
              </a:rPr>
              <a:t>“When the day of Pentecost had come, they were all together in one place.” (Acts 2:1)</a:t>
            </a:r>
          </a:p>
          <a:p>
            <a:pPr marL="0" indent="0">
              <a:buNone/>
            </a:pPr>
            <a:endParaRPr lang="en-US" sz="3600" b="1" dirty="0">
              <a:latin typeface="Times New Roman" panose="02020603050405020304" pitchFamily="18" charset="0"/>
              <a:ea typeface="Calibri" panose="020F0502020204030204" pitchFamily="34" charset="0"/>
            </a:endParaRPr>
          </a:p>
          <a:p>
            <a:pPr marL="0" indent="0">
              <a:buNone/>
            </a:pPr>
            <a:r>
              <a:rPr lang="en-US" sz="3600" b="1" dirty="0">
                <a:latin typeface="Times New Roman" panose="02020603050405020304" pitchFamily="18" charset="0"/>
                <a:ea typeface="Calibri" panose="020F0502020204030204" pitchFamily="34" charset="0"/>
              </a:rPr>
              <a:t>“Now there were Jews living in Jerusalem, devout men from every nation under heaven.” (Acts 2:5) </a:t>
            </a:r>
            <a:endParaRPr lang="en-US" sz="3600" dirty="0"/>
          </a:p>
        </p:txBody>
      </p:sp>
    </p:spTree>
    <p:extLst>
      <p:ext uri="{BB962C8B-B14F-4D97-AF65-F5344CB8AC3E}">
        <p14:creationId xmlns:p14="http://schemas.microsoft.com/office/powerpoint/2010/main" val="298962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D2ED4-06A3-D480-2782-B6905EE1128B}"/>
              </a:ext>
            </a:extLst>
          </p:cNvPr>
          <p:cNvSpPr>
            <a:spLocks noGrp="1"/>
          </p:cNvSpPr>
          <p:nvPr>
            <p:ph type="title"/>
          </p:nvPr>
        </p:nvSpPr>
        <p:spPr>
          <a:xfrm>
            <a:off x="0" y="117334"/>
            <a:ext cx="9144000" cy="1479832"/>
          </a:xfrm>
        </p:spPr>
        <p:txBody>
          <a:bodyPr>
            <a:normAutofit/>
          </a:bodyPr>
          <a:lstStyle/>
          <a:p>
            <a:pPr algn="ctr"/>
            <a:r>
              <a:rPr lang="en-US" b="1" dirty="0">
                <a:latin typeface="Times New Roman" panose="02020603050405020304" pitchFamily="18" charset="0"/>
                <a:cs typeface="Times New Roman" panose="02020603050405020304" pitchFamily="18" charset="0"/>
              </a:rPr>
              <a:t>2.	The Holy Spirit Comes Upon Them (Acts 2:2-4)</a:t>
            </a:r>
            <a:endParaRPr lang="en-US" dirty="0"/>
          </a:p>
        </p:txBody>
      </p:sp>
      <p:sp>
        <p:nvSpPr>
          <p:cNvPr id="3" name="Content Placeholder 2">
            <a:extLst>
              <a:ext uri="{FF2B5EF4-FFF2-40B4-BE49-F238E27FC236}">
                <a16:creationId xmlns:a16="http://schemas.microsoft.com/office/drawing/2014/main" id="{32AB74C0-B94D-3878-8DCC-E9BC2C53B67B}"/>
              </a:ext>
            </a:extLst>
          </p:cNvPr>
          <p:cNvSpPr>
            <a:spLocks noGrp="1"/>
          </p:cNvSpPr>
          <p:nvPr>
            <p:ph idx="1"/>
          </p:nvPr>
        </p:nvSpPr>
        <p:spPr>
          <a:xfrm>
            <a:off x="0" y="1901073"/>
            <a:ext cx="9144000" cy="4839593"/>
          </a:xfrm>
        </p:spPr>
        <p:txBody>
          <a:bodyPr>
            <a:normAutofit/>
          </a:bodyPr>
          <a:lstStyle/>
          <a:p>
            <a:pPr marL="0" indent="0">
              <a:buNone/>
            </a:pPr>
            <a:r>
              <a:rPr lang="en-US" sz="3600" b="1" dirty="0">
                <a:latin typeface="Times New Roman" panose="02020603050405020304" pitchFamily="18" charset="0"/>
                <a:ea typeface="Calibri" panose="020F0502020204030204" pitchFamily="34" charset="0"/>
              </a:rPr>
              <a:t>“And suddenly there came from heaven a noise like a violent rushing wind, and it filled the whole house where they were sitting. </a:t>
            </a:r>
            <a:r>
              <a:rPr lang="en-US" sz="3600" b="1" baseline="30000" dirty="0">
                <a:latin typeface="Times New Roman" panose="02020603050405020304" pitchFamily="18" charset="0"/>
                <a:ea typeface="Calibri" panose="020F0502020204030204" pitchFamily="34" charset="0"/>
              </a:rPr>
              <a:t>3 </a:t>
            </a:r>
            <a:r>
              <a:rPr lang="en-US" sz="3600" b="1" dirty="0">
                <a:latin typeface="Times New Roman" panose="02020603050405020304" pitchFamily="18" charset="0"/>
                <a:ea typeface="Calibri" panose="020F0502020204030204" pitchFamily="34" charset="0"/>
              </a:rPr>
              <a:t>And there appeared to them tongues as of fire distributing themselves, and they rested on each one of them. </a:t>
            </a:r>
            <a:r>
              <a:rPr lang="en-US" sz="3600" b="1" baseline="30000" dirty="0">
                <a:latin typeface="Times New Roman" panose="02020603050405020304" pitchFamily="18" charset="0"/>
                <a:ea typeface="Calibri" panose="020F0502020204030204" pitchFamily="34" charset="0"/>
              </a:rPr>
              <a:t>4 </a:t>
            </a:r>
            <a:r>
              <a:rPr lang="en-US" sz="3600" b="1" dirty="0">
                <a:latin typeface="Times New Roman" panose="02020603050405020304" pitchFamily="18" charset="0"/>
                <a:ea typeface="Calibri" panose="020F0502020204030204" pitchFamily="34" charset="0"/>
              </a:rPr>
              <a:t>And they were all filled with the Holy Spirit and began to speak with other tongues, as the Spirit was giving them utterance.”</a:t>
            </a:r>
            <a:endParaRPr lang="en-US" sz="3600" dirty="0"/>
          </a:p>
        </p:txBody>
      </p:sp>
    </p:spTree>
    <p:extLst>
      <p:ext uri="{BB962C8B-B14F-4D97-AF65-F5344CB8AC3E}">
        <p14:creationId xmlns:p14="http://schemas.microsoft.com/office/powerpoint/2010/main" val="1385450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69431-4057-C8B3-EC11-C35E0F9A2007}"/>
              </a:ext>
            </a:extLst>
          </p:cNvPr>
          <p:cNvSpPr>
            <a:spLocks noGrp="1"/>
          </p:cNvSpPr>
          <p:nvPr>
            <p:ph type="title"/>
          </p:nvPr>
        </p:nvSpPr>
        <p:spPr>
          <a:xfrm>
            <a:off x="0" y="1"/>
            <a:ext cx="9144000" cy="1315092"/>
          </a:xfrm>
        </p:spPr>
        <p:txBody>
          <a:bodyPr>
            <a:normAutofit/>
          </a:bodyPr>
          <a:lstStyle/>
          <a:p>
            <a:pPr algn="ctr"/>
            <a:r>
              <a:rPr lang="en-US" b="1" dirty="0">
                <a:latin typeface="Times New Roman" panose="02020603050405020304" pitchFamily="18" charset="0"/>
                <a:cs typeface="Times New Roman" panose="02020603050405020304" pitchFamily="18" charset="0"/>
              </a:rPr>
              <a:t>3. The Pentecost Work of the Holy Spirit (Acts 2:6-13)</a:t>
            </a:r>
            <a:endParaRPr lang="en-US" dirty="0"/>
          </a:p>
        </p:txBody>
      </p:sp>
      <p:sp>
        <p:nvSpPr>
          <p:cNvPr id="3" name="Content Placeholder 2">
            <a:extLst>
              <a:ext uri="{FF2B5EF4-FFF2-40B4-BE49-F238E27FC236}">
                <a16:creationId xmlns:a16="http://schemas.microsoft.com/office/drawing/2014/main" id="{7F16AE3D-68A2-1D46-0412-A4F47842FA29}"/>
              </a:ext>
            </a:extLst>
          </p:cNvPr>
          <p:cNvSpPr>
            <a:spLocks noGrp="1"/>
          </p:cNvSpPr>
          <p:nvPr>
            <p:ph idx="1"/>
          </p:nvPr>
        </p:nvSpPr>
        <p:spPr>
          <a:xfrm>
            <a:off x="0" y="1448881"/>
            <a:ext cx="9144000" cy="5306377"/>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“And when this sound occurred, the crowd came together, and were bewildered because each one of them was hearing them speak in his own language. They were amazed and astonished, saying, “Why, are not all these who are speaking Galileans? And how is it that we each hear them in our own language to which we were born? Parthians and Medes and Elamites, and residents of Mesopotamia, Judea and Cappadocia, Pontus and Asia, Phrygia and Pamphylia, Egypt and the districts of Libya around Cyrene, and visitors from Rome, both Jews and proselytes, Cretans and Arabs—we hear them in our own tongues speaking of the mighty deeds of God.” And they all continued in amazement and great perplexity, saying to one another, “What does this mean?” But others were mocking and saying, “They are full of sweet wine.”</a:t>
            </a:r>
          </a:p>
        </p:txBody>
      </p:sp>
    </p:spTree>
    <p:extLst>
      <p:ext uri="{BB962C8B-B14F-4D97-AF65-F5344CB8AC3E}">
        <p14:creationId xmlns:p14="http://schemas.microsoft.com/office/powerpoint/2010/main" val="120186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A30B-7529-2C26-6FDA-FDA238EC8D0B}"/>
              </a:ext>
            </a:extLst>
          </p:cNvPr>
          <p:cNvSpPr>
            <a:spLocks noGrp="1"/>
          </p:cNvSpPr>
          <p:nvPr>
            <p:ph type="title"/>
          </p:nvPr>
        </p:nvSpPr>
        <p:spPr>
          <a:xfrm>
            <a:off x="0" y="0"/>
            <a:ext cx="9144000" cy="1397285"/>
          </a:xfrm>
        </p:spPr>
        <p:txBody>
          <a:bodyPr>
            <a:normAutofit/>
          </a:bodyPr>
          <a:lstStyle/>
          <a:p>
            <a:pPr algn="ctr"/>
            <a:r>
              <a:rPr lang="en-US" sz="4800" b="1" dirty="0">
                <a:latin typeface="Times New Roman" panose="02020603050405020304" pitchFamily="18" charset="0"/>
                <a:cs typeface="Times New Roman" panose="02020603050405020304" pitchFamily="18" charset="0"/>
              </a:rPr>
              <a:t>What Can We Take Away Today?</a:t>
            </a:r>
          </a:p>
        </p:txBody>
      </p:sp>
      <p:sp>
        <p:nvSpPr>
          <p:cNvPr id="3" name="Content Placeholder 2">
            <a:extLst>
              <a:ext uri="{FF2B5EF4-FFF2-40B4-BE49-F238E27FC236}">
                <a16:creationId xmlns:a16="http://schemas.microsoft.com/office/drawing/2014/main" id="{A313BC59-7C27-A421-3156-0096F66F7F2F}"/>
              </a:ext>
            </a:extLst>
          </p:cNvPr>
          <p:cNvSpPr>
            <a:spLocks noGrp="1"/>
          </p:cNvSpPr>
          <p:nvPr>
            <p:ph idx="1"/>
          </p:nvPr>
        </p:nvSpPr>
        <p:spPr>
          <a:xfrm>
            <a:off x="0" y="1510582"/>
            <a:ext cx="9144000" cy="4705284"/>
          </a:xfrm>
        </p:spPr>
        <p:txBody>
          <a:bodyPr>
            <a:normAutofit/>
          </a:bodyPr>
          <a:lstStyle/>
          <a:p>
            <a:pPr marL="385763" indent="-385763">
              <a:buAutoNum type="arabicPeriod"/>
            </a:pPr>
            <a:r>
              <a:rPr lang="en-US" sz="3200" b="1" dirty="0">
                <a:latin typeface="Times New Roman" panose="02020603050405020304" pitchFamily="18" charset="0"/>
                <a:cs typeface="Times New Roman" panose="02020603050405020304" pitchFamily="18" charset="0"/>
              </a:rPr>
              <a:t>See how God works in people (including you) and circumstances (including yours) to accomplish His purposes.</a:t>
            </a:r>
          </a:p>
          <a:p>
            <a:pPr marL="385763" indent="-385763">
              <a:buAutoNum type="arabicPeriod"/>
            </a:pPr>
            <a:endParaRPr lang="en-US" sz="3200" b="1" dirty="0">
              <a:latin typeface="Times New Roman" panose="02020603050405020304" pitchFamily="18" charset="0"/>
              <a:cs typeface="Times New Roman" panose="02020603050405020304" pitchFamily="18" charset="0"/>
            </a:endParaRPr>
          </a:p>
          <a:p>
            <a:pPr marL="385763" indent="-385763">
              <a:buAutoNum type="arabicPeriod"/>
            </a:pPr>
            <a:r>
              <a:rPr lang="en-US" sz="3200" b="1" dirty="0">
                <a:latin typeface="Times New Roman" panose="02020603050405020304" pitchFamily="18" charset="0"/>
                <a:cs typeface="Times New Roman" panose="02020603050405020304" pitchFamily="18" charset="0"/>
              </a:rPr>
              <a:t>Be thankful for the indwelling Holy Spirit that helps us witness to others of the gospel of Jesus.</a:t>
            </a:r>
          </a:p>
          <a:p>
            <a:pPr marL="0" indent="0">
              <a:buNone/>
            </a:pPr>
            <a:endParaRPr lang="en-US" sz="3200" b="1"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3.   Trust Him to help us proclaim what God has done in us.</a:t>
            </a:r>
          </a:p>
        </p:txBody>
      </p:sp>
    </p:spTree>
    <p:extLst>
      <p:ext uri="{BB962C8B-B14F-4D97-AF65-F5344CB8AC3E}">
        <p14:creationId xmlns:p14="http://schemas.microsoft.com/office/powerpoint/2010/main" val="42414024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498</TotalTime>
  <Words>482</Words>
  <Application>Microsoft Macintosh PowerPoint</Application>
  <PresentationFormat>On-screen Show (4:3)</PresentationFormat>
  <Paragraphs>23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“...I believe; help my unbelief.” – Mark 9:24</vt:lpstr>
      <vt:lpstr>Preparing for Take Off: A Working Outline of Acts 2:1-13</vt:lpstr>
      <vt:lpstr>1. Pentecost in Context (Acts 2:1, 5)</vt:lpstr>
      <vt:lpstr>2. The Holy Spirit Comes Upon Them (Acts 2:2-4)</vt:lpstr>
      <vt:lpstr>3. The Pentecost Work of the Holy Spirit (Acts 2:6-13)</vt:lpstr>
      <vt:lpstr>What Can We Take Away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Take Off: A Working Outline of Acts 2:1-13</dc:title>
  <dc:creator>Tony Borton</dc:creator>
  <cp:lastModifiedBy>Carolyn Morford</cp:lastModifiedBy>
  <cp:revision>6</cp:revision>
  <dcterms:created xsi:type="dcterms:W3CDTF">2023-02-07T18:00:51Z</dcterms:created>
  <dcterms:modified xsi:type="dcterms:W3CDTF">2023-02-12T19:15:22Z</dcterms:modified>
</cp:coreProperties>
</file>