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84" d="100"/>
          <a:sy n="84" d="100"/>
        </p:scale>
        <p:origin x="144"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59264-8268-F6E0-405B-79AE3B145E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1B3B6F-BE3E-74DF-A461-F4D848AA7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361AF7-E0A0-4AB6-FBCD-39E714C1A67F}"/>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F97BD2E6-7861-9C4A-FE23-BCB660B62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9363E-C8C7-291F-5719-59FCFC0D13D1}"/>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7051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AFB8-A76A-5427-A69F-066930FF22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D7CB5D-D004-573F-F487-BC9394F650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50D79-8FBB-2390-5283-01970B8DA3BC}"/>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515A4231-FA9B-B385-CFA3-1A3E55058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6AD16-DE3F-35D9-CDF8-09DB3168E36A}"/>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347049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EAFB1-1CB7-41D1-37F3-AAB882BBB2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9FC99E-749A-9C2F-B3C4-E0BA6B1E35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FE09EB-EF09-7948-9B01-9CEEB6722B92}"/>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88A7AA3C-A43B-E4EA-C102-725F5C182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5AE88-B6EA-8058-EF10-361200823256}"/>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362287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57C3-6704-87B3-3509-69E9A2987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C01334-AD1C-6F05-77F4-7C544AA2B4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C99D-6ED3-1243-4A0C-0C80B1842D96}"/>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FF2AFE52-5BE4-8084-9E4D-8083FC4F3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FE4F3-D77F-89B2-C76F-0B856F6BF997}"/>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397045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DA34-05FC-7E03-D90D-DF3FE3DAA4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BA3E8B-E4A0-6554-0E9D-8BCD717E42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015F29-96F2-6F5D-335C-53F1064A0CAC}"/>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9633BED9-66B8-F525-368F-AA853D304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F351C-B76E-D8A9-237F-4A277FBA7BF2}"/>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180125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B0BF9-3140-0CA6-6009-B7D98D6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BBF1C9-DBFB-4EF9-023D-5989D9D0A4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355E26-A08B-643B-25A4-F4D8F2B0D3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57B76D-B0F6-9481-737B-5966E57C1098}"/>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6" name="Footer Placeholder 5">
            <a:extLst>
              <a:ext uri="{FF2B5EF4-FFF2-40B4-BE49-F238E27FC236}">
                <a16:creationId xmlns:a16="http://schemas.microsoft.com/office/drawing/2014/main" id="{7786FFF8-6675-6317-44A6-7D67B2435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E6AC2-994C-14FF-8EBD-AF7A7147D3D2}"/>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58397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260C9-4390-E4E8-A020-012E2D136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915F5A-F4CF-C8EB-519E-6274C3BA23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3817B8-2162-316D-AABF-2F17E4CD25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F84566-5500-84F3-C2C3-591B871B84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4D7EB7-6578-1121-4837-102DF0DF92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921DFF-D6CA-D048-807E-536D44F8CF79}"/>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8" name="Footer Placeholder 7">
            <a:extLst>
              <a:ext uri="{FF2B5EF4-FFF2-40B4-BE49-F238E27FC236}">
                <a16:creationId xmlns:a16="http://schemas.microsoft.com/office/drawing/2014/main" id="{00BFFF7B-78A8-20BC-A652-EA27AC217E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3DDF6F-FC06-9C7F-5AB5-01F0F88B9963}"/>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75324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6797-F5C9-3DCC-CCC8-2C4109FF0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5E1A7B-89AB-17B5-6345-BA96C0C507D7}"/>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4" name="Footer Placeholder 3">
            <a:extLst>
              <a:ext uri="{FF2B5EF4-FFF2-40B4-BE49-F238E27FC236}">
                <a16:creationId xmlns:a16="http://schemas.microsoft.com/office/drawing/2014/main" id="{9F281DF3-10D7-F1BF-C17E-AB5A2C489F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C90444-ED9F-3C69-7DD5-30F81310B465}"/>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92676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D5008-25DB-79BE-20B2-943F05BEEB64}"/>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3" name="Footer Placeholder 2">
            <a:extLst>
              <a:ext uri="{FF2B5EF4-FFF2-40B4-BE49-F238E27FC236}">
                <a16:creationId xmlns:a16="http://schemas.microsoft.com/office/drawing/2014/main" id="{5DB1F5C1-100D-4E3A-D936-87FC4C3425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87EDC3-97F3-DA41-515F-9B855BD2CE57}"/>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218709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2435C-86BA-D9F5-E910-87628F2F68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CD8995-B3DA-2364-F078-4BD3DFD3E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0CD73A-A016-4FF7-DF4A-E8B377067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9F605-A9FD-911D-5DC2-8A5FA912F47E}"/>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6" name="Footer Placeholder 5">
            <a:extLst>
              <a:ext uri="{FF2B5EF4-FFF2-40B4-BE49-F238E27FC236}">
                <a16:creationId xmlns:a16="http://schemas.microsoft.com/office/drawing/2014/main" id="{1CA083FF-9D30-87A4-DA4A-508C25AB4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9CA49-3A0A-20EC-267F-7CBB5DD898BC}"/>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296692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B4F5-B35D-F087-2F5C-D372A3A37D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031FF0-1065-950E-AE1E-A19422E7D0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369DE0-D57D-243D-B5BD-BB8BDBEE8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E3DC7-95CE-FE00-4250-4CC3970198F7}"/>
              </a:ext>
            </a:extLst>
          </p:cNvPr>
          <p:cNvSpPr>
            <a:spLocks noGrp="1"/>
          </p:cNvSpPr>
          <p:nvPr>
            <p:ph type="dt" sz="half" idx="10"/>
          </p:nvPr>
        </p:nvSpPr>
        <p:spPr/>
        <p:txBody>
          <a:bodyPr/>
          <a:lstStyle/>
          <a:p>
            <a:fld id="{D06D2A9B-2AFB-49AE-9627-2F39FA0BCAD2}" type="datetimeFigureOut">
              <a:rPr lang="en-US" smtClean="0"/>
              <a:t>5/8/2023</a:t>
            </a:fld>
            <a:endParaRPr lang="en-US"/>
          </a:p>
        </p:txBody>
      </p:sp>
      <p:sp>
        <p:nvSpPr>
          <p:cNvPr id="6" name="Footer Placeholder 5">
            <a:extLst>
              <a:ext uri="{FF2B5EF4-FFF2-40B4-BE49-F238E27FC236}">
                <a16:creationId xmlns:a16="http://schemas.microsoft.com/office/drawing/2014/main" id="{5244796D-415A-728A-83EF-6B93B6553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88D114-27E1-404F-3193-BD67EEC91D99}"/>
              </a:ext>
            </a:extLst>
          </p:cNvPr>
          <p:cNvSpPr>
            <a:spLocks noGrp="1"/>
          </p:cNvSpPr>
          <p:nvPr>
            <p:ph type="sldNum" sz="quarter" idx="12"/>
          </p:nvPr>
        </p:nvSpPr>
        <p:spPr/>
        <p:txBody>
          <a:bodyPr/>
          <a:lstStyle/>
          <a:p>
            <a:fld id="{B2DB0855-20D5-40F3-A00A-413D39C60FE7}" type="slidenum">
              <a:rPr lang="en-US" smtClean="0"/>
              <a:t>‹#›</a:t>
            </a:fld>
            <a:endParaRPr lang="en-US"/>
          </a:p>
        </p:txBody>
      </p:sp>
    </p:spTree>
    <p:extLst>
      <p:ext uri="{BB962C8B-B14F-4D97-AF65-F5344CB8AC3E}">
        <p14:creationId xmlns:p14="http://schemas.microsoft.com/office/powerpoint/2010/main" val="205747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6760CA-2B50-FF20-AD45-372E528F84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E3AB30-5F84-FFD2-32A0-7D659562B1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68B8F-3F0D-6344-7746-2EE078CB5D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D2A9B-2AFB-49AE-9627-2F39FA0BCAD2}" type="datetimeFigureOut">
              <a:rPr lang="en-US" smtClean="0"/>
              <a:t>5/8/2023</a:t>
            </a:fld>
            <a:endParaRPr lang="en-US"/>
          </a:p>
        </p:txBody>
      </p:sp>
      <p:sp>
        <p:nvSpPr>
          <p:cNvPr id="5" name="Footer Placeholder 4">
            <a:extLst>
              <a:ext uri="{FF2B5EF4-FFF2-40B4-BE49-F238E27FC236}">
                <a16:creationId xmlns:a16="http://schemas.microsoft.com/office/drawing/2014/main" id="{8576A160-D78D-FFFC-6E4C-28F04D0A25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8B1AFF-5732-707F-B48C-825981F3C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B0855-20D5-40F3-A00A-413D39C60FE7}" type="slidenum">
              <a:rPr lang="en-US" smtClean="0"/>
              <a:t>‹#›</a:t>
            </a:fld>
            <a:endParaRPr lang="en-US"/>
          </a:p>
        </p:txBody>
      </p:sp>
    </p:spTree>
    <p:extLst>
      <p:ext uri="{BB962C8B-B14F-4D97-AF65-F5344CB8AC3E}">
        <p14:creationId xmlns:p14="http://schemas.microsoft.com/office/powerpoint/2010/main" val="35566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A807-2539-29E9-9030-87DB80F352DF}"/>
              </a:ext>
            </a:extLst>
          </p:cNvPr>
          <p:cNvSpPr>
            <a:spLocks noGrp="1"/>
          </p:cNvSpPr>
          <p:nvPr>
            <p:ph type="ctrTitle"/>
          </p:nvPr>
        </p:nvSpPr>
        <p:spPr>
          <a:xfrm>
            <a:off x="0" y="0"/>
            <a:ext cx="12192000" cy="1190171"/>
          </a:xfrm>
        </p:spPr>
        <p:txBody>
          <a:bodyPr/>
          <a:lstStyle/>
          <a:p>
            <a:r>
              <a:rPr lang="en-US" b="1" dirty="0">
                <a:latin typeface="Times New Roman" panose="02020603050405020304" pitchFamily="18" charset="0"/>
                <a:cs typeface="Times New Roman" panose="02020603050405020304" pitchFamily="18" charset="0"/>
              </a:rPr>
              <a:t>Last Week Recap: Acts 2:37-41</a:t>
            </a:r>
          </a:p>
        </p:txBody>
      </p:sp>
      <p:sp>
        <p:nvSpPr>
          <p:cNvPr id="3" name="Subtitle 2">
            <a:extLst>
              <a:ext uri="{FF2B5EF4-FFF2-40B4-BE49-F238E27FC236}">
                <a16:creationId xmlns:a16="http://schemas.microsoft.com/office/drawing/2014/main" id="{6D5DE3FA-1A1C-B523-B526-1D480A257304}"/>
              </a:ext>
            </a:extLst>
          </p:cNvPr>
          <p:cNvSpPr>
            <a:spLocks noGrp="1"/>
          </p:cNvSpPr>
          <p:nvPr>
            <p:ph type="subTitle" idx="1"/>
          </p:nvPr>
        </p:nvSpPr>
        <p:spPr>
          <a:xfrm>
            <a:off x="-1" y="1291771"/>
            <a:ext cx="12191999" cy="5566229"/>
          </a:xfrm>
        </p:spPr>
        <p:txBody>
          <a:bodyPr/>
          <a:lstStyle/>
          <a:p>
            <a:pPr algn="l"/>
            <a:r>
              <a:rPr lang="en-US" b="1" dirty="0">
                <a:latin typeface="Times New Roman" panose="02020603050405020304" pitchFamily="18" charset="0"/>
                <a:cs typeface="Times New Roman" panose="02020603050405020304" pitchFamily="18" charset="0"/>
              </a:rPr>
              <a:t>1.	Cut to the heart (v. 37) This is the moment of belief = Salvation</a:t>
            </a:r>
          </a:p>
          <a:p>
            <a:pPr algn="l"/>
            <a:r>
              <a:rPr lang="en-US" b="1" dirty="0">
                <a:latin typeface="Times New Roman" panose="02020603050405020304" pitchFamily="18" charset="0"/>
                <a:cs typeface="Times New Roman" panose="02020603050405020304" pitchFamily="18" charset="0"/>
              </a:rPr>
              <a:t>2.	What shall we do? (belief followed by change) This should be our 				question once we have believed.</a:t>
            </a:r>
          </a:p>
          <a:p>
            <a:pPr algn="l"/>
            <a:r>
              <a:rPr lang="en-US" b="1" dirty="0">
                <a:latin typeface="Times New Roman" panose="02020603050405020304" pitchFamily="18" charset="0"/>
                <a:cs typeface="Times New Roman" panose="02020603050405020304" pitchFamily="18" charset="0"/>
              </a:rPr>
              <a:t>3.	Belief-inspired change begins with repentance and baptism INTO 				the remission of sins.</a:t>
            </a:r>
          </a:p>
          <a:p>
            <a:pPr algn="l"/>
            <a:r>
              <a:rPr lang="en-US" b="1" dirty="0">
                <a:latin typeface="Times New Roman" panose="02020603050405020304" pitchFamily="18" charset="0"/>
                <a:cs typeface="Times New Roman" panose="02020603050405020304" pitchFamily="18" charset="0"/>
              </a:rPr>
              <a:t>4. 	Those Jews who were saved, were saved from “...this perverse 					generation.” This salvation came through inner belief and then the conscious act of 		repentance (turning away from their rejection of Jesus), followed by  				baptism into a new identity in Christ and the forgiveness of sin He 				provided. The rest of that perverse, unbelieving, and unrepentant 				generation faced judgment, which came in AD 70.</a:t>
            </a:r>
          </a:p>
          <a:p>
            <a:pPr algn="l"/>
            <a:r>
              <a:rPr lang="en-US" b="1" dirty="0">
                <a:latin typeface="Times New Roman" panose="02020603050405020304" pitchFamily="18" charset="0"/>
                <a:cs typeface="Times New Roman" panose="02020603050405020304" pitchFamily="18" charset="0"/>
              </a:rPr>
              <a:t>5. 	There is application for all of those who believe (us) – Believe – Repent – Be 			Baptized. This is “Right thought followed by right action.”</a:t>
            </a:r>
          </a:p>
          <a:p>
            <a:pPr algn="l"/>
            <a:endParaRPr lang="en-US" dirty="0"/>
          </a:p>
        </p:txBody>
      </p:sp>
    </p:spTree>
    <p:extLst>
      <p:ext uri="{BB962C8B-B14F-4D97-AF65-F5344CB8AC3E}">
        <p14:creationId xmlns:p14="http://schemas.microsoft.com/office/powerpoint/2010/main" val="428256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5A52E-5D91-AFF0-0CC9-0CA45AC2D5DA}"/>
              </a:ext>
            </a:extLst>
          </p:cNvPr>
          <p:cNvSpPr>
            <a:spLocks noGrp="1"/>
          </p:cNvSpPr>
          <p:nvPr>
            <p:ph type="title"/>
          </p:nvPr>
        </p:nvSpPr>
        <p:spPr>
          <a:xfrm>
            <a:off x="0" y="1"/>
            <a:ext cx="12192000" cy="1017269"/>
          </a:xfrm>
        </p:spPr>
        <p:txBody>
          <a:bodyPr>
            <a:normAutofit/>
          </a:bodyPr>
          <a:lstStyle/>
          <a:p>
            <a:pPr algn="ctr"/>
            <a:r>
              <a:rPr lang="en-US" sz="6000" b="1" dirty="0">
                <a:latin typeface="Times New Roman" panose="02020603050405020304" pitchFamily="18" charset="0"/>
                <a:cs typeface="Times New Roman" panose="02020603050405020304" pitchFamily="18" charset="0"/>
              </a:rPr>
              <a:t>Acts 2:42-47</a:t>
            </a:r>
          </a:p>
        </p:txBody>
      </p:sp>
      <p:sp>
        <p:nvSpPr>
          <p:cNvPr id="3" name="Content Placeholder 2">
            <a:extLst>
              <a:ext uri="{FF2B5EF4-FFF2-40B4-BE49-F238E27FC236}">
                <a16:creationId xmlns:a16="http://schemas.microsoft.com/office/drawing/2014/main" id="{6B6241A0-6187-2E65-FFED-11D4B8E8AC95}"/>
              </a:ext>
            </a:extLst>
          </p:cNvPr>
          <p:cNvSpPr>
            <a:spLocks noGrp="1"/>
          </p:cNvSpPr>
          <p:nvPr>
            <p:ph idx="1"/>
          </p:nvPr>
        </p:nvSpPr>
        <p:spPr>
          <a:xfrm>
            <a:off x="0" y="1017270"/>
            <a:ext cx="12192000" cy="5840729"/>
          </a:xfrm>
        </p:spPr>
        <p:txBody>
          <a:bodyPr>
            <a:normAutofit lnSpcReduction="10000"/>
          </a:bodyPr>
          <a:lstStyle/>
          <a:p>
            <a:pPr marL="0" indent="0">
              <a:buNone/>
            </a:pPr>
            <a:r>
              <a:rPr lang="en-US" sz="3600" b="1" dirty="0">
                <a:latin typeface="Times New Roman" panose="02020603050405020304" pitchFamily="18" charset="0"/>
                <a:cs typeface="Times New Roman" panose="02020603050405020304" pitchFamily="18" charset="0"/>
              </a:rPr>
              <a:t>“And they continued steadfastly in the apostles’ doctrine and fellowship, in the breaking of bread, and in prayers. 43 Then fear came upon every soul, and many wonders and signs were done through the apostles. 44 Now all who believed were together, and had all things in common, 45 and sold their possessions and goods, and divided them among all, as anyone had need.</a:t>
            </a:r>
          </a:p>
          <a:p>
            <a:pPr marL="0" indent="0">
              <a:buNone/>
            </a:pPr>
            <a:r>
              <a:rPr lang="en-US" sz="3600" b="1" dirty="0">
                <a:latin typeface="Times New Roman" panose="02020603050405020304" pitchFamily="18" charset="0"/>
                <a:cs typeface="Times New Roman" panose="02020603050405020304" pitchFamily="18" charset="0"/>
              </a:rPr>
              <a:t>46 So continuing daily with one accord in the temple, and breaking bread from house to house, they ate their food with gladness and simplicity of heart, 47 praising God and having favor with all the people. And the Lord added to the church daily those who were being saved.”</a:t>
            </a:r>
          </a:p>
          <a:p>
            <a:pPr marL="0" indent="0">
              <a:buNone/>
            </a:pPr>
            <a:endParaRPr lang="en-US" dirty="0"/>
          </a:p>
        </p:txBody>
      </p:sp>
    </p:spTree>
    <p:extLst>
      <p:ext uri="{BB962C8B-B14F-4D97-AF65-F5344CB8AC3E}">
        <p14:creationId xmlns:p14="http://schemas.microsoft.com/office/powerpoint/2010/main" val="235050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E5F40-EEBB-A08B-F097-1E359CAA6949}"/>
              </a:ext>
            </a:extLst>
          </p:cNvPr>
          <p:cNvSpPr>
            <a:spLocks noGrp="1"/>
          </p:cNvSpPr>
          <p:nvPr>
            <p:ph type="title"/>
          </p:nvPr>
        </p:nvSpPr>
        <p:spPr>
          <a:xfrm>
            <a:off x="0" y="1"/>
            <a:ext cx="12192000" cy="1062989"/>
          </a:xfrm>
        </p:spPr>
        <p:txBody>
          <a:bodyPr/>
          <a:lstStyle/>
          <a:p>
            <a:pPr algn="ctr"/>
            <a:r>
              <a:rPr lang="en-US" b="1" dirty="0">
                <a:latin typeface="Times New Roman" panose="02020603050405020304" pitchFamily="18" charset="0"/>
                <a:cs typeface="Times New Roman" panose="02020603050405020304" pitchFamily="18" charset="0"/>
              </a:rPr>
              <a:t>Non-Normative Aspects of Acts 2:42-47</a:t>
            </a:r>
          </a:p>
        </p:txBody>
      </p:sp>
      <p:sp>
        <p:nvSpPr>
          <p:cNvPr id="3" name="Content Placeholder 2">
            <a:extLst>
              <a:ext uri="{FF2B5EF4-FFF2-40B4-BE49-F238E27FC236}">
                <a16:creationId xmlns:a16="http://schemas.microsoft.com/office/drawing/2014/main" id="{E2397433-A72C-9CC7-5D75-F0365E578A3D}"/>
              </a:ext>
            </a:extLst>
          </p:cNvPr>
          <p:cNvSpPr>
            <a:spLocks noGrp="1"/>
          </p:cNvSpPr>
          <p:nvPr>
            <p:ph idx="1"/>
          </p:nvPr>
        </p:nvSpPr>
        <p:spPr>
          <a:xfrm>
            <a:off x="0" y="1062990"/>
            <a:ext cx="12192000" cy="5795009"/>
          </a:xfrm>
        </p:spPr>
        <p:txBody>
          <a:bodyPr>
            <a:normAutofit/>
          </a:bodyPr>
          <a:lstStyle/>
          <a:p>
            <a:pPr marL="0" marR="0" indent="0">
              <a:lnSpc>
                <a:spcPct val="107000"/>
              </a:lnSpc>
              <a:spcBef>
                <a:spcPts val="0"/>
              </a:spcBef>
              <a:spcAft>
                <a:spcPts val="800"/>
              </a:spcAft>
              <a:buNone/>
            </a:pPr>
            <a:r>
              <a:rPr lang="en-US" sz="4800" b="1" kern="100" dirty="0">
                <a:effectLst/>
                <a:latin typeface="Times New Roman" panose="02020603050405020304" pitchFamily="18" charset="0"/>
                <a:ea typeface="Calibri" panose="020F0502020204030204" pitchFamily="34" charset="0"/>
                <a:cs typeface="Times New Roman" panose="02020603050405020304" pitchFamily="18" charset="0"/>
              </a:rPr>
              <a:t>1.	Wonders and signs done through the 	apostles</a:t>
            </a:r>
          </a:p>
          <a:p>
            <a:pPr marL="0" marR="0" indent="0">
              <a:lnSpc>
                <a:spcPct val="107000"/>
              </a:lnSpc>
              <a:spcBef>
                <a:spcPts val="0"/>
              </a:spcBef>
              <a:spcAft>
                <a:spcPts val="800"/>
              </a:spcAft>
              <a:buNone/>
            </a:pPr>
            <a:r>
              <a:rPr lang="en-US" sz="4800" b="1" kern="100" dirty="0">
                <a:effectLst/>
                <a:latin typeface="Times New Roman" panose="02020603050405020304" pitchFamily="18" charset="0"/>
                <a:ea typeface="Calibri" panose="020F0502020204030204" pitchFamily="34" charset="0"/>
                <a:cs typeface="Times New Roman" panose="02020603050405020304" pitchFamily="18" charset="0"/>
              </a:rPr>
              <a:t>2.	Common-ism (what’s mine is yours) vs. 	Communism (what’s yours is mine) </a:t>
            </a:r>
          </a:p>
          <a:p>
            <a:pPr marL="0" marR="0" indent="0">
              <a:lnSpc>
                <a:spcPct val="107000"/>
              </a:lnSpc>
              <a:spcBef>
                <a:spcPts val="0"/>
              </a:spcBef>
              <a:spcAft>
                <a:spcPts val="800"/>
              </a:spcAft>
              <a:buNone/>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3.	Meeting daily in the temple (they were still 	Jews)</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8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A376-4F33-5F76-6380-08B85AC5D22B}"/>
              </a:ext>
            </a:extLst>
          </p:cNvPr>
          <p:cNvSpPr>
            <a:spLocks noGrp="1"/>
          </p:cNvSpPr>
          <p:nvPr>
            <p:ph type="title"/>
          </p:nvPr>
        </p:nvSpPr>
        <p:spPr>
          <a:xfrm>
            <a:off x="0" y="1"/>
            <a:ext cx="12192000" cy="1188719"/>
          </a:xfrm>
        </p:spPr>
        <p:txBody>
          <a:bodyPr>
            <a:normAutofit/>
          </a:bodyPr>
          <a:lstStyle/>
          <a:p>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“Continuing” (</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proskarterio</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 “constantly devoted”) church practices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DF356C0-8BA2-1822-2C15-4F46F69502A5}"/>
              </a:ext>
            </a:extLst>
          </p:cNvPr>
          <p:cNvSpPr>
            <a:spLocks noGrp="1"/>
          </p:cNvSpPr>
          <p:nvPr>
            <p:ph idx="1"/>
          </p:nvPr>
        </p:nvSpPr>
        <p:spPr>
          <a:xfrm>
            <a:off x="0" y="1040130"/>
            <a:ext cx="12192000" cy="5817869"/>
          </a:xfrm>
        </p:spPr>
        <p:txBody>
          <a:bodyPr>
            <a:normAutofit fontScale="92500" lnSpcReduction="20000"/>
          </a:bodyPr>
          <a:lstStyle/>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1.</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Apostle’s Doctrine (</a:t>
            </a:r>
            <a:r>
              <a:rPr lang="en-US" sz="2800" b="1" kern="100" dirty="0" err="1">
                <a:effectLst/>
                <a:latin typeface="Times New Roman" panose="02020603050405020304" pitchFamily="18" charset="0"/>
                <a:ea typeface="Calibri" panose="020F0502020204030204" pitchFamily="34" charset="0"/>
                <a:cs typeface="Times New Roman" panose="02020603050405020304" pitchFamily="18" charset="0"/>
              </a:rPr>
              <a:t>didache</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 Teaching</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“Teach one another” (Colossians 3:16)</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2.  Fellowship (koinonia) – Community/joint participation </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“Greet (receive joyfully) one another” (Romans 16:16)</a:t>
            </a:r>
          </a:p>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3.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Breaking of Bread – eating together in keeping with the Lord’s Supper </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“Show hospitality to one another” (1 Peter 4:9)</a:t>
            </a:r>
          </a:p>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4</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Prayer – Corporate Prayer</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“Pray for one another” (James 5:16)</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5.  In one Accord  – To go forward in unison.</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“Live in harmony with one another” (Romans 12:16)</a:t>
            </a: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Praising God – </a:t>
            </a:r>
            <a:r>
              <a:rPr lang="en-US" b="1" kern="100" dirty="0">
                <a:latin typeface="Times New Roman" panose="02020603050405020304" pitchFamily="18" charset="0"/>
                <a:ea typeface="Calibri" panose="020F0502020204030204" pitchFamily="34" charset="0"/>
                <a:cs typeface="Times New Roman" panose="02020603050405020304" pitchFamily="18" charset="0"/>
              </a:rPr>
              <a:t>L</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ifting up His name together - Corporate Worship</a:t>
            </a:r>
          </a:p>
          <a:p>
            <a:pPr marL="0" indent="0">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“Speak to one another with psalms, hymns and spiritual songs” (Ephesians 5:19)</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72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58B2-FE39-99E9-3A54-CA341C4FED36}"/>
              </a:ext>
            </a:extLst>
          </p:cNvPr>
          <p:cNvSpPr>
            <a:spLocks noGrp="1"/>
          </p:cNvSpPr>
          <p:nvPr>
            <p:ph type="title"/>
          </p:nvPr>
        </p:nvSpPr>
        <p:spPr>
          <a:xfrm>
            <a:off x="0" y="1"/>
            <a:ext cx="12192000" cy="891539"/>
          </a:xfrm>
        </p:spPr>
        <p:txBody>
          <a:bodyPr>
            <a:normAutofit/>
          </a:bodyPr>
          <a:lstStyle/>
          <a:p>
            <a:pPr algn="ctr"/>
            <a:r>
              <a:rPr lang="en-US" b="1" dirty="0">
                <a:latin typeface="Times New Roman" panose="02020603050405020304" pitchFamily="18" charset="0"/>
                <a:cs typeface="Times New Roman" panose="02020603050405020304" pitchFamily="18" charset="0"/>
              </a:rPr>
              <a:t>Result of “Continuing” Church Practices</a:t>
            </a:r>
          </a:p>
        </p:txBody>
      </p:sp>
      <p:sp>
        <p:nvSpPr>
          <p:cNvPr id="3" name="Content Placeholder 2">
            <a:extLst>
              <a:ext uri="{FF2B5EF4-FFF2-40B4-BE49-F238E27FC236}">
                <a16:creationId xmlns:a16="http://schemas.microsoft.com/office/drawing/2014/main" id="{D5AF4A30-8489-E6D0-CC69-9BEC76FBEE72}"/>
              </a:ext>
            </a:extLst>
          </p:cNvPr>
          <p:cNvSpPr>
            <a:spLocks noGrp="1"/>
          </p:cNvSpPr>
          <p:nvPr>
            <p:ph idx="1"/>
          </p:nvPr>
        </p:nvSpPr>
        <p:spPr>
          <a:xfrm>
            <a:off x="0" y="971550"/>
            <a:ext cx="12192000" cy="5886449"/>
          </a:xfrm>
        </p:spPr>
        <p:txBody>
          <a:bodyPr>
            <a:normAutofit/>
          </a:bodyPr>
          <a:lstStyle/>
          <a:p>
            <a:pPr marL="0" indent="0">
              <a:buNone/>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“The Lord added to the church daily those who were being saved.” (v. 47)</a:t>
            </a:r>
          </a:p>
          <a:p>
            <a:pPr marL="0" indent="0">
              <a:buNone/>
            </a:pPr>
            <a:endParaRPr lang="en-US" sz="4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800" b="1" dirty="0">
                <a:latin typeface="Times New Roman" panose="02020603050405020304" pitchFamily="18" charset="0"/>
                <a:ea typeface="Calibri" panose="020F0502020204030204" pitchFamily="34" charset="0"/>
                <a:cs typeface="Times New Roman" panose="02020603050405020304" pitchFamily="18" charset="0"/>
              </a:rPr>
              <a:t>* This is the point! We are not to live our Christian lives unto ourselves. We are to multiply. We are to do Jesus’ work here on earth, which is to help bring all those who are called back to the F </a:t>
            </a:r>
            <a:r>
              <a:rPr lang="en-US" sz="4800" b="1" dirty="0" err="1">
                <a:latin typeface="Times New Roman" panose="02020603050405020304" pitchFamily="18" charset="0"/>
                <a:ea typeface="Calibri" panose="020F0502020204030204" pitchFamily="34" charset="0"/>
                <a:cs typeface="Times New Roman" panose="02020603050405020304" pitchFamily="18" charset="0"/>
              </a:rPr>
              <a:t>ather</a:t>
            </a:r>
            <a:r>
              <a:rPr lang="en-US" sz="4800" b="1" dirty="0">
                <a:latin typeface="Times New Roman" panose="02020603050405020304" pitchFamily="18" charset="0"/>
                <a:ea typeface="Calibri" panose="020F0502020204030204" pitchFamily="34" charset="0"/>
                <a:cs typeface="Times New Roman" panose="02020603050405020304" pitchFamily="18" charset="0"/>
              </a:rPr>
              <a:t>. </a:t>
            </a:r>
            <a:endParaRPr lang="en-U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4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614</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Last Week Recap: Acts 2:37-41</vt:lpstr>
      <vt:lpstr>Acts 2:42-47</vt:lpstr>
      <vt:lpstr>Non-Normative Aspects of Acts 2:42-47</vt:lpstr>
      <vt:lpstr>“Continuing” (proskarterio – “constantly devoted”) church practices </vt:lpstr>
      <vt:lpstr>Result of “Continuing” Church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Week Recap: Acts 2:37-41</dc:title>
  <dc:creator>Tony Borton</dc:creator>
  <cp:lastModifiedBy>Tony Borton</cp:lastModifiedBy>
  <cp:revision>4</cp:revision>
  <dcterms:created xsi:type="dcterms:W3CDTF">2023-05-08T17:49:19Z</dcterms:created>
  <dcterms:modified xsi:type="dcterms:W3CDTF">2023-05-08T19:10:32Z</dcterms:modified>
</cp:coreProperties>
</file>