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9" autoAdjust="0"/>
    <p:restoredTop sz="94660"/>
  </p:normalViewPr>
  <p:slideViewPr>
    <p:cSldViewPr snapToGrid="0">
      <p:cViewPr varScale="1">
        <p:scale>
          <a:sx n="124" d="100"/>
          <a:sy n="124" d="100"/>
        </p:scale>
        <p:origin x="15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EA2443-42C5-4985-AEA2-ACCD1EF40C84}"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428010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A2443-42C5-4985-AEA2-ACCD1EF40C84}"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53969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A2443-42C5-4985-AEA2-ACCD1EF40C84}"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373621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A2443-42C5-4985-AEA2-ACCD1EF40C84}"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189002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EA2443-42C5-4985-AEA2-ACCD1EF40C84}"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68554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EA2443-42C5-4985-AEA2-ACCD1EF40C84}"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215627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EA2443-42C5-4985-AEA2-ACCD1EF40C84}" type="datetimeFigureOut">
              <a:rPr lang="en-US" smtClean="0"/>
              <a:t>5/28/23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398226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EA2443-42C5-4985-AEA2-ACCD1EF40C84}" type="datetimeFigureOut">
              <a:rPr lang="en-US" smtClean="0"/>
              <a:t>5/28/23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99767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A2443-42C5-4985-AEA2-ACCD1EF40C84}" type="datetimeFigureOut">
              <a:rPr lang="en-US" smtClean="0"/>
              <a:t>5/28/23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23387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EA2443-42C5-4985-AEA2-ACCD1EF40C84}"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421811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EA2443-42C5-4985-AEA2-ACCD1EF40C84}"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8413F-9329-4C67-818F-2600D73DB9AB}" type="slidenum">
              <a:rPr lang="en-US" smtClean="0"/>
              <a:t>‹#›</a:t>
            </a:fld>
            <a:endParaRPr lang="en-US"/>
          </a:p>
        </p:txBody>
      </p:sp>
    </p:spTree>
    <p:extLst>
      <p:ext uri="{BB962C8B-B14F-4D97-AF65-F5344CB8AC3E}">
        <p14:creationId xmlns:p14="http://schemas.microsoft.com/office/powerpoint/2010/main" val="305467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A2443-42C5-4985-AEA2-ACCD1EF40C84}" type="datetimeFigureOut">
              <a:rPr lang="en-US" smtClean="0"/>
              <a:t>5/28/23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8413F-9329-4C67-818F-2600D73DB9AB}" type="slidenum">
              <a:rPr lang="en-US" smtClean="0"/>
              <a:t>‹#›</a:t>
            </a:fld>
            <a:endParaRPr lang="en-US"/>
          </a:p>
        </p:txBody>
      </p:sp>
    </p:spTree>
    <p:extLst>
      <p:ext uri="{BB962C8B-B14F-4D97-AF65-F5344CB8AC3E}">
        <p14:creationId xmlns:p14="http://schemas.microsoft.com/office/powerpoint/2010/main" val="3146404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outdoor, building, sky, composite material&#10;&#10;Description automatically generated">
            <a:extLst>
              <a:ext uri="{FF2B5EF4-FFF2-40B4-BE49-F238E27FC236}">
                <a16:creationId xmlns:a16="http://schemas.microsoft.com/office/drawing/2014/main" id="{803ABACC-A7C2-620C-53EA-BD45C94F4D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48472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F1F87-C46D-5E31-848E-81B8AFC4B981}"/>
              </a:ext>
            </a:extLst>
          </p:cNvPr>
          <p:cNvSpPr>
            <a:spLocks noGrp="1"/>
          </p:cNvSpPr>
          <p:nvPr>
            <p:ph type="title"/>
          </p:nvPr>
        </p:nvSpPr>
        <p:spPr>
          <a:xfrm>
            <a:off x="0" y="102740"/>
            <a:ext cx="9144000" cy="811659"/>
          </a:xfrm>
        </p:spPr>
        <p:txBody>
          <a:bodyPr>
            <a:noAutofit/>
          </a:bodyPr>
          <a:lstStyle/>
          <a:p>
            <a:pPr algn="ctr"/>
            <a:r>
              <a:rPr lang="en-US" sz="5400" dirty="0">
                <a:latin typeface="Times New Roman" panose="02020603050405020304" pitchFamily="18" charset="0"/>
                <a:cs typeface="Times New Roman" panose="02020603050405020304" pitchFamily="18" charset="0"/>
              </a:rPr>
              <a:t>“But Tony, we aren’t Israel...”</a:t>
            </a:r>
          </a:p>
        </p:txBody>
      </p:sp>
      <p:sp>
        <p:nvSpPr>
          <p:cNvPr id="3" name="Content Placeholder 2">
            <a:extLst>
              <a:ext uri="{FF2B5EF4-FFF2-40B4-BE49-F238E27FC236}">
                <a16:creationId xmlns:a16="http://schemas.microsoft.com/office/drawing/2014/main" id="{101A162F-E609-A8E9-1800-61A1655C10CA}"/>
              </a:ext>
            </a:extLst>
          </p:cNvPr>
          <p:cNvSpPr>
            <a:spLocks noGrp="1"/>
          </p:cNvSpPr>
          <p:nvPr>
            <p:ph idx="1"/>
          </p:nvPr>
        </p:nvSpPr>
        <p:spPr>
          <a:xfrm>
            <a:off x="-1" y="1099327"/>
            <a:ext cx="9143999" cy="6221001"/>
          </a:xfrm>
        </p:spPr>
        <p:txBody>
          <a:bodyPr>
            <a:noAutofit/>
          </a:bodyPr>
          <a:lstStyle/>
          <a:p>
            <a:pPr marL="514350" marR="0" indent="-514350">
              <a:lnSpc>
                <a:spcPct val="200000"/>
              </a:lnSpc>
              <a:spcBef>
                <a:spcPts val="0"/>
              </a:spcBef>
              <a:spcAft>
                <a:spcPts val="800"/>
              </a:spcAft>
              <a:buAutoNum type="arabicPeriod"/>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Reason from a Divine Viewpoint (Romans 12:2)</a:t>
            </a:r>
          </a:p>
          <a:p>
            <a:pPr marL="0" marR="0" indent="0">
              <a:lnSpc>
                <a:spcPct val="200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2.   Recognize your sin (1 John 1:8)</a:t>
            </a:r>
          </a:p>
          <a:p>
            <a:pPr marL="0" marR="0" indent="0">
              <a:lnSpc>
                <a:spcPct val="200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3.   Rely on the Resurrection of Christ (1 Cor 15:17)</a:t>
            </a:r>
          </a:p>
          <a:p>
            <a:pPr marL="514350" marR="0" indent="-514350">
              <a:lnSpc>
                <a:spcPct val="200000"/>
              </a:lnSpc>
              <a:spcBef>
                <a:spcPts val="0"/>
              </a:spcBef>
              <a:spcAft>
                <a:spcPts val="800"/>
              </a:spcAft>
              <a:buAutoNum type="arabicPeriod" startAt="4"/>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Repent and Turn to Jesus (James 4:8)</a:t>
            </a:r>
          </a:p>
          <a:p>
            <a:pPr marL="0" marR="0" indent="0">
              <a:lnSpc>
                <a:spcPct val="100000"/>
              </a:lnSpc>
              <a:spcBef>
                <a:spcPts val="0"/>
              </a:spcBef>
              <a:buNone/>
            </a:pPr>
            <a:endParaRPr lang="en-US"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0000"/>
              </a:lnSpc>
              <a:spcBef>
                <a:spcPts val="0"/>
              </a:spcBef>
              <a:buNone/>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The message is ALWAYS about Jesus, no matter who you are.</a:t>
            </a:r>
          </a:p>
        </p:txBody>
      </p:sp>
    </p:spTree>
    <p:extLst>
      <p:ext uri="{BB962C8B-B14F-4D97-AF65-F5344CB8AC3E}">
        <p14:creationId xmlns:p14="http://schemas.microsoft.com/office/powerpoint/2010/main" val="97187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C916A9-D91C-C2C4-D84A-627D7CA6A814}"/>
              </a:ext>
            </a:extLst>
          </p:cNvPr>
          <p:cNvSpPr>
            <a:spLocks noGrp="1"/>
          </p:cNvSpPr>
          <p:nvPr>
            <p:ph type="title"/>
          </p:nvPr>
        </p:nvSpPr>
        <p:spPr>
          <a:xfrm>
            <a:off x="0" y="1"/>
            <a:ext cx="9144000" cy="811658"/>
          </a:xfrm>
        </p:spPr>
        <p:txBody>
          <a:bodyPr>
            <a:normAutofit fontScale="90000"/>
          </a:bodyPr>
          <a:lstStyle/>
          <a:p>
            <a:r>
              <a:rPr lang="en-US" b="1" dirty="0">
                <a:latin typeface="Times New Roman" panose="02020603050405020304" pitchFamily="18" charset="0"/>
                <a:cs typeface="Times New Roman" panose="02020603050405020304" pitchFamily="18" charset="0"/>
              </a:rPr>
              <a:t>The First Apostolic Miracle – Acts 3:1-11</a:t>
            </a:r>
          </a:p>
        </p:txBody>
      </p:sp>
      <p:sp>
        <p:nvSpPr>
          <p:cNvPr id="5" name="Content Placeholder 4">
            <a:extLst>
              <a:ext uri="{FF2B5EF4-FFF2-40B4-BE49-F238E27FC236}">
                <a16:creationId xmlns:a16="http://schemas.microsoft.com/office/drawing/2014/main" id="{45ED73D6-F33A-2810-4851-9082E9072F3C}"/>
              </a:ext>
            </a:extLst>
          </p:cNvPr>
          <p:cNvSpPr>
            <a:spLocks noGrp="1"/>
          </p:cNvSpPr>
          <p:nvPr>
            <p:ph idx="1"/>
          </p:nvPr>
        </p:nvSpPr>
        <p:spPr>
          <a:xfrm>
            <a:off x="-1" y="883578"/>
            <a:ext cx="9143999" cy="5974421"/>
          </a:xfrm>
        </p:spPr>
        <p:txBody>
          <a:bodyPr>
            <a:noAutofit/>
          </a:bodyPr>
          <a:lstStyle/>
          <a:p>
            <a:pPr marL="0" marR="0" indent="0">
              <a:lnSpc>
                <a:spcPct val="15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“Now Peter and John went up together to the temple at the hour of prayer, the ninth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hour.</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a certain man lame from his mother’s womb was carried, whom they laid daily at the gate of the temple which is called Beautiful, to ask alms from those who entered the temple;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who, seeing Peter and John about to go into the temple, asked for alms.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fixing his eyes on him, with John, Peter said, “Look at us.”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So he gave them his attention, expecting to receive something from them.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 Peter said, “Silver and gold I do not have, but what I do have I give you: In the name of Jesus Christ of Nazareth, rise up and walk.”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7 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he took him by the right hand and lifted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up, and immediately his feet and ankle bones received strength.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8 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So he, leaping up, stood and walked and entered the temple with them—walking, leaping, and praising God.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all the people saw him walking and praising God.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10 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 they knew that it was he who sat begging alms at the Beautiful Gate of the temple; and they were filled with wonder and amazement at what had happened to him.</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11 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Now as the lame man who was healed held on to Peter and John, all the people ran together to them in the porch which is called Solomon’s, greatly amazed.”</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23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44F6A-7C8C-2895-DC72-649A92A3BD05}"/>
              </a:ext>
            </a:extLst>
          </p:cNvPr>
          <p:cNvSpPr>
            <a:spLocks noGrp="1"/>
          </p:cNvSpPr>
          <p:nvPr>
            <p:ph type="title"/>
          </p:nvPr>
        </p:nvSpPr>
        <p:spPr>
          <a:xfrm>
            <a:off x="0" y="92466"/>
            <a:ext cx="9144000" cy="924673"/>
          </a:xfrm>
        </p:spPr>
        <p:txBody>
          <a:bodyPr>
            <a:noAutofit/>
          </a:bodyPr>
          <a:lstStyle/>
          <a:p>
            <a:pPr algn="ctr"/>
            <a:r>
              <a:rPr lang="en-US" sz="4200" b="1" dirty="0">
                <a:effectLst/>
                <a:latin typeface="Times New Roman" panose="02020603050405020304" pitchFamily="18" charset="0"/>
                <a:ea typeface="Calibri" panose="020F0502020204030204" pitchFamily="34" charset="0"/>
              </a:rPr>
              <a:t>God’s Program -   </a:t>
            </a:r>
            <a:br>
              <a:rPr lang="en-US" sz="4200" b="1" dirty="0">
                <a:effectLst/>
                <a:latin typeface="Times New Roman" panose="02020603050405020304" pitchFamily="18" charset="0"/>
                <a:ea typeface="Calibri" panose="020F0502020204030204" pitchFamily="34" charset="0"/>
              </a:rPr>
            </a:br>
            <a:r>
              <a:rPr lang="en-US" sz="4200" b="1" dirty="0">
                <a:effectLst/>
                <a:latin typeface="Times New Roman" panose="02020603050405020304" pitchFamily="18" charset="0"/>
                <a:ea typeface="Calibri" panose="020F0502020204030204" pitchFamily="34" charset="0"/>
              </a:rPr>
              <a:t>Reconciling All Things to Himself</a:t>
            </a:r>
            <a:endParaRPr lang="en-US" sz="4200" dirty="0"/>
          </a:p>
        </p:txBody>
      </p:sp>
      <p:sp>
        <p:nvSpPr>
          <p:cNvPr id="3" name="Content Placeholder 2">
            <a:extLst>
              <a:ext uri="{FF2B5EF4-FFF2-40B4-BE49-F238E27FC236}">
                <a16:creationId xmlns:a16="http://schemas.microsoft.com/office/drawing/2014/main" id="{74F86152-661A-ACC5-355E-CFB645053D07}"/>
              </a:ext>
            </a:extLst>
          </p:cNvPr>
          <p:cNvSpPr>
            <a:spLocks noGrp="1"/>
          </p:cNvSpPr>
          <p:nvPr>
            <p:ph idx="1"/>
          </p:nvPr>
        </p:nvSpPr>
        <p:spPr>
          <a:xfrm>
            <a:off x="-1" y="904126"/>
            <a:ext cx="9143999" cy="5953874"/>
          </a:xfrm>
        </p:spPr>
        <p:txBody>
          <a:bodyPr>
            <a:normAutofit lnSpcReduction="10000"/>
          </a:bodyPr>
          <a:lstStyle/>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1.	God’s Punctuality (vs. 1-4) – There is 	an appointed time for all things.</a:t>
            </a:r>
          </a:p>
          <a:p>
            <a:pPr marL="0" indent="0">
              <a:buNone/>
            </a:pPr>
            <a:r>
              <a:rPr lang="en-US" sz="3600" b="1" dirty="0">
                <a:latin typeface="Times New Roman" panose="02020603050405020304" pitchFamily="18" charset="0"/>
                <a:cs typeface="Times New Roman" panose="02020603050405020304" pitchFamily="18" charset="0"/>
              </a:rPr>
              <a:t>2.	God’s Provision (vs. 5-7) – God’s 	provision is not always what we 	expect 	or want from Him.</a:t>
            </a:r>
          </a:p>
          <a:p>
            <a:pPr marL="0" indent="0">
              <a:buNone/>
            </a:pPr>
            <a:r>
              <a:rPr lang="en-US" sz="3600" b="1" dirty="0">
                <a:latin typeface="Times New Roman" panose="02020603050405020304" pitchFamily="18" charset="0"/>
                <a:cs typeface="Times New Roman" panose="02020603050405020304" pitchFamily="18" charset="0"/>
              </a:rPr>
              <a:t>3.	God’s Plan (vs. 8-9) – We must have 	a 	right response to God’s plan.</a:t>
            </a:r>
          </a:p>
          <a:p>
            <a:pPr marL="0" indent="0">
              <a:buNone/>
            </a:pPr>
            <a:r>
              <a:rPr lang="en-US" sz="3600" b="1" dirty="0">
                <a:latin typeface="Times New Roman" panose="02020603050405020304" pitchFamily="18" charset="0"/>
                <a:cs typeface="Times New Roman" panose="02020603050405020304" pitchFamily="18" charset="0"/>
              </a:rPr>
              <a:t>4.	God’s Purpose (vs. 10-11) – God’s 	purpose is to reconcile all things to 	Himself.</a:t>
            </a:r>
          </a:p>
          <a:p>
            <a:pPr marL="0" indent="0">
              <a:buNone/>
            </a:pPr>
            <a:endParaRPr lang="en-US" dirty="0"/>
          </a:p>
        </p:txBody>
      </p:sp>
    </p:spTree>
    <p:extLst>
      <p:ext uri="{BB962C8B-B14F-4D97-AF65-F5344CB8AC3E}">
        <p14:creationId xmlns:p14="http://schemas.microsoft.com/office/powerpoint/2010/main" val="127073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FBA26-44AD-7D58-7460-0CED4C40FFAC}"/>
              </a:ext>
            </a:extLst>
          </p:cNvPr>
          <p:cNvSpPr>
            <a:spLocks noGrp="1"/>
          </p:cNvSpPr>
          <p:nvPr>
            <p:ph type="title"/>
          </p:nvPr>
        </p:nvSpPr>
        <p:spPr>
          <a:xfrm>
            <a:off x="0" y="113014"/>
            <a:ext cx="9144000" cy="1047964"/>
          </a:xfrm>
        </p:spPr>
        <p:txBody>
          <a:bodyPr>
            <a:noAutofit/>
          </a:bodyPr>
          <a:lstStyle/>
          <a:p>
            <a:pPr algn="ctr"/>
            <a:r>
              <a:rPr lang="en-US" b="1" dirty="0">
                <a:effectLst/>
                <a:latin typeface="Times New Roman" panose="02020603050405020304" pitchFamily="18" charset="0"/>
                <a:ea typeface="Calibri" panose="020F0502020204030204" pitchFamily="34" charset="0"/>
              </a:rPr>
              <a:t>Peter Points out Israel’s spiritual blindness (vs. 11-12)</a:t>
            </a:r>
            <a:endParaRPr lang="en-US" b="1" dirty="0"/>
          </a:p>
        </p:txBody>
      </p:sp>
      <p:sp>
        <p:nvSpPr>
          <p:cNvPr id="3" name="Content Placeholder 2">
            <a:extLst>
              <a:ext uri="{FF2B5EF4-FFF2-40B4-BE49-F238E27FC236}">
                <a16:creationId xmlns:a16="http://schemas.microsoft.com/office/drawing/2014/main" id="{E55B69D9-1404-0D76-82E8-5424F2955707}"/>
              </a:ext>
            </a:extLst>
          </p:cNvPr>
          <p:cNvSpPr>
            <a:spLocks noGrp="1"/>
          </p:cNvSpPr>
          <p:nvPr>
            <p:ph idx="1"/>
          </p:nvPr>
        </p:nvSpPr>
        <p:spPr>
          <a:xfrm>
            <a:off x="-1" y="883578"/>
            <a:ext cx="9143999" cy="5974422"/>
          </a:xfrm>
        </p:spPr>
        <p:txBody>
          <a:bodyPr>
            <a:normAutofit/>
          </a:bodyPr>
          <a:lstStyle/>
          <a:p>
            <a:pPr marL="0" indent="0">
              <a:buNone/>
            </a:pPr>
            <a:endParaRPr lang="en-US" sz="4000" b="1" dirty="0">
              <a:effectLst/>
              <a:latin typeface="Times New Roman" panose="02020603050405020304" pitchFamily="18" charset="0"/>
              <a:ea typeface="Calibri" panose="020F0502020204030204" pitchFamily="34" charset="0"/>
            </a:endParaRPr>
          </a:p>
          <a:p>
            <a:pPr marL="0" indent="0">
              <a:buNone/>
            </a:pPr>
            <a:r>
              <a:rPr lang="en-US" sz="4000" b="1" dirty="0">
                <a:effectLst/>
                <a:latin typeface="Times New Roman" panose="02020603050405020304" pitchFamily="18" charset="0"/>
                <a:ea typeface="Calibri" panose="020F0502020204030204" pitchFamily="34" charset="0"/>
              </a:rPr>
              <a:t>“Now as the lame man who was healed held on to Peter and John, all the people ran together to them in the porch which is called Solomon’s, greatly amazed. </a:t>
            </a:r>
            <a:r>
              <a:rPr lang="en-US" sz="4000" b="1" baseline="30000" dirty="0">
                <a:effectLst/>
                <a:latin typeface="Times New Roman" panose="02020603050405020304" pitchFamily="18" charset="0"/>
                <a:ea typeface="Calibri" panose="020F0502020204030204" pitchFamily="34" charset="0"/>
              </a:rPr>
              <a:t>12 </a:t>
            </a:r>
            <a:r>
              <a:rPr lang="en-US" sz="4000" b="1" dirty="0">
                <a:effectLst/>
                <a:latin typeface="Times New Roman" panose="02020603050405020304" pitchFamily="18" charset="0"/>
                <a:ea typeface="Calibri" panose="020F0502020204030204" pitchFamily="34" charset="0"/>
              </a:rPr>
              <a:t>So when Peter saw </a:t>
            </a:r>
            <a:r>
              <a:rPr lang="en-US" sz="4000" b="1" i="1" dirty="0">
                <a:effectLst/>
                <a:latin typeface="Times New Roman" panose="02020603050405020304" pitchFamily="18" charset="0"/>
                <a:ea typeface="Calibri" panose="020F0502020204030204" pitchFamily="34" charset="0"/>
              </a:rPr>
              <a:t>it,</a:t>
            </a:r>
            <a:r>
              <a:rPr lang="en-US" sz="4000" b="1" dirty="0">
                <a:effectLst/>
                <a:latin typeface="Times New Roman" panose="02020603050405020304" pitchFamily="18" charset="0"/>
                <a:ea typeface="Calibri" panose="020F0502020204030204" pitchFamily="34" charset="0"/>
              </a:rPr>
              <a:t> he responded to the people: “Men of Israel, why do you marvel at this? Or why look so intently at us, as though by our own power or godliness we had made this man walk?”</a:t>
            </a:r>
            <a:endParaRPr lang="en-US" sz="4000" dirty="0"/>
          </a:p>
        </p:txBody>
      </p:sp>
    </p:spTree>
    <p:extLst>
      <p:ext uri="{BB962C8B-B14F-4D97-AF65-F5344CB8AC3E}">
        <p14:creationId xmlns:p14="http://schemas.microsoft.com/office/powerpoint/2010/main" val="1553423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3FD9-60C4-40C2-E7AF-5607B0F187B8}"/>
              </a:ext>
            </a:extLst>
          </p:cNvPr>
          <p:cNvSpPr>
            <a:spLocks noGrp="1"/>
          </p:cNvSpPr>
          <p:nvPr>
            <p:ph type="title"/>
          </p:nvPr>
        </p:nvSpPr>
        <p:spPr>
          <a:xfrm>
            <a:off x="-1" y="113014"/>
            <a:ext cx="9144001" cy="585627"/>
          </a:xfrm>
        </p:spPr>
        <p:txBody>
          <a:bodyPr>
            <a:noAutofit/>
          </a:bodyPr>
          <a:lstStyle/>
          <a:p>
            <a:pPr algn="ctr"/>
            <a:r>
              <a:rPr lang="en-US" b="1" dirty="0">
                <a:effectLst/>
                <a:latin typeface="Times New Roman" panose="02020603050405020304" pitchFamily="18" charset="0"/>
                <a:ea typeface="Calibri" panose="020F0502020204030204" pitchFamily="34" charset="0"/>
              </a:rPr>
              <a:t>Peter Preaches the Truth (vs. 13-15)</a:t>
            </a:r>
            <a:endParaRPr lang="en-US" b="1" dirty="0"/>
          </a:p>
        </p:txBody>
      </p:sp>
      <p:sp>
        <p:nvSpPr>
          <p:cNvPr id="3" name="Content Placeholder 2">
            <a:extLst>
              <a:ext uri="{FF2B5EF4-FFF2-40B4-BE49-F238E27FC236}">
                <a16:creationId xmlns:a16="http://schemas.microsoft.com/office/drawing/2014/main" id="{0015FF5C-8985-A317-F1C9-0F5ECB046E61}"/>
              </a:ext>
            </a:extLst>
          </p:cNvPr>
          <p:cNvSpPr>
            <a:spLocks noGrp="1"/>
          </p:cNvSpPr>
          <p:nvPr>
            <p:ph idx="1"/>
          </p:nvPr>
        </p:nvSpPr>
        <p:spPr>
          <a:xfrm>
            <a:off x="-1" y="1435207"/>
            <a:ext cx="9144000" cy="6100888"/>
          </a:xfrm>
        </p:spPr>
        <p:txBody>
          <a:bodyPr>
            <a:noAutofit/>
          </a:bodyPr>
          <a:lstStyle/>
          <a:p>
            <a:pPr marL="0" indent="0">
              <a:buNone/>
            </a:pPr>
            <a:r>
              <a:rPr lang="en-US" sz="3600" b="1" dirty="0">
                <a:effectLst/>
                <a:latin typeface="Times New Roman" panose="02020603050405020304" pitchFamily="18" charset="0"/>
                <a:ea typeface="Calibri" panose="020F0502020204030204" pitchFamily="34" charset="0"/>
              </a:rPr>
              <a:t>“The God of Abraham, Isaac, and Jacob, the God of our fathers, glorified His Servant Jesus, whom you delivered up and denied in the presence of Pilate, when he was determined to let </a:t>
            </a:r>
            <a:r>
              <a:rPr lang="en-US" sz="3600" b="1" i="1" dirty="0">
                <a:effectLst/>
                <a:latin typeface="Times New Roman" panose="02020603050405020304" pitchFamily="18" charset="0"/>
                <a:ea typeface="Calibri" panose="020F0502020204030204" pitchFamily="34" charset="0"/>
              </a:rPr>
              <a:t>Him</a:t>
            </a:r>
            <a:r>
              <a:rPr lang="en-US" sz="3600" b="1" dirty="0">
                <a:effectLst/>
                <a:latin typeface="Times New Roman" panose="02020603050405020304" pitchFamily="18" charset="0"/>
                <a:ea typeface="Calibri" panose="020F0502020204030204" pitchFamily="34" charset="0"/>
              </a:rPr>
              <a:t> go. </a:t>
            </a:r>
            <a:r>
              <a:rPr lang="en-US" sz="3600" b="1" baseline="30000" dirty="0">
                <a:effectLst/>
                <a:latin typeface="Times New Roman" panose="02020603050405020304" pitchFamily="18" charset="0"/>
                <a:ea typeface="Calibri" panose="020F0502020204030204" pitchFamily="34" charset="0"/>
              </a:rPr>
              <a:t>14 </a:t>
            </a:r>
            <a:r>
              <a:rPr lang="en-US" sz="3600" b="1" dirty="0">
                <a:effectLst/>
                <a:latin typeface="Times New Roman" panose="02020603050405020304" pitchFamily="18" charset="0"/>
                <a:ea typeface="Calibri" panose="020F0502020204030204" pitchFamily="34" charset="0"/>
              </a:rPr>
              <a:t>But you denied the Holy One and the Just and asked for a murderer to be granted to you, </a:t>
            </a:r>
            <a:r>
              <a:rPr lang="en-US" sz="3600" b="1" baseline="30000" dirty="0">
                <a:effectLst/>
                <a:latin typeface="Times New Roman" panose="02020603050405020304" pitchFamily="18" charset="0"/>
                <a:ea typeface="Calibri" panose="020F0502020204030204" pitchFamily="34" charset="0"/>
              </a:rPr>
              <a:t>15 </a:t>
            </a:r>
            <a:r>
              <a:rPr lang="en-US" sz="3600" b="1" dirty="0">
                <a:effectLst/>
                <a:latin typeface="Times New Roman" panose="02020603050405020304" pitchFamily="18" charset="0"/>
                <a:ea typeface="Calibri" panose="020F0502020204030204" pitchFamily="34" charset="0"/>
              </a:rPr>
              <a:t>and killed the Prince of life, whom God raised from the dead, of which we are witnesses.”</a:t>
            </a:r>
            <a:endParaRPr lang="en-US" sz="3600" dirty="0"/>
          </a:p>
        </p:txBody>
      </p:sp>
    </p:spTree>
    <p:extLst>
      <p:ext uri="{BB962C8B-B14F-4D97-AF65-F5344CB8AC3E}">
        <p14:creationId xmlns:p14="http://schemas.microsoft.com/office/powerpoint/2010/main" val="22826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F961-7BB6-8CA7-4F44-C3B75D1358C5}"/>
              </a:ext>
            </a:extLst>
          </p:cNvPr>
          <p:cNvSpPr>
            <a:spLocks noGrp="1"/>
          </p:cNvSpPr>
          <p:nvPr>
            <p:ph type="title"/>
          </p:nvPr>
        </p:nvSpPr>
        <p:spPr>
          <a:xfrm>
            <a:off x="0" y="246577"/>
            <a:ext cx="9144000" cy="760288"/>
          </a:xfrm>
        </p:spPr>
        <p:txBody>
          <a:bodyPr>
            <a:noAutofit/>
          </a:bodyPr>
          <a:lstStyle/>
          <a:p>
            <a:pPr algn="ctr"/>
            <a:r>
              <a:rPr lang="en-US" b="1" dirty="0">
                <a:effectLst/>
                <a:latin typeface="Times New Roman" panose="02020603050405020304" pitchFamily="18" charset="0"/>
                <a:ea typeface="Calibri" panose="020F0502020204030204" pitchFamily="34" charset="0"/>
              </a:rPr>
              <a:t>Peter Proclaims the Authority of Christ (v. 16)</a:t>
            </a:r>
            <a:endParaRPr lang="en-US" b="1" dirty="0"/>
          </a:p>
        </p:txBody>
      </p:sp>
      <p:sp>
        <p:nvSpPr>
          <p:cNvPr id="3" name="Content Placeholder 2">
            <a:extLst>
              <a:ext uri="{FF2B5EF4-FFF2-40B4-BE49-F238E27FC236}">
                <a16:creationId xmlns:a16="http://schemas.microsoft.com/office/drawing/2014/main" id="{34505E17-E602-45D1-5B31-31CC57A20F1B}"/>
              </a:ext>
            </a:extLst>
          </p:cNvPr>
          <p:cNvSpPr>
            <a:spLocks noGrp="1"/>
          </p:cNvSpPr>
          <p:nvPr>
            <p:ph idx="1"/>
          </p:nvPr>
        </p:nvSpPr>
        <p:spPr>
          <a:xfrm>
            <a:off x="-1" y="760289"/>
            <a:ext cx="9143999" cy="6097710"/>
          </a:xfrm>
        </p:spPr>
        <p:txBody>
          <a:bodyPr>
            <a:normAutofit/>
          </a:bodyPr>
          <a:lstStyle/>
          <a:p>
            <a:pPr marL="0" indent="0">
              <a:buNone/>
            </a:pPr>
            <a:endParaRPr lang="en-US" sz="4400" b="1" dirty="0">
              <a:latin typeface="Times New Roman" panose="02020603050405020304" pitchFamily="18" charset="0"/>
              <a:ea typeface="Calibri" panose="020F0502020204030204" pitchFamily="34" charset="0"/>
            </a:endParaRPr>
          </a:p>
          <a:p>
            <a:pPr marL="0" indent="0">
              <a:buNone/>
            </a:pPr>
            <a:r>
              <a:rPr lang="en-US" sz="4000" b="1" dirty="0">
                <a:effectLst/>
                <a:latin typeface="Times New Roman" panose="02020603050405020304" pitchFamily="18" charset="0"/>
                <a:ea typeface="Calibri" panose="020F0502020204030204" pitchFamily="34" charset="0"/>
              </a:rPr>
              <a:t>“And His name, through faith in His name, has made this man strong, whom you see and know. Yes, the faith which </a:t>
            </a:r>
            <a:r>
              <a:rPr lang="en-US" sz="4000" b="1" i="1" dirty="0">
                <a:effectLst/>
                <a:latin typeface="Times New Roman" panose="02020603050405020304" pitchFamily="18" charset="0"/>
                <a:ea typeface="Calibri" panose="020F0502020204030204" pitchFamily="34" charset="0"/>
              </a:rPr>
              <a:t>comes</a:t>
            </a:r>
            <a:r>
              <a:rPr lang="en-US" sz="4000" b="1" dirty="0">
                <a:effectLst/>
                <a:latin typeface="Times New Roman" panose="02020603050405020304" pitchFamily="18" charset="0"/>
                <a:ea typeface="Calibri" panose="020F0502020204030204" pitchFamily="34" charset="0"/>
              </a:rPr>
              <a:t> through Him has given him this perfect soundness in the presence of you all.”</a:t>
            </a:r>
            <a:endParaRPr lang="en-US" sz="4000" dirty="0"/>
          </a:p>
        </p:txBody>
      </p:sp>
    </p:spTree>
    <p:extLst>
      <p:ext uri="{BB962C8B-B14F-4D97-AF65-F5344CB8AC3E}">
        <p14:creationId xmlns:p14="http://schemas.microsoft.com/office/powerpoint/2010/main" val="203975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62F2-ED80-9493-9562-7F9705FC3163}"/>
              </a:ext>
            </a:extLst>
          </p:cNvPr>
          <p:cNvSpPr>
            <a:spLocks noGrp="1"/>
          </p:cNvSpPr>
          <p:nvPr>
            <p:ph type="title"/>
          </p:nvPr>
        </p:nvSpPr>
        <p:spPr>
          <a:xfrm>
            <a:off x="0" y="123288"/>
            <a:ext cx="9144000" cy="681037"/>
          </a:xfrm>
        </p:spPr>
        <p:txBody>
          <a:bodyPr>
            <a:noAutofit/>
          </a:bodyPr>
          <a:lstStyle/>
          <a:p>
            <a:pPr algn="ctr"/>
            <a:r>
              <a:rPr lang="en-US" b="1" dirty="0">
                <a:effectLst/>
                <a:latin typeface="Times New Roman" panose="02020603050405020304" pitchFamily="18" charset="0"/>
                <a:ea typeface="Calibri" panose="020F0502020204030204" pitchFamily="34" charset="0"/>
              </a:rPr>
              <a:t>Peter Points to Prophecy (vs. 17-18)</a:t>
            </a:r>
            <a:endParaRPr lang="en-US" b="1" dirty="0"/>
          </a:p>
        </p:txBody>
      </p:sp>
      <p:sp>
        <p:nvSpPr>
          <p:cNvPr id="3" name="Content Placeholder 2">
            <a:extLst>
              <a:ext uri="{FF2B5EF4-FFF2-40B4-BE49-F238E27FC236}">
                <a16:creationId xmlns:a16="http://schemas.microsoft.com/office/drawing/2014/main" id="{E36AE90B-F66C-6B3A-2518-FFE66DB49D98}"/>
              </a:ext>
            </a:extLst>
          </p:cNvPr>
          <p:cNvSpPr>
            <a:spLocks noGrp="1"/>
          </p:cNvSpPr>
          <p:nvPr>
            <p:ph idx="1"/>
          </p:nvPr>
        </p:nvSpPr>
        <p:spPr>
          <a:xfrm>
            <a:off x="-1" y="842480"/>
            <a:ext cx="9143999" cy="6015519"/>
          </a:xfrm>
        </p:spPr>
        <p:txBody>
          <a:bodyPr>
            <a:normAutofit/>
          </a:bodyPr>
          <a:lstStyle/>
          <a:p>
            <a:pPr marL="0" indent="0">
              <a:buNone/>
            </a:pPr>
            <a:endParaRPr lang="en-US" sz="4400" b="1" dirty="0">
              <a:latin typeface="Times New Roman" panose="02020603050405020304" pitchFamily="18" charset="0"/>
              <a:ea typeface="Calibri" panose="020F0502020204030204" pitchFamily="34" charset="0"/>
            </a:endParaRPr>
          </a:p>
          <a:p>
            <a:pPr marL="0" indent="0">
              <a:buNone/>
            </a:pPr>
            <a:r>
              <a:rPr lang="en-US" sz="3800" b="1" dirty="0">
                <a:effectLst/>
                <a:latin typeface="Times New Roman" panose="02020603050405020304" pitchFamily="18" charset="0"/>
                <a:ea typeface="Calibri" panose="020F0502020204030204" pitchFamily="34" charset="0"/>
              </a:rPr>
              <a:t>“Yet now, brethren, I know that you did </a:t>
            </a:r>
            <a:r>
              <a:rPr lang="en-US" sz="3800" b="1" i="1" dirty="0">
                <a:effectLst/>
                <a:latin typeface="Times New Roman" panose="02020603050405020304" pitchFamily="18" charset="0"/>
                <a:ea typeface="Calibri" panose="020F0502020204030204" pitchFamily="34" charset="0"/>
              </a:rPr>
              <a:t>it</a:t>
            </a:r>
            <a:r>
              <a:rPr lang="en-US" sz="3800" b="1" dirty="0">
                <a:effectLst/>
                <a:latin typeface="Times New Roman" panose="02020603050405020304" pitchFamily="18" charset="0"/>
                <a:ea typeface="Calibri" panose="020F0502020204030204" pitchFamily="34" charset="0"/>
              </a:rPr>
              <a:t> in ignorance, as </a:t>
            </a:r>
            <a:r>
              <a:rPr lang="en-US" sz="3800" b="1" i="1" dirty="0">
                <a:effectLst/>
                <a:latin typeface="Times New Roman" panose="02020603050405020304" pitchFamily="18" charset="0"/>
                <a:ea typeface="Calibri" panose="020F0502020204030204" pitchFamily="34" charset="0"/>
              </a:rPr>
              <a:t>did</a:t>
            </a:r>
            <a:r>
              <a:rPr lang="en-US" sz="3800" b="1" dirty="0">
                <a:effectLst/>
                <a:latin typeface="Times New Roman" panose="02020603050405020304" pitchFamily="18" charset="0"/>
                <a:ea typeface="Calibri" panose="020F0502020204030204" pitchFamily="34" charset="0"/>
              </a:rPr>
              <a:t> also your rulers. </a:t>
            </a:r>
            <a:r>
              <a:rPr lang="en-US" sz="3800" b="1" baseline="30000" dirty="0">
                <a:effectLst/>
                <a:latin typeface="Times New Roman" panose="02020603050405020304" pitchFamily="18" charset="0"/>
                <a:ea typeface="Calibri" panose="020F0502020204030204" pitchFamily="34" charset="0"/>
              </a:rPr>
              <a:t>18 </a:t>
            </a:r>
            <a:r>
              <a:rPr lang="en-US" sz="3800" b="1" dirty="0">
                <a:effectLst/>
                <a:latin typeface="Times New Roman" panose="02020603050405020304" pitchFamily="18" charset="0"/>
                <a:ea typeface="Calibri" panose="020F0502020204030204" pitchFamily="34" charset="0"/>
              </a:rPr>
              <a:t>But those things which God foretold by the mouth of all His prophets, that the Christ would suffer, He has thus fulfilled.”</a:t>
            </a:r>
            <a:endParaRPr lang="en-US" sz="3800" dirty="0"/>
          </a:p>
        </p:txBody>
      </p:sp>
    </p:spTree>
    <p:extLst>
      <p:ext uri="{BB962C8B-B14F-4D97-AF65-F5344CB8AC3E}">
        <p14:creationId xmlns:p14="http://schemas.microsoft.com/office/powerpoint/2010/main" val="165053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51BD2-6912-3D23-7014-C52C79E546F8}"/>
              </a:ext>
            </a:extLst>
          </p:cNvPr>
          <p:cNvSpPr>
            <a:spLocks noGrp="1"/>
          </p:cNvSpPr>
          <p:nvPr>
            <p:ph type="title"/>
          </p:nvPr>
        </p:nvSpPr>
        <p:spPr>
          <a:xfrm>
            <a:off x="0" y="164384"/>
            <a:ext cx="9144000" cy="1160980"/>
          </a:xfrm>
        </p:spPr>
        <p:txBody>
          <a:bodyPr>
            <a:noAutofit/>
          </a:bodyPr>
          <a:lstStyle/>
          <a:p>
            <a:pPr algn="ctr"/>
            <a:r>
              <a:rPr lang="en-US" b="1" dirty="0">
                <a:effectLst/>
                <a:latin typeface="Times New Roman" panose="02020603050405020304" pitchFamily="18" charset="0"/>
                <a:ea typeface="Calibri" panose="020F0502020204030204" pitchFamily="34" charset="0"/>
              </a:rPr>
              <a:t>Peter Pleads with Israel to Repent and Turn to Christ (v. 19)</a:t>
            </a:r>
            <a:endParaRPr lang="en-US" b="1" dirty="0"/>
          </a:p>
        </p:txBody>
      </p:sp>
      <p:sp>
        <p:nvSpPr>
          <p:cNvPr id="3" name="Content Placeholder 2">
            <a:extLst>
              <a:ext uri="{FF2B5EF4-FFF2-40B4-BE49-F238E27FC236}">
                <a16:creationId xmlns:a16="http://schemas.microsoft.com/office/drawing/2014/main" id="{DC069F26-059E-C789-EA25-48BBE2BBFC31}"/>
              </a:ext>
            </a:extLst>
          </p:cNvPr>
          <p:cNvSpPr>
            <a:spLocks noGrp="1"/>
          </p:cNvSpPr>
          <p:nvPr>
            <p:ph idx="1"/>
          </p:nvPr>
        </p:nvSpPr>
        <p:spPr>
          <a:xfrm>
            <a:off x="-1" y="770562"/>
            <a:ext cx="9143999" cy="6087438"/>
          </a:xfrm>
        </p:spPr>
        <p:txBody>
          <a:bodyPr>
            <a:normAutofit/>
          </a:bodyPr>
          <a:lstStyle/>
          <a:p>
            <a:pPr marL="0" indent="0">
              <a:buNone/>
            </a:pPr>
            <a:endParaRPr lang="en-US" sz="4800" b="1" dirty="0">
              <a:latin typeface="Times New Roman" panose="02020603050405020304" pitchFamily="18" charset="0"/>
              <a:ea typeface="Calibri" panose="020F0502020204030204" pitchFamily="34" charset="0"/>
            </a:endParaRPr>
          </a:p>
          <a:p>
            <a:pPr marL="0" indent="0">
              <a:buNone/>
            </a:pPr>
            <a:endParaRPr lang="en-US" sz="3800" b="1" dirty="0">
              <a:effectLst/>
              <a:latin typeface="Times New Roman" panose="02020603050405020304" pitchFamily="18" charset="0"/>
              <a:ea typeface="Calibri" panose="020F0502020204030204" pitchFamily="34" charset="0"/>
            </a:endParaRPr>
          </a:p>
          <a:p>
            <a:pPr marL="0" indent="0">
              <a:buNone/>
            </a:pPr>
            <a:r>
              <a:rPr lang="en-US" sz="3800" b="1" dirty="0">
                <a:effectLst/>
                <a:latin typeface="Times New Roman" panose="02020603050405020304" pitchFamily="18" charset="0"/>
                <a:ea typeface="Calibri" panose="020F0502020204030204" pitchFamily="34" charset="0"/>
              </a:rPr>
              <a:t>“Repent therefore and be converted, that your sins may be blotted out, so that times of refreshing may come from the presence of the Lord...”</a:t>
            </a:r>
            <a:endParaRPr lang="en-US" sz="3800" dirty="0"/>
          </a:p>
        </p:txBody>
      </p:sp>
    </p:spTree>
    <p:extLst>
      <p:ext uri="{BB962C8B-B14F-4D97-AF65-F5344CB8AC3E}">
        <p14:creationId xmlns:p14="http://schemas.microsoft.com/office/powerpoint/2010/main" val="381331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A412-C077-C5F0-38BC-0F077DB00890}"/>
              </a:ext>
            </a:extLst>
          </p:cNvPr>
          <p:cNvSpPr>
            <a:spLocks noGrp="1"/>
          </p:cNvSpPr>
          <p:nvPr>
            <p:ph type="title"/>
          </p:nvPr>
        </p:nvSpPr>
        <p:spPr>
          <a:xfrm>
            <a:off x="0" y="82193"/>
            <a:ext cx="9144000" cy="791110"/>
          </a:xfrm>
        </p:spPr>
        <p:txBody>
          <a:bodyPr>
            <a:noAutofit/>
          </a:bodyPr>
          <a:lstStyle/>
          <a:p>
            <a:pPr algn="ctr"/>
            <a:r>
              <a:rPr lang="en-US" sz="3600" b="1" dirty="0">
                <a:effectLst/>
                <a:latin typeface="Times New Roman" panose="02020603050405020304" pitchFamily="18" charset="0"/>
                <a:ea typeface="Calibri" panose="020F0502020204030204" pitchFamily="34" charset="0"/>
              </a:rPr>
              <a:t>Peter Prophecies the Result of Israel’s Repentance (vs. 19-26)</a:t>
            </a:r>
            <a:endParaRPr lang="en-US" sz="3600" b="1" dirty="0"/>
          </a:p>
        </p:txBody>
      </p:sp>
      <p:sp>
        <p:nvSpPr>
          <p:cNvPr id="3" name="Content Placeholder 2">
            <a:extLst>
              <a:ext uri="{FF2B5EF4-FFF2-40B4-BE49-F238E27FC236}">
                <a16:creationId xmlns:a16="http://schemas.microsoft.com/office/drawing/2014/main" id="{58F75A5C-42BD-F666-A2FC-1F3F5593A9B6}"/>
              </a:ext>
            </a:extLst>
          </p:cNvPr>
          <p:cNvSpPr>
            <a:spLocks noGrp="1"/>
          </p:cNvSpPr>
          <p:nvPr>
            <p:ph idx="1"/>
          </p:nvPr>
        </p:nvSpPr>
        <p:spPr>
          <a:xfrm>
            <a:off x="-1" y="945222"/>
            <a:ext cx="9143999" cy="5912777"/>
          </a:xfrm>
        </p:spPr>
        <p:txBody>
          <a:bodyPr>
            <a:noAutofit/>
          </a:bodyPr>
          <a:lstStyle/>
          <a:p>
            <a:pPr marL="0" indent="0">
              <a:buNone/>
            </a:pPr>
            <a:r>
              <a:rPr lang="en-US" sz="2500" b="1" dirty="0">
                <a:effectLst/>
                <a:latin typeface="Times New Roman" panose="02020603050405020304" pitchFamily="18" charset="0"/>
                <a:ea typeface="Calibri" panose="020F0502020204030204" pitchFamily="34" charset="0"/>
              </a:rPr>
              <a:t>“Repent therefore and be converted, that your sins may be blotted out, so that times of refreshing may come from the presence of the Lord, </a:t>
            </a:r>
            <a:r>
              <a:rPr lang="en-US" sz="2500" b="1" baseline="30000" dirty="0">
                <a:effectLst/>
                <a:latin typeface="Times New Roman" panose="02020603050405020304" pitchFamily="18" charset="0"/>
                <a:ea typeface="Calibri" panose="020F0502020204030204" pitchFamily="34" charset="0"/>
              </a:rPr>
              <a:t>20 </a:t>
            </a:r>
            <a:r>
              <a:rPr lang="en-US" sz="2500" b="1" dirty="0">
                <a:effectLst/>
                <a:latin typeface="Times New Roman" panose="02020603050405020304" pitchFamily="18" charset="0"/>
                <a:ea typeface="Calibri" panose="020F0502020204030204" pitchFamily="34" charset="0"/>
              </a:rPr>
              <a:t>and that He may send Jesus Christ, who was preached to you before, </a:t>
            </a:r>
            <a:r>
              <a:rPr lang="en-US" sz="2500" b="1" baseline="30000" dirty="0">
                <a:effectLst/>
                <a:latin typeface="Times New Roman" panose="02020603050405020304" pitchFamily="18" charset="0"/>
                <a:ea typeface="Calibri" panose="020F0502020204030204" pitchFamily="34" charset="0"/>
              </a:rPr>
              <a:t>21 </a:t>
            </a:r>
            <a:r>
              <a:rPr lang="en-US" sz="2500" b="1" dirty="0">
                <a:effectLst/>
                <a:latin typeface="Times New Roman" panose="02020603050405020304" pitchFamily="18" charset="0"/>
                <a:ea typeface="Calibri" panose="020F0502020204030204" pitchFamily="34" charset="0"/>
              </a:rPr>
              <a:t>whom heaven must receive until the times of restoration of all things, which God has spoken by the mouth of all His holy prophets since the world began. </a:t>
            </a:r>
            <a:r>
              <a:rPr lang="en-US" sz="2500" b="1" baseline="30000" dirty="0">
                <a:effectLst/>
                <a:latin typeface="Times New Roman" panose="02020603050405020304" pitchFamily="18" charset="0"/>
                <a:ea typeface="Calibri" panose="020F0502020204030204" pitchFamily="34" charset="0"/>
              </a:rPr>
              <a:t>22 </a:t>
            </a:r>
            <a:r>
              <a:rPr lang="en-US" sz="2500" b="1" dirty="0">
                <a:effectLst/>
                <a:latin typeface="Times New Roman" panose="02020603050405020304" pitchFamily="18" charset="0"/>
                <a:ea typeface="Calibri" panose="020F0502020204030204" pitchFamily="34" charset="0"/>
              </a:rPr>
              <a:t>For Moses truly said to the fathers, ‘The Lord your God will raise up for you a Prophet like me from your brethren. Him you shall hear in all things, whatever He says to you. </a:t>
            </a:r>
            <a:r>
              <a:rPr lang="en-US" sz="2500" b="1" baseline="30000" dirty="0">
                <a:effectLst/>
                <a:latin typeface="Times New Roman" panose="02020603050405020304" pitchFamily="18" charset="0"/>
                <a:ea typeface="Calibri" panose="020F0502020204030204" pitchFamily="34" charset="0"/>
              </a:rPr>
              <a:t>23 </a:t>
            </a:r>
            <a:r>
              <a:rPr lang="en-US" sz="2500" b="1" dirty="0">
                <a:effectLst/>
                <a:latin typeface="Times New Roman" panose="02020603050405020304" pitchFamily="18" charset="0"/>
                <a:ea typeface="Calibri" panose="020F0502020204030204" pitchFamily="34" charset="0"/>
              </a:rPr>
              <a:t>And it shall be </a:t>
            </a:r>
            <a:r>
              <a:rPr lang="en-US" sz="2500" b="1" i="1" dirty="0">
                <a:effectLst/>
                <a:latin typeface="Times New Roman" panose="02020603050405020304" pitchFamily="18" charset="0"/>
                <a:ea typeface="Calibri" panose="020F0502020204030204" pitchFamily="34" charset="0"/>
              </a:rPr>
              <a:t>that</a:t>
            </a:r>
            <a:r>
              <a:rPr lang="en-US" sz="2500" b="1" dirty="0">
                <a:effectLst/>
                <a:latin typeface="Times New Roman" panose="02020603050405020304" pitchFamily="18" charset="0"/>
                <a:ea typeface="Calibri" panose="020F0502020204030204" pitchFamily="34" charset="0"/>
              </a:rPr>
              <a:t> every soul who will not hear that Prophet shall be utterly destroyed from among the people.’ </a:t>
            </a:r>
            <a:r>
              <a:rPr lang="en-US" sz="2500" b="1" baseline="30000" dirty="0">
                <a:effectLst/>
                <a:latin typeface="Times New Roman" panose="02020603050405020304" pitchFamily="18" charset="0"/>
                <a:ea typeface="Calibri" panose="020F0502020204030204" pitchFamily="34" charset="0"/>
              </a:rPr>
              <a:t>24 </a:t>
            </a:r>
            <a:r>
              <a:rPr lang="en-US" sz="2500" b="1" dirty="0">
                <a:effectLst/>
                <a:latin typeface="Times New Roman" panose="02020603050405020304" pitchFamily="18" charset="0"/>
                <a:ea typeface="Calibri" panose="020F0502020204030204" pitchFamily="34" charset="0"/>
              </a:rPr>
              <a:t>Yes, and all the prophets, from Samuel and those who follow, as many as have spoken, have also foretold these days. </a:t>
            </a:r>
            <a:r>
              <a:rPr lang="en-US" sz="2500" b="1" baseline="30000" dirty="0">
                <a:effectLst/>
                <a:latin typeface="Times New Roman" panose="02020603050405020304" pitchFamily="18" charset="0"/>
                <a:ea typeface="Calibri" panose="020F0502020204030204" pitchFamily="34" charset="0"/>
              </a:rPr>
              <a:t>25 </a:t>
            </a:r>
            <a:r>
              <a:rPr lang="en-US" sz="2500" b="1" dirty="0">
                <a:effectLst/>
                <a:latin typeface="Times New Roman" panose="02020603050405020304" pitchFamily="18" charset="0"/>
                <a:ea typeface="Calibri" panose="020F0502020204030204" pitchFamily="34" charset="0"/>
              </a:rPr>
              <a:t>You are sons of the prophets, and of the covenant which God made with our fathers, saying to Abraham, ‘And in your seed all the families of the earth shall be blessed.’ </a:t>
            </a:r>
            <a:r>
              <a:rPr lang="en-US" sz="2500" b="1" baseline="30000" dirty="0">
                <a:effectLst/>
                <a:latin typeface="Times New Roman" panose="02020603050405020304" pitchFamily="18" charset="0"/>
                <a:ea typeface="Calibri" panose="020F0502020204030204" pitchFamily="34" charset="0"/>
              </a:rPr>
              <a:t>26 </a:t>
            </a:r>
            <a:r>
              <a:rPr lang="en-US" sz="2500" b="1" dirty="0">
                <a:effectLst/>
                <a:latin typeface="Times New Roman" panose="02020603050405020304" pitchFamily="18" charset="0"/>
                <a:ea typeface="Calibri" panose="020F0502020204030204" pitchFamily="34" charset="0"/>
              </a:rPr>
              <a:t>To you first, God, having raised up His Servant Jesus, sent Him to bless you, in turning away every one </a:t>
            </a:r>
            <a:r>
              <a:rPr lang="en-US" sz="2500" b="1" i="1" dirty="0">
                <a:effectLst/>
                <a:latin typeface="Times New Roman" panose="02020603050405020304" pitchFamily="18" charset="0"/>
                <a:ea typeface="Calibri" panose="020F0502020204030204" pitchFamily="34" charset="0"/>
              </a:rPr>
              <a:t>of you</a:t>
            </a:r>
            <a:r>
              <a:rPr lang="en-US" sz="2500" b="1" dirty="0">
                <a:effectLst/>
                <a:latin typeface="Times New Roman" panose="02020603050405020304" pitchFamily="18" charset="0"/>
                <a:ea typeface="Calibri" panose="020F0502020204030204" pitchFamily="34" charset="0"/>
              </a:rPr>
              <a:t> from your iniquities.”</a:t>
            </a:r>
            <a:endParaRPr lang="en-US" sz="2500" dirty="0"/>
          </a:p>
        </p:txBody>
      </p:sp>
    </p:spTree>
    <p:extLst>
      <p:ext uri="{BB962C8B-B14F-4D97-AF65-F5344CB8AC3E}">
        <p14:creationId xmlns:p14="http://schemas.microsoft.com/office/powerpoint/2010/main" val="40394892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125</TotalTime>
  <Words>1040</Words>
  <Application>Microsoft Macintosh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The First Apostolic Miracle – Acts 3:1-11</vt:lpstr>
      <vt:lpstr>God’s Program -    Reconciling All Things to Himself</vt:lpstr>
      <vt:lpstr>Peter Points out Israel’s spiritual blindness (vs. 11-12)</vt:lpstr>
      <vt:lpstr>Peter Preaches the Truth (vs. 13-15)</vt:lpstr>
      <vt:lpstr>Peter Proclaims the Authority of Christ (v. 16)</vt:lpstr>
      <vt:lpstr>Peter Points to Prophecy (vs. 17-18)</vt:lpstr>
      <vt:lpstr>Peter Pleads with Israel to Repent and Turn to Christ (v. 19)</vt:lpstr>
      <vt:lpstr>Peter Prophecies the Result of Israel’s Repentance (vs. 19-26)</vt:lpstr>
      <vt:lpstr>“But Tony, we aren’t Israel...”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Apostolic Miracle – Acts 3:1-11</dc:title>
  <dc:creator>Tony Borton</dc:creator>
  <cp:lastModifiedBy>Carolyn Morford</cp:lastModifiedBy>
  <cp:revision>6</cp:revision>
  <dcterms:created xsi:type="dcterms:W3CDTF">2023-05-24T15:16:40Z</dcterms:created>
  <dcterms:modified xsi:type="dcterms:W3CDTF">2023-05-28T16:12:14Z</dcterms:modified>
</cp:coreProperties>
</file>