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4660"/>
  </p:normalViewPr>
  <p:slideViewPr>
    <p:cSldViewPr snapToGrid="0">
      <p:cViewPr varScale="1">
        <p:scale>
          <a:sx n="124" d="100"/>
          <a:sy n="124" d="100"/>
        </p:scale>
        <p:origin x="3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76E5-228A-DBFA-C55F-923FF9B90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53115-1FAB-19F7-F1E5-4ED53872B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667364-9758-57AB-E5C1-D58365C980E6}"/>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1A7F01B2-B174-303F-705E-425C31B124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66E24-7483-C5A2-3316-25D35F23C66A}"/>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55939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B7C8-0604-F9D0-645B-7E15A1C83C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7D5352-4631-51EE-4E43-ABBAF746B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6374D-A1FB-83BB-8DC0-38CCC057A8AA}"/>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6A7FFFF0-E3AD-ADE5-7245-48DC5418D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2F77B-ABFE-3E95-4A27-092C7BDD2A1A}"/>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87836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D5E4F6-6331-CC6D-B750-524BB3D734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4F1121-C552-8554-8F74-53FB29CA94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F1C5D5-C45B-3196-F0A5-D261DF42D294}"/>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EEBF7642-C192-579E-974C-7DE40C15E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8000D-9021-0FEC-1E03-E84CD547906E}"/>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148770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77E5-7A53-79F6-86C5-062B5CF86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D6B79B-D518-6D6A-378A-B19814350C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4684D-E9B7-670C-FF2C-669F238E02AE}"/>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B95C7198-5B3D-80EE-4152-874E47261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D44C0-5387-D34F-AF83-58981B412F0E}"/>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159292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B46A-7716-FB58-BFAC-7B7B321DAB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C1F3A7-A39F-96A2-70CF-87F6081B06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BEE1C8-DBB8-5475-3C54-AB20A8F5A882}"/>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1C3D6750-6549-5E2A-B7AB-9F59CA0B4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56E0E-282E-FBAA-0AFD-788EF3933C0E}"/>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137925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AED54-8DB8-C626-62C1-DBF2200890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F221E9-CED9-CA6B-2B51-2A51810CC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DB9B83-8282-D8C7-3D6D-DCCB88B280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C597D0-FDF3-07D4-5C48-63F74534B1B9}"/>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6" name="Footer Placeholder 5">
            <a:extLst>
              <a:ext uri="{FF2B5EF4-FFF2-40B4-BE49-F238E27FC236}">
                <a16:creationId xmlns:a16="http://schemas.microsoft.com/office/drawing/2014/main" id="{0A69356D-C008-91F2-4D9F-CA9A5CD63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CA5F7D-214E-E9EB-7888-AA633BACE2D6}"/>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810604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A8EC-24AA-8DB0-D5A3-FC0C8A4FB8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818A14-28D4-8D6E-443F-8C67AA49E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9C3886-18D2-C0E0-C662-4A6F76E8F2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CABC40-18C0-973B-036C-F3F35D92D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56F5FD-FA55-EA8A-A0BD-79B44D6E11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3227CA-A438-2BB6-7533-C7E03447C2A8}"/>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8" name="Footer Placeholder 7">
            <a:extLst>
              <a:ext uri="{FF2B5EF4-FFF2-40B4-BE49-F238E27FC236}">
                <a16:creationId xmlns:a16="http://schemas.microsoft.com/office/drawing/2014/main" id="{D59A80A8-64BA-ED0A-0FF4-8C96279B48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DFCA7F-0CBA-DA93-2C16-F731AC2016A8}"/>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256347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3868-3C56-AD94-A3F4-9AF22A1307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42BC7C-E07F-C1CC-710E-60FBB54241C3}"/>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4" name="Footer Placeholder 3">
            <a:extLst>
              <a:ext uri="{FF2B5EF4-FFF2-40B4-BE49-F238E27FC236}">
                <a16:creationId xmlns:a16="http://schemas.microsoft.com/office/drawing/2014/main" id="{EA17893B-6ED8-E4B8-D581-C7959C4C60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EEDB5C-6F1E-A525-7651-58DAEA31EAD6}"/>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101219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4F6BD2-DC43-9ADD-FB9D-4EA15C1C6AD9}"/>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3" name="Footer Placeholder 2">
            <a:extLst>
              <a:ext uri="{FF2B5EF4-FFF2-40B4-BE49-F238E27FC236}">
                <a16:creationId xmlns:a16="http://schemas.microsoft.com/office/drawing/2014/main" id="{B7788959-6DB6-29AF-8353-6842F0ECC4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84C58B-AE0C-6D4C-43F1-0CF130B7ED60}"/>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258241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C4C6-25BB-B86F-53A8-BB06FDFC3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2B9564-E484-52DE-5AAF-933C8CA3BD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9F4FCF-8509-D5A2-F863-65E9DF1F0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B65E8-25BB-42ED-8F7A-2C62BAFAC301}"/>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6" name="Footer Placeholder 5">
            <a:extLst>
              <a:ext uri="{FF2B5EF4-FFF2-40B4-BE49-F238E27FC236}">
                <a16:creationId xmlns:a16="http://schemas.microsoft.com/office/drawing/2014/main" id="{7A01A11B-6D99-01C3-1995-97F80ACC1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8000A4-8950-89C7-D491-CAAF3139B41B}"/>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180049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8D21-D687-2A07-832B-50BCD5564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B21EDE-344B-FFA8-B115-4B3284D9B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3A31D4-45D4-7141-BEA3-2BC901188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432CA-2D57-A7D7-132D-629C2D044D03}"/>
              </a:ext>
            </a:extLst>
          </p:cNvPr>
          <p:cNvSpPr>
            <a:spLocks noGrp="1"/>
          </p:cNvSpPr>
          <p:nvPr>
            <p:ph type="dt" sz="half" idx="10"/>
          </p:nvPr>
        </p:nvSpPr>
        <p:spPr/>
        <p:txBody>
          <a:bodyPr/>
          <a:lstStyle/>
          <a:p>
            <a:fld id="{9C05B5A7-155C-4191-95C8-9AA307202391}" type="datetimeFigureOut">
              <a:rPr lang="en-US" smtClean="0"/>
              <a:t>5/21/23</a:t>
            </a:fld>
            <a:endParaRPr lang="en-US"/>
          </a:p>
        </p:txBody>
      </p:sp>
      <p:sp>
        <p:nvSpPr>
          <p:cNvPr id="6" name="Footer Placeholder 5">
            <a:extLst>
              <a:ext uri="{FF2B5EF4-FFF2-40B4-BE49-F238E27FC236}">
                <a16:creationId xmlns:a16="http://schemas.microsoft.com/office/drawing/2014/main" id="{88A904D3-4D82-1713-86FE-BF908A814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D7F49A-9296-2F9B-B6A7-3676D5CF5349}"/>
              </a:ext>
            </a:extLst>
          </p:cNvPr>
          <p:cNvSpPr>
            <a:spLocks noGrp="1"/>
          </p:cNvSpPr>
          <p:nvPr>
            <p:ph type="sldNum" sz="quarter" idx="12"/>
          </p:nvPr>
        </p:nvSpPr>
        <p:spPr/>
        <p:txBody>
          <a:bodyPr/>
          <a:lstStyle/>
          <a:p>
            <a:fld id="{91F9A7AA-4D7F-4C42-9DDD-696D730E8FDE}" type="slidenum">
              <a:rPr lang="en-US" smtClean="0"/>
              <a:t>‹#›</a:t>
            </a:fld>
            <a:endParaRPr lang="en-US"/>
          </a:p>
        </p:txBody>
      </p:sp>
    </p:spTree>
    <p:extLst>
      <p:ext uri="{BB962C8B-B14F-4D97-AF65-F5344CB8AC3E}">
        <p14:creationId xmlns:p14="http://schemas.microsoft.com/office/powerpoint/2010/main" val="260175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BFCB8-A7C7-A968-B245-719257D0D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D5F7E8-6D15-4E19-6B00-95CB9461C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AADF-3777-2B9F-53E1-FA002C2B0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5B5A7-155C-4191-95C8-9AA307202391}" type="datetimeFigureOut">
              <a:rPr lang="en-US" smtClean="0"/>
              <a:t>5/21/23</a:t>
            </a:fld>
            <a:endParaRPr lang="en-US"/>
          </a:p>
        </p:txBody>
      </p:sp>
      <p:sp>
        <p:nvSpPr>
          <p:cNvPr id="5" name="Footer Placeholder 4">
            <a:extLst>
              <a:ext uri="{FF2B5EF4-FFF2-40B4-BE49-F238E27FC236}">
                <a16:creationId xmlns:a16="http://schemas.microsoft.com/office/drawing/2014/main" id="{E2B48363-A12B-00D8-0B67-37B9D66F8E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A3EF79-0741-FE62-F7CF-F40A434CA2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9A7AA-4D7F-4C42-9DDD-696D730E8FDE}" type="slidenum">
              <a:rPr lang="en-US" smtClean="0"/>
              <a:t>‹#›</a:t>
            </a:fld>
            <a:endParaRPr lang="en-US"/>
          </a:p>
        </p:txBody>
      </p:sp>
    </p:spTree>
    <p:extLst>
      <p:ext uri="{BB962C8B-B14F-4D97-AF65-F5344CB8AC3E}">
        <p14:creationId xmlns:p14="http://schemas.microsoft.com/office/powerpoint/2010/main" val="134162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D2814E-6582-DCE9-93DC-8072F715E8E2}"/>
              </a:ext>
            </a:extLst>
          </p:cNvPr>
          <p:cNvSpPr>
            <a:spLocks noGrp="1"/>
          </p:cNvSpPr>
          <p:nvPr>
            <p:ph type="title"/>
          </p:nvPr>
        </p:nvSpPr>
        <p:spPr>
          <a:xfrm>
            <a:off x="0" y="1"/>
            <a:ext cx="12192000" cy="812799"/>
          </a:xfrm>
        </p:spPr>
        <p:txBody>
          <a:bodyPr>
            <a:noAutofit/>
          </a:bodyPr>
          <a:lstStyle/>
          <a:p>
            <a:pPr algn="ctr"/>
            <a:r>
              <a:rPr lang="en-US" sz="6000" b="1" dirty="0">
                <a:latin typeface="Times New Roman" panose="02020603050405020304" pitchFamily="18" charset="0"/>
                <a:cs typeface="Times New Roman" panose="02020603050405020304" pitchFamily="18" charset="0"/>
              </a:rPr>
              <a:t>Acts 3:1-11</a:t>
            </a:r>
          </a:p>
        </p:txBody>
      </p:sp>
      <p:sp>
        <p:nvSpPr>
          <p:cNvPr id="5" name="Content Placeholder 4">
            <a:extLst>
              <a:ext uri="{FF2B5EF4-FFF2-40B4-BE49-F238E27FC236}">
                <a16:creationId xmlns:a16="http://schemas.microsoft.com/office/drawing/2014/main" id="{6B20C944-9D0C-7B30-F5C1-72B56846FC5E}"/>
              </a:ext>
            </a:extLst>
          </p:cNvPr>
          <p:cNvSpPr>
            <a:spLocks noGrp="1"/>
          </p:cNvSpPr>
          <p:nvPr>
            <p:ph idx="1"/>
          </p:nvPr>
        </p:nvSpPr>
        <p:spPr>
          <a:xfrm>
            <a:off x="0" y="960120"/>
            <a:ext cx="12192000" cy="5897879"/>
          </a:xfrm>
        </p:spPr>
        <p:txBody>
          <a:bodyPr>
            <a:normAutofit/>
          </a:bodyPr>
          <a:lstStyle/>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“And they continued steadfastly in the apostles’ doctrine and fellowship, in the breaking of bread, and in prayers. </a:t>
            </a:r>
            <a:r>
              <a:rPr lang="en-US" sz="32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43 </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Then fear came upon every soul, and many wonders and signs were done through the apostles. </a:t>
            </a:r>
            <a:r>
              <a:rPr lang="en-US" sz="32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44 </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Now all who believed were together, and had all things in common, </a:t>
            </a:r>
            <a:r>
              <a:rPr lang="en-US" sz="32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45 </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and sold their possessions and goods, and divided them among all, as anyone had need.</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200" b="1" baseline="30000" dirty="0">
                <a:effectLst/>
                <a:latin typeface="Times New Roman" panose="02020603050405020304" pitchFamily="18" charset="0"/>
                <a:ea typeface="Calibri" panose="020F0502020204030204" pitchFamily="34" charset="0"/>
                <a:cs typeface="Times New Roman" panose="02020603050405020304" pitchFamily="18" charset="0"/>
              </a:rPr>
              <a:t>46 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So continuing daily with one accord in the temple, and breaking bread from house to house, they ate their food with gladness and simplicity of heart, </a:t>
            </a:r>
            <a:r>
              <a:rPr lang="en-US" sz="3200" b="1" baseline="30000" dirty="0">
                <a:effectLst/>
                <a:latin typeface="Times New Roman" panose="02020603050405020304" pitchFamily="18" charset="0"/>
                <a:ea typeface="Calibri" panose="020F0502020204030204" pitchFamily="34" charset="0"/>
                <a:cs typeface="Times New Roman" panose="02020603050405020304" pitchFamily="18" charset="0"/>
              </a:rPr>
              <a:t>47 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praising God and having favor with all the people. And the Lord added to the church daily those who were being saved.”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93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73E3-0F78-0267-928F-82E6B81B3B9B}"/>
              </a:ext>
            </a:extLst>
          </p:cNvPr>
          <p:cNvSpPr>
            <a:spLocks noGrp="1"/>
          </p:cNvSpPr>
          <p:nvPr>
            <p:ph type="title"/>
          </p:nvPr>
        </p:nvSpPr>
        <p:spPr>
          <a:xfrm>
            <a:off x="0" y="0"/>
            <a:ext cx="12192000" cy="1165859"/>
          </a:xfrm>
        </p:spPr>
        <p:txBody>
          <a:bodyPr>
            <a:normAutofit fontScale="90000"/>
          </a:bodyPr>
          <a:lstStyle/>
          <a:p>
            <a:pPr marL="0" marR="0" algn="ctr">
              <a:lnSpc>
                <a:spcPct val="107000"/>
              </a:lnSpc>
              <a:spcBef>
                <a:spcPts val="0"/>
              </a:spcBef>
              <a:spcAft>
                <a:spcPts val="800"/>
              </a:spcAft>
            </a:pP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Non-Normative Aspects of The Acts 2 Church</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B40BA0B-1057-7B81-0BA4-7F960E7684D0}"/>
              </a:ext>
            </a:extLst>
          </p:cNvPr>
          <p:cNvSpPr>
            <a:spLocks noGrp="1"/>
          </p:cNvSpPr>
          <p:nvPr>
            <p:ph idx="1"/>
          </p:nvPr>
        </p:nvSpPr>
        <p:spPr>
          <a:xfrm>
            <a:off x="0" y="868679"/>
            <a:ext cx="12192000" cy="5989320"/>
          </a:xfrm>
        </p:spPr>
        <p:txBody>
          <a:bodyPr>
            <a:normAutofit/>
          </a:bodyPr>
          <a:lstStyle/>
          <a:p>
            <a:pPr marL="0" marR="0" indent="0">
              <a:lnSpc>
                <a:spcPct val="107000"/>
              </a:lnSpc>
              <a:spcBef>
                <a:spcPts val="0"/>
              </a:spcBef>
              <a:spcAft>
                <a:spcPts val="800"/>
              </a:spcAft>
              <a:buNone/>
            </a:pP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1.	Wonders and signs done through the Apostles</a:t>
            </a:r>
          </a:p>
          <a:p>
            <a:pPr marL="0" marR="0" indent="0">
              <a:lnSpc>
                <a:spcPct val="107000"/>
              </a:lnSpc>
              <a:spcBef>
                <a:spcPts val="0"/>
              </a:spcBef>
              <a:spcAft>
                <a:spcPts val="800"/>
              </a:spcAft>
              <a:buNone/>
            </a:pP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2. 	common-ism vs. communism (What’s mine is 	yours vs. what’s yours is mine)</a:t>
            </a:r>
          </a:p>
          <a:p>
            <a:pPr marL="0" indent="0">
              <a:buNone/>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3.	Meeting daily in the temple</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78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E2D6-0FC0-99F9-734F-1242551F4DF6}"/>
              </a:ext>
            </a:extLst>
          </p:cNvPr>
          <p:cNvSpPr>
            <a:spLocks noGrp="1"/>
          </p:cNvSpPr>
          <p:nvPr>
            <p:ph type="title"/>
          </p:nvPr>
        </p:nvSpPr>
        <p:spPr>
          <a:xfrm>
            <a:off x="0" y="0"/>
            <a:ext cx="12192000" cy="1588769"/>
          </a:xfrm>
        </p:spPr>
        <p:txBody>
          <a:bodyPr>
            <a:normAutofit/>
          </a:bodyPr>
          <a:lstStyle/>
          <a:p>
            <a:pPr algn="ctr"/>
            <a:r>
              <a:rPr lang="en-US" sz="3200" b="1" dirty="0">
                <a:effectLst/>
                <a:latin typeface="Times New Roman" panose="02020603050405020304" pitchFamily="18" charset="0"/>
                <a:ea typeface="Calibri" panose="020F0502020204030204" pitchFamily="34" charset="0"/>
              </a:rPr>
              <a:t>“Continuing” (</a:t>
            </a:r>
            <a:r>
              <a:rPr lang="en-US" sz="3200" b="1" i="1" dirty="0">
                <a:effectLst/>
                <a:latin typeface="Times New Roman" panose="02020603050405020304" pitchFamily="18" charset="0"/>
                <a:ea typeface="Calibri" panose="020F0502020204030204" pitchFamily="34" charset="0"/>
              </a:rPr>
              <a:t>proskarterio</a:t>
            </a:r>
            <a:r>
              <a:rPr lang="en-US" sz="3200" b="1" dirty="0">
                <a:effectLst/>
                <a:latin typeface="Times New Roman" panose="02020603050405020304" pitchFamily="18" charset="0"/>
                <a:ea typeface="Calibri" panose="020F0502020204030204" pitchFamily="34" charset="0"/>
              </a:rPr>
              <a:t> – “constantly devoted”) church practices in Acts 2:42-47</a:t>
            </a:r>
            <a:endParaRPr lang="en-US" sz="3200" dirty="0"/>
          </a:p>
        </p:txBody>
      </p:sp>
      <p:sp>
        <p:nvSpPr>
          <p:cNvPr id="3" name="Content Placeholder 2">
            <a:extLst>
              <a:ext uri="{FF2B5EF4-FFF2-40B4-BE49-F238E27FC236}">
                <a16:creationId xmlns:a16="http://schemas.microsoft.com/office/drawing/2014/main" id="{8E20B038-6732-8D7B-DD37-22D4C79721EE}"/>
              </a:ext>
            </a:extLst>
          </p:cNvPr>
          <p:cNvSpPr>
            <a:spLocks noGrp="1"/>
          </p:cNvSpPr>
          <p:nvPr>
            <p:ph idx="1"/>
          </p:nvPr>
        </p:nvSpPr>
        <p:spPr>
          <a:xfrm>
            <a:off x="0" y="1920240"/>
            <a:ext cx="12192000" cy="4937759"/>
          </a:xfrm>
        </p:spPr>
        <p:txBody>
          <a:bodyPr/>
          <a:lstStyle/>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1.  Apostle’s ___________ (</a:t>
            </a:r>
            <a:r>
              <a:rPr lang="en-US" sz="3200" b="1" kern="100" dirty="0" err="1">
                <a:effectLst/>
                <a:latin typeface="Times New Roman" panose="02020603050405020304" pitchFamily="18" charset="0"/>
                <a:ea typeface="Calibri" panose="020F0502020204030204" pitchFamily="34" charset="0"/>
                <a:cs typeface="Times New Roman" panose="02020603050405020304" pitchFamily="18" charset="0"/>
              </a:rPr>
              <a:t>didache</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 – Teaching</a:t>
            </a:r>
          </a:p>
          <a:p>
            <a:pPr marL="0" marR="0" indent="0">
              <a:lnSpc>
                <a:spcPct val="107000"/>
              </a:lnSpc>
              <a:spcBef>
                <a:spcPts val="0"/>
              </a:spcBef>
              <a:spcAft>
                <a:spcPts val="800"/>
              </a:spcAft>
              <a:buNone/>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  ______________ (koinonia) – Community/joint participation </a:t>
            </a:r>
          </a:p>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3.  Breaking of _____________ – eating together in keeping with the    Lord’s Supper </a:t>
            </a:r>
          </a:p>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4.  ______________ – Corporate Prayer</a:t>
            </a:r>
          </a:p>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5.  In one ___________ – To go forward in unison.</a:t>
            </a:r>
          </a:p>
          <a:p>
            <a:pPr marL="0" marR="0" indent="0">
              <a:lnSpc>
                <a:spcPct val="107000"/>
              </a:lnSpc>
              <a:spcBef>
                <a:spcPts val="0"/>
              </a:spcBef>
              <a:spcAft>
                <a:spcPts val="800"/>
              </a:spcAft>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6.  _____________ God – Lifting up His name together - Corporate Worship</a:t>
            </a:r>
          </a:p>
          <a:p>
            <a:pPr marL="0" indent="0">
              <a:buNone/>
            </a:pPr>
            <a:endParaRPr lang="en-US" dirty="0"/>
          </a:p>
        </p:txBody>
      </p:sp>
    </p:spTree>
    <p:extLst>
      <p:ext uri="{BB962C8B-B14F-4D97-AF65-F5344CB8AC3E}">
        <p14:creationId xmlns:p14="http://schemas.microsoft.com/office/powerpoint/2010/main" val="229714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5CD3-DB2F-AB66-264D-1DB8A6178F69}"/>
              </a:ext>
            </a:extLst>
          </p:cNvPr>
          <p:cNvSpPr>
            <a:spLocks noGrp="1"/>
          </p:cNvSpPr>
          <p:nvPr>
            <p:ph type="title"/>
          </p:nvPr>
        </p:nvSpPr>
        <p:spPr>
          <a:xfrm>
            <a:off x="838200" y="1"/>
            <a:ext cx="10515600" cy="681036"/>
          </a:xfrm>
        </p:spPr>
        <p:txBody>
          <a:bodyPr>
            <a:noAutofit/>
          </a:bodyPr>
          <a:lstStyle/>
          <a:p>
            <a:pPr algn="ctr"/>
            <a:r>
              <a:rPr lang="en-US" sz="6000" b="1" dirty="0">
                <a:latin typeface="Times New Roman" panose="02020603050405020304" pitchFamily="18" charset="0"/>
                <a:cs typeface="Times New Roman" panose="02020603050405020304" pitchFamily="18" charset="0"/>
              </a:rPr>
              <a:t>Acts 3:1-11</a:t>
            </a:r>
          </a:p>
        </p:txBody>
      </p:sp>
      <p:sp>
        <p:nvSpPr>
          <p:cNvPr id="3" name="Content Placeholder 2">
            <a:extLst>
              <a:ext uri="{FF2B5EF4-FFF2-40B4-BE49-F238E27FC236}">
                <a16:creationId xmlns:a16="http://schemas.microsoft.com/office/drawing/2014/main" id="{48EA2DEA-09E0-8C34-FFB4-EBB01FC8725D}"/>
              </a:ext>
            </a:extLst>
          </p:cNvPr>
          <p:cNvSpPr>
            <a:spLocks noGrp="1"/>
          </p:cNvSpPr>
          <p:nvPr>
            <p:ph idx="1"/>
          </p:nvPr>
        </p:nvSpPr>
        <p:spPr>
          <a:xfrm>
            <a:off x="0" y="880110"/>
            <a:ext cx="12192000" cy="5977889"/>
          </a:xfrm>
        </p:spPr>
        <p:txBody>
          <a:bodyPr>
            <a:normAutofit lnSpcReduction="10000"/>
          </a:bodyPr>
          <a:lstStyle/>
          <a:p>
            <a:pPr marL="0" indent="0">
              <a:buNone/>
            </a:pPr>
            <a:r>
              <a:rPr lang="en-US" sz="2800" b="1" dirty="0">
                <a:effectLst/>
                <a:latin typeface="Times New Roman" panose="02020603050405020304" pitchFamily="18" charset="0"/>
                <a:ea typeface="Calibri" panose="020F0502020204030204" pitchFamily="34" charset="0"/>
              </a:rPr>
              <a:t>“Now Peter and John went up together to the temple at the hour of prayer, the ninth </a:t>
            </a:r>
            <a:r>
              <a:rPr lang="en-US" sz="2800" b="1" i="1" dirty="0">
                <a:effectLst/>
                <a:latin typeface="Times New Roman" panose="02020603050405020304" pitchFamily="18" charset="0"/>
                <a:ea typeface="Calibri" panose="020F0502020204030204" pitchFamily="34" charset="0"/>
              </a:rPr>
              <a:t>hour.</a:t>
            </a:r>
            <a:r>
              <a:rPr lang="en-US" sz="2800" b="1" dirty="0">
                <a:effectLst/>
                <a:latin typeface="Times New Roman" panose="02020603050405020304" pitchFamily="18" charset="0"/>
                <a:ea typeface="Calibri" panose="020F0502020204030204" pitchFamily="34" charset="0"/>
              </a:rPr>
              <a:t> </a:t>
            </a:r>
            <a:r>
              <a:rPr lang="en-US" sz="2800" b="1" baseline="30000" dirty="0">
                <a:effectLst/>
                <a:latin typeface="Times New Roman" panose="02020603050405020304" pitchFamily="18" charset="0"/>
                <a:ea typeface="Calibri" panose="020F0502020204030204" pitchFamily="34" charset="0"/>
              </a:rPr>
              <a:t>2 </a:t>
            </a:r>
            <a:r>
              <a:rPr lang="en-US" sz="2800" b="1" dirty="0">
                <a:effectLst/>
                <a:latin typeface="Times New Roman" panose="02020603050405020304" pitchFamily="18" charset="0"/>
                <a:ea typeface="Calibri" panose="020F0502020204030204" pitchFamily="34" charset="0"/>
              </a:rPr>
              <a:t>And a certain man lame from his mother’s womb was carried, whom they laid daily at the gate of the temple which is called Beautiful, to ask alms from those who entered the temple; </a:t>
            </a:r>
            <a:r>
              <a:rPr lang="en-US" sz="2800" b="1" baseline="30000" dirty="0">
                <a:effectLst/>
                <a:latin typeface="Times New Roman" panose="02020603050405020304" pitchFamily="18" charset="0"/>
                <a:ea typeface="Calibri" panose="020F0502020204030204" pitchFamily="34" charset="0"/>
              </a:rPr>
              <a:t>3 </a:t>
            </a:r>
            <a:r>
              <a:rPr lang="en-US" sz="2800" b="1" dirty="0">
                <a:effectLst/>
                <a:latin typeface="Times New Roman" panose="02020603050405020304" pitchFamily="18" charset="0"/>
                <a:ea typeface="Calibri" panose="020F0502020204030204" pitchFamily="34" charset="0"/>
              </a:rPr>
              <a:t>who, seeing Peter and John about to go into the temple, asked for alms. </a:t>
            </a:r>
            <a:r>
              <a:rPr lang="en-US" sz="2800" b="1" baseline="30000" dirty="0">
                <a:effectLst/>
                <a:latin typeface="Times New Roman" panose="02020603050405020304" pitchFamily="18" charset="0"/>
                <a:ea typeface="Calibri" panose="020F0502020204030204" pitchFamily="34" charset="0"/>
              </a:rPr>
              <a:t>4 </a:t>
            </a:r>
            <a:r>
              <a:rPr lang="en-US" sz="2800" b="1" dirty="0">
                <a:effectLst/>
                <a:latin typeface="Times New Roman" panose="02020603050405020304" pitchFamily="18" charset="0"/>
                <a:ea typeface="Calibri" panose="020F0502020204030204" pitchFamily="34" charset="0"/>
              </a:rPr>
              <a:t>And fixing his eyes on him, with John, Peter said, “Look at us.” </a:t>
            </a:r>
            <a:r>
              <a:rPr lang="en-US" sz="2800" b="1" baseline="30000" dirty="0">
                <a:effectLst/>
                <a:latin typeface="Times New Roman" panose="02020603050405020304" pitchFamily="18" charset="0"/>
                <a:ea typeface="Calibri" panose="020F0502020204030204" pitchFamily="34" charset="0"/>
              </a:rPr>
              <a:t>5 </a:t>
            </a:r>
            <a:r>
              <a:rPr lang="en-US" sz="2800" b="1" dirty="0">
                <a:effectLst/>
                <a:latin typeface="Times New Roman" panose="02020603050405020304" pitchFamily="18" charset="0"/>
                <a:ea typeface="Calibri" panose="020F0502020204030204" pitchFamily="34" charset="0"/>
              </a:rPr>
              <a:t>So he gave them his attention, expecting to receive something from them. </a:t>
            </a:r>
            <a:r>
              <a:rPr lang="en-US" sz="2800" b="1" baseline="30000" dirty="0">
                <a:effectLst/>
                <a:latin typeface="Times New Roman" panose="02020603050405020304" pitchFamily="18" charset="0"/>
                <a:ea typeface="Calibri" panose="020F0502020204030204" pitchFamily="34" charset="0"/>
              </a:rPr>
              <a:t>6 </a:t>
            </a:r>
            <a:r>
              <a:rPr lang="en-US" sz="2800" b="1" dirty="0">
                <a:effectLst/>
                <a:latin typeface="Times New Roman" panose="02020603050405020304" pitchFamily="18" charset="0"/>
                <a:ea typeface="Calibri" panose="020F0502020204030204" pitchFamily="34" charset="0"/>
              </a:rPr>
              <a:t>Then Peter said, “Silver and gold I do not have, but what I do have I give you: In the name of Jesus Christ of Nazareth, rise up and walk.” </a:t>
            </a:r>
            <a:r>
              <a:rPr lang="en-US" sz="2800" b="1" baseline="30000" dirty="0">
                <a:effectLst/>
                <a:latin typeface="Times New Roman" panose="02020603050405020304" pitchFamily="18" charset="0"/>
                <a:ea typeface="Calibri" panose="020F0502020204030204" pitchFamily="34" charset="0"/>
              </a:rPr>
              <a:t>7 </a:t>
            </a:r>
            <a:r>
              <a:rPr lang="en-US" sz="2800" b="1" dirty="0">
                <a:effectLst/>
                <a:latin typeface="Times New Roman" panose="02020603050405020304" pitchFamily="18" charset="0"/>
                <a:ea typeface="Calibri" panose="020F0502020204030204" pitchFamily="34" charset="0"/>
              </a:rPr>
              <a:t>And he took him by the right hand and lifted </a:t>
            </a:r>
            <a:r>
              <a:rPr lang="en-US" sz="2800" b="1" i="1" dirty="0">
                <a:effectLst/>
                <a:latin typeface="Times New Roman" panose="02020603050405020304" pitchFamily="18" charset="0"/>
                <a:ea typeface="Calibri" panose="020F0502020204030204" pitchFamily="34" charset="0"/>
              </a:rPr>
              <a:t>him</a:t>
            </a:r>
            <a:r>
              <a:rPr lang="en-US" sz="2800" b="1" dirty="0">
                <a:effectLst/>
                <a:latin typeface="Times New Roman" panose="02020603050405020304" pitchFamily="18" charset="0"/>
                <a:ea typeface="Calibri" panose="020F0502020204030204" pitchFamily="34" charset="0"/>
              </a:rPr>
              <a:t> up, and immediately his feet and ankle bones received strength. </a:t>
            </a:r>
            <a:r>
              <a:rPr lang="en-US" sz="2800" b="1" baseline="30000" dirty="0">
                <a:effectLst/>
                <a:latin typeface="Times New Roman" panose="02020603050405020304" pitchFamily="18" charset="0"/>
                <a:ea typeface="Calibri" panose="020F0502020204030204" pitchFamily="34" charset="0"/>
              </a:rPr>
              <a:t>8 </a:t>
            </a:r>
            <a:r>
              <a:rPr lang="en-US" sz="2800" b="1" dirty="0">
                <a:effectLst/>
                <a:latin typeface="Times New Roman" panose="02020603050405020304" pitchFamily="18" charset="0"/>
                <a:ea typeface="Calibri" panose="020F0502020204030204" pitchFamily="34" charset="0"/>
              </a:rPr>
              <a:t>So he, leaping up, stood and walked and entered the temple with them—walking, leaping, and praising God. </a:t>
            </a:r>
            <a:r>
              <a:rPr lang="en-US" sz="2800" b="1" baseline="30000" dirty="0">
                <a:effectLst/>
                <a:latin typeface="Times New Roman" panose="02020603050405020304" pitchFamily="18" charset="0"/>
                <a:ea typeface="Calibri" panose="020F0502020204030204" pitchFamily="34" charset="0"/>
              </a:rPr>
              <a:t>9 </a:t>
            </a:r>
            <a:r>
              <a:rPr lang="en-US" sz="2800" b="1" dirty="0">
                <a:effectLst/>
                <a:latin typeface="Times New Roman" panose="02020603050405020304" pitchFamily="18" charset="0"/>
                <a:ea typeface="Calibri" panose="020F0502020204030204" pitchFamily="34" charset="0"/>
              </a:rPr>
              <a:t>And all the people saw him walking and praising God. </a:t>
            </a:r>
            <a:r>
              <a:rPr lang="en-US" sz="2800" b="1" baseline="30000" dirty="0">
                <a:effectLst/>
                <a:latin typeface="Times New Roman" panose="02020603050405020304" pitchFamily="18" charset="0"/>
                <a:ea typeface="Calibri" panose="020F0502020204030204" pitchFamily="34" charset="0"/>
              </a:rPr>
              <a:t>10 </a:t>
            </a:r>
            <a:r>
              <a:rPr lang="en-US" sz="2800" b="1" dirty="0">
                <a:effectLst/>
                <a:latin typeface="Times New Roman" panose="02020603050405020304" pitchFamily="18" charset="0"/>
                <a:ea typeface="Calibri" panose="020F0502020204030204" pitchFamily="34" charset="0"/>
              </a:rPr>
              <a:t>Then they knew that it was he who sat begging alms at the Beautiful Gate of the temple; and they were filled with wonder and amazement at what had happened to him.” </a:t>
            </a:r>
            <a:r>
              <a:rPr lang="en-US" sz="2800" b="1" baseline="30000" dirty="0">
                <a:effectLst/>
                <a:latin typeface="Times New Roman" panose="02020603050405020304" pitchFamily="18" charset="0"/>
                <a:ea typeface="Calibri" panose="020F0502020204030204" pitchFamily="34" charset="0"/>
              </a:rPr>
              <a:t>11 </a:t>
            </a:r>
            <a:r>
              <a:rPr lang="en-US" sz="2800" b="1" dirty="0">
                <a:effectLst/>
                <a:latin typeface="Times New Roman" panose="02020603050405020304" pitchFamily="18" charset="0"/>
                <a:ea typeface="Calibri" panose="020F0502020204030204" pitchFamily="34" charset="0"/>
              </a:rPr>
              <a:t>Now as the lame man who was healed held on to Peter and John, all the people ran together to them in the porch which is called Solomon’s, greatly amazed.</a:t>
            </a:r>
            <a:endParaRPr lang="en-US" dirty="0"/>
          </a:p>
        </p:txBody>
      </p:sp>
    </p:spTree>
    <p:extLst>
      <p:ext uri="{BB962C8B-B14F-4D97-AF65-F5344CB8AC3E}">
        <p14:creationId xmlns:p14="http://schemas.microsoft.com/office/powerpoint/2010/main" val="41564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156A-530A-48D4-3F92-6885BCE678FD}"/>
              </a:ext>
            </a:extLst>
          </p:cNvPr>
          <p:cNvSpPr>
            <a:spLocks noGrp="1"/>
          </p:cNvSpPr>
          <p:nvPr>
            <p:ph type="title"/>
          </p:nvPr>
        </p:nvSpPr>
        <p:spPr>
          <a:xfrm>
            <a:off x="0" y="0"/>
            <a:ext cx="12192000" cy="1028699"/>
          </a:xfrm>
        </p:spPr>
        <p:txBody>
          <a:bodyPr>
            <a:normAutofit/>
          </a:bodyPr>
          <a:lstStyle/>
          <a:p>
            <a:r>
              <a:rPr lang="en-US" sz="4000" b="1" dirty="0">
                <a:latin typeface="Times New Roman" panose="02020603050405020304" pitchFamily="18" charset="0"/>
                <a:cs typeface="Times New Roman" panose="02020603050405020304" pitchFamily="18" charset="0"/>
              </a:rPr>
              <a:t>Four observations from Acts 3:1-11 - God’s Program</a:t>
            </a:r>
          </a:p>
        </p:txBody>
      </p:sp>
      <p:sp>
        <p:nvSpPr>
          <p:cNvPr id="3" name="Content Placeholder 2">
            <a:extLst>
              <a:ext uri="{FF2B5EF4-FFF2-40B4-BE49-F238E27FC236}">
                <a16:creationId xmlns:a16="http://schemas.microsoft.com/office/drawing/2014/main" id="{65086E86-EC7B-A5C2-1369-149D70D21E8C}"/>
              </a:ext>
            </a:extLst>
          </p:cNvPr>
          <p:cNvSpPr>
            <a:spLocks noGrp="1"/>
          </p:cNvSpPr>
          <p:nvPr>
            <p:ph idx="1"/>
          </p:nvPr>
        </p:nvSpPr>
        <p:spPr>
          <a:xfrm>
            <a:off x="0" y="1028698"/>
            <a:ext cx="12192000" cy="5829301"/>
          </a:xfrm>
        </p:spPr>
        <p:txBody>
          <a:bodyPr>
            <a:normAutofit/>
          </a:bodyPr>
          <a:lstStyle/>
          <a:p>
            <a:pPr marL="0" marR="0" indent="0">
              <a:lnSpc>
                <a:spcPct val="107000"/>
              </a:lnSpc>
              <a:spcBef>
                <a:spcPts val="0"/>
              </a:spcBef>
              <a:spcAft>
                <a:spcPts val="800"/>
              </a:spcAft>
              <a:buNone/>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1.	God’s Punctuality (vs. 1-4) – There is an appointed time for all things.</a:t>
            </a:r>
          </a:p>
          <a:p>
            <a:pPr marL="0" marR="0" indent="0">
              <a:lnSpc>
                <a:spcPct val="107000"/>
              </a:lnSpc>
              <a:spcBef>
                <a:spcPts val="0"/>
              </a:spcBef>
              <a:spcAft>
                <a:spcPts val="800"/>
              </a:spcAft>
              <a:buNone/>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2.	God’s Provision (vs. 5-7) – God’s provision is not always what we expect or want from Him.</a:t>
            </a:r>
          </a:p>
          <a:p>
            <a:pPr marL="0" marR="0" indent="0">
              <a:lnSpc>
                <a:spcPct val="107000"/>
              </a:lnSpc>
              <a:spcBef>
                <a:spcPts val="0"/>
              </a:spcBef>
              <a:spcAft>
                <a:spcPts val="800"/>
              </a:spcAft>
              <a:buNone/>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3.	God’s Plan (vs. 8-9) – We must have a right response to God’s plan.</a:t>
            </a:r>
          </a:p>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4.	God’s Purpose (vs. 10-11) – God’s purpose is to reconcile all </a:t>
            </a:r>
            <a:r>
              <a:rPr lang="en-US" sz="3600" b="1" dirty="0">
                <a:latin typeface="Times New Roman" panose="02020603050405020304" pitchFamily="18" charset="0"/>
                <a:ea typeface="Calibri" panose="020F0502020204030204" pitchFamily="34" charset="0"/>
                <a:cs typeface="Times New Roman" panose="02020603050405020304" pitchFamily="18" charset="0"/>
              </a:rPr>
              <a:t>things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to Himself.</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25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401E-D8AD-F9EA-5F97-32B7D8D038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147950-CAE6-3719-2156-9497004ABA1A}"/>
              </a:ext>
            </a:extLst>
          </p:cNvPr>
          <p:cNvSpPr>
            <a:spLocks noGrp="1"/>
          </p:cNvSpPr>
          <p:nvPr>
            <p:ph idx="1"/>
          </p:nvPr>
        </p:nvSpPr>
        <p:spPr/>
        <p:txBody>
          <a:bodyPr>
            <a:normAutofit/>
          </a:bodyPr>
          <a:lstStyle/>
          <a:p>
            <a:pPr marL="0" indent="0">
              <a:buNone/>
            </a:pPr>
            <a:r>
              <a:rPr lang="en-US" sz="6000" b="1" dirty="0">
                <a:effectLst/>
                <a:latin typeface="Times New Roman" panose="02020603050405020304" pitchFamily="18" charset="0"/>
                <a:ea typeface="Calibri" panose="020F0502020204030204" pitchFamily="34" charset="0"/>
              </a:rPr>
              <a:t>“God gives us exactly what we need when we need it according to His direction and will.”</a:t>
            </a:r>
            <a:endParaRPr lang="en-US" sz="6000" b="1" dirty="0"/>
          </a:p>
        </p:txBody>
      </p:sp>
    </p:spTree>
    <p:extLst>
      <p:ext uri="{BB962C8B-B14F-4D97-AF65-F5344CB8AC3E}">
        <p14:creationId xmlns:p14="http://schemas.microsoft.com/office/powerpoint/2010/main" val="335398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D60-F590-28C5-40EF-CD6E8A825244}"/>
              </a:ext>
            </a:extLst>
          </p:cNvPr>
          <p:cNvSpPr>
            <a:spLocks noGrp="1"/>
          </p:cNvSpPr>
          <p:nvPr>
            <p:ph type="title"/>
          </p:nvPr>
        </p:nvSpPr>
        <p:spPr/>
        <p:txBody>
          <a:bodyPr/>
          <a:lstStyle/>
          <a:p>
            <a:endParaRPr lang="en-US"/>
          </a:p>
        </p:txBody>
      </p:sp>
      <p:pic>
        <p:nvPicPr>
          <p:cNvPr id="5" name="Content Placeholder 4" descr="A picture containing outdoor, building, sky, composite material&#10;&#10;Description automatically generated">
            <a:extLst>
              <a:ext uri="{FF2B5EF4-FFF2-40B4-BE49-F238E27FC236}">
                <a16:creationId xmlns:a16="http://schemas.microsoft.com/office/drawing/2014/main" id="{FF0E6113-B2B2-D6CB-F358-C35DF55EBA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3776155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652</Words>
  <Application>Microsoft Macintosh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Acts 3:1-11</vt:lpstr>
      <vt:lpstr>Non-Normative Aspects of The Acts 2 Church </vt:lpstr>
      <vt:lpstr>“Continuing” (proskarterio – “constantly devoted”) church practices in Acts 2:42-47</vt:lpstr>
      <vt:lpstr>Acts 3:1-11</vt:lpstr>
      <vt:lpstr>Four observations from Acts 3:1-11 - God’s Program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3:1-11</dc:title>
  <dc:creator>Tony Borton</dc:creator>
  <cp:lastModifiedBy>Carolyn Morford</cp:lastModifiedBy>
  <cp:revision>3</cp:revision>
  <dcterms:created xsi:type="dcterms:W3CDTF">2023-05-11T19:08:47Z</dcterms:created>
  <dcterms:modified xsi:type="dcterms:W3CDTF">2023-05-21T18:01:03Z</dcterms:modified>
</cp:coreProperties>
</file>