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4" r:id="rId3"/>
    <p:sldId id="265" r:id="rId4"/>
    <p:sldId id="266" r:id="rId5"/>
    <p:sldId id="256" r:id="rId6"/>
    <p:sldId id="267" r:id="rId7"/>
    <p:sldId id="268" r:id="rId8"/>
    <p:sldId id="269"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660"/>
  </p:normalViewPr>
  <p:slideViewPr>
    <p:cSldViewPr snapToGrid="0">
      <p:cViewPr varScale="1">
        <p:scale>
          <a:sx n="93" d="100"/>
          <a:sy n="93" d="100"/>
        </p:scale>
        <p:origin x="62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3640968-CE4A-498D-9FFF-884924C9472D}" type="datetimeFigureOut">
              <a:rPr lang="en-US" smtClean="0"/>
              <a:t>6/14/2023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1472E-4B4B-4622-8A93-C9A5C19EDF45}" type="slidenum">
              <a:rPr lang="en-US" smtClean="0"/>
              <a:t>‹#›</a:t>
            </a:fld>
            <a:endParaRPr lang="en-US"/>
          </a:p>
        </p:txBody>
      </p:sp>
    </p:spTree>
    <p:extLst>
      <p:ext uri="{BB962C8B-B14F-4D97-AF65-F5344CB8AC3E}">
        <p14:creationId xmlns:p14="http://schemas.microsoft.com/office/powerpoint/2010/main" val="1737830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640968-CE4A-498D-9FFF-884924C9472D}" type="datetimeFigureOut">
              <a:rPr lang="en-US" smtClean="0"/>
              <a:t>6/14/2023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1472E-4B4B-4622-8A93-C9A5C19EDF45}" type="slidenum">
              <a:rPr lang="en-US" smtClean="0"/>
              <a:t>‹#›</a:t>
            </a:fld>
            <a:endParaRPr lang="en-US"/>
          </a:p>
        </p:txBody>
      </p:sp>
    </p:spTree>
    <p:extLst>
      <p:ext uri="{BB962C8B-B14F-4D97-AF65-F5344CB8AC3E}">
        <p14:creationId xmlns:p14="http://schemas.microsoft.com/office/powerpoint/2010/main" val="2334521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640968-CE4A-498D-9FFF-884924C9472D}" type="datetimeFigureOut">
              <a:rPr lang="en-US" smtClean="0"/>
              <a:t>6/14/2023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1472E-4B4B-4622-8A93-C9A5C19EDF45}" type="slidenum">
              <a:rPr lang="en-US" smtClean="0"/>
              <a:t>‹#›</a:t>
            </a:fld>
            <a:endParaRPr lang="en-US"/>
          </a:p>
        </p:txBody>
      </p:sp>
    </p:spTree>
    <p:extLst>
      <p:ext uri="{BB962C8B-B14F-4D97-AF65-F5344CB8AC3E}">
        <p14:creationId xmlns:p14="http://schemas.microsoft.com/office/powerpoint/2010/main" val="1979839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640968-CE4A-498D-9FFF-884924C9472D}" type="datetimeFigureOut">
              <a:rPr lang="en-US" smtClean="0"/>
              <a:t>6/14/2023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1472E-4B4B-4622-8A93-C9A5C19EDF45}" type="slidenum">
              <a:rPr lang="en-US" smtClean="0"/>
              <a:t>‹#›</a:t>
            </a:fld>
            <a:endParaRPr lang="en-US"/>
          </a:p>
        </p:txBody>
      </p:sp>
    </p:spTree>
    <p:extLst>
      <p:ext uri="{BB962C8B-B14F-4D97-AF65-F5344CB8AC3E}">
        <p14:creationId xmlns:p14="http://schemas.microsoft.com/office/powerpoint/2010/main" val="4278492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640968-CE4A-498D-9FFF-884924C9472D}" type="datetimeFigureOut">
              <a:rPr lang="en-US" smtClean="0"/>
              <a:t>6/14/2023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1472E-4B4B-4622-8A93-C9A5C19EDF45}" type="slidenum">
              <a:rPr lang="en-US" smtClean="0"/>
              <a:t>‹#›</a:t>
            </a:fld>
            <a:endParaRPr lang="en-US"/>
          </a:p>
        </p:txBody>
      </p:sp>
    </p:spTree>
    <p:extLst>
      <p:ext uri="{BB962C8B-B14F-4D97-AF65-F5344CB8AC3E}">
        <p14:creationId xmlns:p14="http://schemas.microsoft.com/office/powerpoint/2010/main" val="1651334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3640968-CE4A-498D-9FFF-884924C9472D}" type="datetimeFigureOut">
              <a:rPr lang="en-US" smtClean="0"/>
              <a:t>6/14/2023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C1472E-4B4B-4622-8A93-C9A5C19EDF45}" type="slidenum">
              <a:rPr lang="en-US" smtClean="0"/>
              <a:t>‹#›</a:t>
            </a:fld>
            <a:endParaRPr lang="en-US"/>
          </a:p>
        </p:txBody>
      </p:sp>
    </p:spTree>
    <p:extLst>
      <p:ext uri="{BB962C8B-B14F-4D97-AF65-F5344CB8AC3E}">
        <p14:creationId xmlns:p14="http://schemas.microsoft.com/office/powerpoint/2010/main" val="3999851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3640968-CE4A-498D-9FFF-884924C9472D}" type="datetimeFigureOut">
              <a:rPr lang="en-US" smtClean="0"/>
              <a:t>6/14/2023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C1472E-4B4B-4622-8A93-C9A5C19EDF45}" type="slidenum">
              <a:rPr lang="en-US" smtClean="0"/>
              <a:t>‹#›</a:t>
            </a:fld>
            <a:endParaRPr lang="en-US"/>
          </a:p>
        </p:txBody>
      </p:sp>
    </p:spTree>
    <p:extLst>
      <p:ext uri="{BB962C8B-B14F-4D97-AF65-F5344CB8AC3E}">
        <p14:creationId xmlns:p14="http://schemas.microsoft.com/office/powerpoint/2010/main" val="1725714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3640968-CE4A-498D-9FFF-884924C9472D}" type="datetimeFigureOut">
              <a:rPr lang="en-US" smtClean="0"/>
              <a:t>6/14/2023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C1472E-4B4B-4622-8A93-C9A5C19EDF45}" type="slidenum">
              <a:rPr lang="en-US" smtClean="0"/>
              <a:t>‹#›</a:t>
            </a:fld>
            <a:endParaRPr lang="en-US"/>
          </a:p>
        </p:txBody>
      </p:sp>
    </p:spTree>
    <p:extLst>
      <p:ext uri="{BB962C8B-B14F-4D97-AF65-F5344CB8AC3E}">
        <p14:creationId xmlns:p14="http://schemas.microsoft.com/office/powerpoint/2010/main" val="4082778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640968-CE4A-498D-9FFF-884924C9472D}" type="datetimeFigureOut">
              <a:rPr lang="en-US" smtClean="0"/>
              <a:t>6/14/2023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C1472E-4B4B-4622-8A93-C9A5C19EDF45}" type="slidenum">
              <a:rPr lang="en-US" smtClean="0"/>
              <a:t>‹#›</a:t>
            </a:fld>
            <a:endParaRPr lang="en-US"/>
          </a:p>
        </p:txBody>
      </p:sp>
    </p:spTree>
    <p:extLst>
      <p:ext uri="{BB962C8B-B14F-4D97-AF65-F5344CB8AC3E}">
        <p14:creationId xmlns:p14="http://schemas.microsoft.com/office/powerpoint/2010/main" val="2970628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640968-CE4A-498D-9FFF-884924C9472D}" type="datetimeFigureOut">
              <a:rPr lang="en-US" smtClean="0"/>
              <a:t>6/14/2023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C1472E-4B4B-4622-8A93-C9A5C19EDF45}" type="slidenum">
              <a:rPr lang="en-US" smtClean="0"/>
              <a:t>‹#›</a:t>
            </a:fld>
            <a:endParaRPr lang="en-US"/>
          </a:p>
        </p:txBody>
      </p:sp>
    </p:spTree>
    <p:extLst>
      <p:ext uri="{BB962C8B-B14F-4D97-AF65-F5344CB8AC3E}">
        <p14:creationId xmlns:p14="http://schemas.microsoft.com/office/powerpoint/2010/main" val="2393520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640968-CE4A-498D-9FFF-884924C9472D}" type="datetimeFigureOut">
              <a:rPr lang="en-US" smtClean="0"/>
              <a:t>6/14/2023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C1472E-4B4B-4622-8A93-C9A5C19EDF45}" type="slidenum">
              <a:rPr lang="en-US" smtClean="0"/>
              <a:t>‹#›</a:t>
            </a:fld>
            <a:endParaRPr lang="en-US"/>
          </a:p>
        </p:txBody>
      </p:sp>
    </p:spTree>
    <p:extLst>
      <p:ext uri="{BB962C8B-B14F-4D97-AF65-F5344CB8AC3E}">
        <p14:creationId xmlns:p14="http://schemas.microsoft.com/office/powerpoint/2010/main" val="795293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40968-CE4A-498D-9FFF-884924C9472D}" type="datetimeFigureOut">
              <a:rPr lang="en-US" smtClean="0"/>
              <a:t>6/14/2023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C1472E-4B4B-4622-8A93-C9A5C19EDF45}" type="slidenum">
              <a:rPr lang="en-US" smtClean="0"/>
              <a:t>‹#›</a:t>
            </a:fld>
            <a:endParaRPr lang="en-US"/>
          </a:p>
        </p:txBody>
      </p:sp>
    </p:spTree>
    <p:extLst>
      <p:ext uri="{BB962C8B-B14F-4D97-AF65-F5344CB8AC3E}">
        <p14:creationId xmlns:p14="http://schemas.microsoft.com/office/powerpoint/2010/main" val="28020185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23E81AA-E998-EBD0-83B5-2AD3AEC9880D}"/>
              </a:ext>
            </a:extLst>
          </p:cNvPr>
          <p:cNvSpPr>
            <a:spLocks noGrp="1"/>
          </p:cNvSpPr>
          <p:nvPr>
            <p:ph type="title"/>
          </p:nvPr>
        </p:nvSpPr>
        <p:spPr>
          <a:xfrm>
            <a:off x="0" y="1"/>
            <a:ext cx="9144000" cy="457200"/>
          </a:xfrm>
        </p:spPr>
        <p:txBody>
          <a:bodyPr>
            <a:normAutofit fontScale="90000"/>
          </a:bodyPr>
          <a:lstStyle/>
          <a:p>
            <a:pPr algn="ctr"/>
            <a:r>
              <a:rPr lang="en-US" b="1" dirty="0">
                <a:latin typeface="Times New Roman" panose="02020603050405020304" pitchFamily="18" charset="0"/>
                <a:cs typeface="Times New Roman" panose="02020603050405020304" pitchFamily="18" charset="0"/>
              </a:rPr>
              <a:t>Acts 4:12-22</a:t>
            </a:r>
          </a:p>
        </p:txBody>
      </p:sp>
      <p:sp>
        <p:nvSpPr>
          <p:cNvPr id="5" name="Content Placeholder 4">
            <a:extLst>
              <a:ext uri="{FF2B5EF4-FFF2-40B4-BE49-F238E27FC236}">
                <a16:creationId xmlns:a16="http://schemas.microsoft.com/office/drawing/2014/main" id="{41AF3673-27EF-CA88-B9A7-6449C7F8BA7E}"/>
              </a:ext>
            </a:extLst>
          </p:cNvPr>
          <p:cNvSpPr>
            <a:spLocks noGrp="1"/>
          </p:cNvSpPr>
          <p:nvPr>
            <p:ph idx="1"/>
          </p:nvPr>
        </p:nvSpPr>
        <p:spPr>
          <a:xfrm>
            <a:off x="-1" y="578224"/>
            <a:ext cx="9143999" cy="6279775"/>
          </a:xfrm>
        </p:spPr>
        <p:txBody>
          <a:bodyPr>
            <a:normAutofit fontScale="85000" lnSpcReduction="20000"/>
          </a:bodyPr>
          <a:lstStyle/>
          <a:p>
            <a:pPr marL="0" indent="0">
              <a:buNone/>
            </a:pPr>
            <a:endParaRPr lang="en-US" b="1"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“Nor is there salvation in any other, for there is no other name under heaven given among men by which we must be saved.” 13 Now when they saw the boldness of Peter and John, and perceived that they were uneducated and untrained men, they marveled. And they realized that they had been with Jesus. 14 And seeing the man who had been healed standing with them, they could say nothing against it. 15 But when they had commanded them to go aside out of the council, they conferred among themselves, 16 saying, “What shall we do to these men? For, indeed, that a notable miracle has been done through them is evident to all who dwell in Jerusalem, and we cannot deny it. 17 But so that it spreads no further among the people, let us severely threaten them, that from now on they speak to no man in this name.”</a:t>
            </a:r>
          </a:p>
          <a:p>
            <a:pPr marL="0" indent="0">
              <a:buNone/>
            </a:pPr>
            <a:r>
              <a:rPr lang="en-US" b="1" dirty="0">
                <a:latin typeface="Times New Roman" panose="02020603050405020304" pitchFamily="18" charset="0"/>
                <a:cs typeface="Times New Roman" panose="02020603050405020304" pitchFamily="18" charset="0"/>
              </a:rPr>
              <a:t>18 So they called them and commanded them not to speak at all nor teach in the name of Jesus. 19 But Peter and John answered and said to them, “Whether it is right in the sight of God to listen to you more than to God, you judge. 20 For we cannot but speak the things which we have seen and heard.” 21 So when they had further threatened them, they let them go, finding no way of punishing them, because of the people, since they all glorified God for what had been done. 22 For the man was over forty years old on whom this miracle of healing had been performed.”</a:t>
            </a:r>
          </a:p>
          <a:p>
            <a:pPr marL="0" indent="0">
              <a:buNone/>
            </a:pPr>
            <a:endParaRPr lang="en-US" dirty="0"/>
          </a:p>
        </p:txBody>
      </p:sp>
    </p:spTree>
    <p:extLst>
      <p:ext uri="{BB962C8B-B14F-4D97-AF65-F5344CB8AC3E}">
        <p14:creationId xmlns:p14="http://schemas.microsoft.com/office/powerpoint/2010/main" val="983777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49B15B-8C50-53C0-FB60-6CD8819E8734}"/>
              </a:ext>
            </a:extLst>
          </p:cNvPr>
          <p:cNvSpPr>
            <a:spLocks noGrp="1"/>
          </p:cNvSpPr>
          <p:nvPr>
            <p:ph type="title"/>
          </p:nvPr>
        </p:nvSpPr>
        <p:spPr>
          <a:xfrm>
            <a:off x="0" y="0"/>
            <a:ext cx="9144000" cy="681037"/>
          </a:xfrm>
        </p:spPr>
        <p:txBody>
          <a:bodyPr>
            <a:normAutofit/>
          </a:bodyPr>
          <a:lstStyle/>
          <a:p>
            <a:pPr algn="ctr"/>
            <a:r>
              <a:rPr lang="en-US" sz="3600" b="1" dirty="0">
                <a:latin typeface="Times New Roman" panose="02020603050405020304" pitchFamily="18" charset="0"/>
                <a:cs typeface="Times New Roman" panose="02020603050405020304" pitchFamily="18" charset="0"/>
              </a:rPr>
              <a:t>Outline (Acts 4:12-22)</a:t>
            </a:r>
          </a:p>
        </p:txBody>
      </p:sp>
      <p:sp>
        <p:nvSpPr>
          <p:cNvPr id="3" name="Content Placeholder 2">
            <a:extLst>
              <a:ext uri="{FF2B5EF4-FFF2-40B4-BE49-F238E27FC236}">
                <a16:creationId xmlns:a16="http://schemas.microsoft.com/office/drawing/2014/main" id="{2D5E7CC5-FCCB-02FA-E16F-D6FE9CC939B1}"/>
              </a:ext>
            </a:extLst>
          </p:cNvPr>
          <p:cNvSpPr>
            <a:spLocks noGrp="1"/>
          </p:cNvSpPr>
          <p:nvPr>
            <p:ph idx="1"/>
          </p:nvPr>
        </p:nvSpPr>
        <p:spPr>
          <a:xfrm>
            <a:off x="0" y="820270"/>
            <a:ext cx="9144000" cy="6037729"/>
          </a:xfrm>
        </p:spPr>
        <p:txBody>
          <a:bodyPr/>
          <a:lstStyle/>
          <a:p>
            <a:pPr marL="514350" indent="-514350">
              <a:buAutoNum type="arabicPeriod"/>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Operation Confusion: (Acts 4:7-14) </a:t>
            </a:r>
          </a:p>
          <a:p>
            <a:pPr marL="514350" indent="-514350">
              <a:buAutoNum type="arabicPeriod" startAt="2"/>
            </a:pPr>
            <a:r>
              <a:rPr lang="en-US" b="1" dirty="0">
                <a:latin typeface="Times New Roman" panose="02020603050405020304" pitchFamily="18" charset="0"/>
                <a:cs typeface="Times New Roman" panose="02020603050405020304" pitchFamily="18" charset="0"/>
              </a:rPr>
              <a:t>Counsel in Recess...Time to Switch Tactics </a:t>
            </a:r>
          </a:p>
          <a:p>
            <a:pPr marL="0" indent="0">
              <a:buNone/>
            </a:pPr>
            <a:r>
              <a:rPr lang="en-US" b="1" dirty="0">
                <a:latin typeface="Times New Roman" panose="02020603050405020304" pitchFamily="18" charset="0"/>
                <a:cs typeface="Times New Roman" panose="02020603050405020304" pitchFamily="18" charset="0"/>
              </a:rPr>
              <a:t>      (Acts 4:15-17)</a:t>
            </a:r>
          </a:p>
          <a:p>
            <a:pPr marL="514350" indent="-514350">
              <a:buAutoNum type="arabicPeriod" startAt="3"/>
            </a:pPr>
            <a:r>
              <a:rPr lang="en-US" b="1" dirty="0">
                <a:latin typeface="Times New Roman" panose="02020603050405020304" pitchFamily="18" charset="0"/>
                <a:cs typeface="Times New Roman" panose="02020603050405020304" pitchFamily="18" charset="0"/>
              </a:rPr>
              <a:t>Operation Containment (Acts 4:18)</a:t>
            </a:r>
          </a:p>
          <a:p>
            <a:pPr marL="514350" indent="-514350">
              <a:buAutoNum type="arabicPeriod" startAt="3"/>
            </a:pPr>
            <a:r>
              <a:rPr lang="en-US" sz="2800" b="1" dirty="0">
                <a:effectLst/>
                <a:latin typeface="Times New Roman" panose="02020603050405020304" pitchFamily="18" charset="0"/>
                <a:ea typeface="Calibri" panose="020F0502020204030204" pitchFamily="34" charset="0"/>
              </a:rPr>
              <a:t>Peter Counters the Operation (Acts 4:19-20)</a:t>
            </a:r>
          </a:p>
          <a:p>
            <a:pPr marL="514350" indent="-514350">
              <a:buAutoNum type="arabicPeriod" startAt="3"/>
            </a:pPr>
            <a:r>
              <a:rPr lang="en-US" sz="2800" b="1" dirty="0">
                <a:effectLst/>
                <a:latin typeface="Times New Roman" panose="02020603050405020304" pitchFamily="18" charset="0"/>
                <a:ea typeface="Calibri" panose="020F0502020204030204" pitchFamily="34" charset="0"/>
              </a:rPr>
              <a:t>An Operational Failure: Truth Prevails (Acts 4:21-22)</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585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3A66F-16B9-7D8A-00DA-32B9B64F8BE5}"/>
              </a:ext>
            </a:extLst>
          </p:cNvPr>
          <p:cNvSpPr>
            <a:spLocks noGrp="1"/>
          </p:cNvSpPr>
          <p:nvPr>
            <p:ph type="title"/>
          </p:nvPr>
        </p:nvSpPr>
        <p:spPr>
          <a:xfrm>
            <a:off x="0" y="0"/>
            <a:ext cx="9144000" cy="681037"/>
          </a:xfrm>
        </p:spPr>
        <p:txBody>
          <a:bodyPr>
            <a:normAutofit fontScale="90000"/>
          </a:bodyPr>
          <a:lstStyle/>
          <a:p>
            <a:pPr algn="ctr"/>
            <a:r>
              <a:rPr lang="en-US" b="1" dirty="0">
                <a:latin typeface="Times New Roman" panose="02020603050405020304" pitchFamily="18" charset="0"/>
                <a:cs typeface="Times New Roman" panose="02020603050405020304" pitchFamily="18" charset="0"/>
              </a:rPr>
              <a:t>Acts 4:12-22  Application</a:t>
            </a:r>
          </a:p>
        </p:txBody>
      </p:sp>
      <p:sp>
        <p:nvSpPr>
          <p:cNvPr id="3" name="Content Placeholder 2">
            <a:extLst>
              <a:ext uri="{FF2B5EF4-FFF2-40B4-BE49-F238E27FC236}">
                <a16:creationId xmlns:a16="http://schemas.microsoft.com/office/drawing/2014/main" id="{454D75E2-39CD-275D-92A3-BE83A9BDFD0B}"/>
              </a:ext>
            </a:extLst>
          </p:cNvPr>
          <p:cNvSpPr>
            <a:spLocks noGrp="1"/>
          </p:cNvSpPr>
          <p:nvPr>
            <p:ph idx="1"/>
          </p:nvPr>
        </p:nvSpPr>
        <p:spPr>
          <a:xfrm>
            <a:off x="-1" y="793376"/>
            <a:ext cx="9143999" cy="6064624"/>
          </a:xfrm>
        </p:spPr>
        <p:txBody>
          <a:bodyPr/>
          <a:lstStyle/>
          <a:p>
            <a:pPr marL="514350" indent="-514350">
              <a:buAutoNum type="arabicPeriod"/>
            </a:pPr>
            <a:endParaRPr lang="en-US" sz="2800" dirty="0">
              <a:effectLst/>
              <a:latin typeface="Times New Roman" panose="02020603050405020304" pitchFamily="18" charset="0"/>
              <a:ea typeface="Calibri" panose="020F0502020204030204" pitchFamily="34" charset="0"/>
            </a:endParaRPr>
          </a:p>
          <a:p>
            <a:pPr marL="514350" indent="-514350">
              <a:buAutoNum type="arabicPeriod"/>
            </a:pPr>
            <a:endParaRPr lang="en-US" dirty="0">
              <a:latin typeface="Times New Roman" panose="02020603050405020304" pitchFamily="18" charset="0"/>
              <a:ea typeface="Calibri" panose="020F0502020204030204" pitchFamily="34" charset="0"/>
            </a:endParaRPr>
          </a:p>
          <a:p>
            <a:pPr marL="514350" indent="-514350">
              <a:buAutoNum type="arabicPeriod"/>
            </a:pPr>
            <a:r>
              <a:rPr lang="en-US" sz="2800" b="1" dirty="0">
                <a:effectLst/>
                <a:latin typeface="Times New Roman" panose="02020603050405020304" pitchFamily="18" charset="0"/>
                <a:ea typeface="Calibri" panose="020F0502020204030204" pitchFamily="34" charset="0"/>
              </a:rPr>
              <a:t>Recognize “Operation Confusion.” </a:t>
            </a:r>
          </a:p>
          <a:p>
            <a:pPr marL="0" indent="0">
              <a:buNone/>
            </a:pPr>
            <a:r>
              <a:rPr lang="en-US" sz="2800" b="1" dirty="0">
                <a:effectLst/>
                <a:latin typeface="Times New Roman" panose="02020603050405020304" pitchFamily="18" charset="0"/>
                <a:ea typeface="Calibri" panose="020F0502020204030204" pitchFamily="34" charset="0"/>
              </a:rPr>
              <a:t>      (John 8:44, Ephesians 4:14)</a:t>
            </a:r>
          </a:p>
          <a:p>
            <a:pPr marL="514350" indent="-514350">
              <a:buAutoNum type="arabicPeriod"/>
            </a:pPr>
            <a:endParaRPr lang="en-US" b="1" dirty="0">
              <a:latin typeface="Times New Roman" panose="02020603050405020304" pitchFamily="18" charset="0"/>
              <a:ea typeface="Calibri" panose="020F0502020204030204" pitchFamily="34" charset="0"/>
            </a:endParaRPr>
          </a:p>
          <a:p>
            <a:pPr marL="514350" indent="-514350">
              <a:buAutoNum type="arabicPeriod" startAt="2"/>
            </a:pPr>
            <a:r>
              <a:rPr lang="en-US" sz="2800" b="1" dirty="0">
                <a:effectLst/>
                <a:latin typeface="Times New Roman" panose="02020603050405020304" pitchFamily="18" charset="0"/>
                <a:ea typeface="Calibri" panose="020F0502020204030204" pitchFamily="34" charset="0"/>
              </a:rPr>
              <a:t>Recognize “Operation Containment.” </a:t>
            </a:r>
          </a:p>
          <a:p>
            <a:pPr marL="0" indent="0">
              <a:buNone/>
            </a:pPr>
            <a:r>
              <a:rPr lang="en-US" b="1" dirty="0">
                <a:latin typeface="Times New Roman" panose="02020603050405020304" pitchFamily="18" charset="0"/>
                <a:ea typeface="Calibri" panose="020F0502020204030204" pitchFamily="34" charset="0"/>
              </a:rPr>
              <a:t>      </a:t>
            </a:r>
            <a:r>
              <a:rPr lang="en-US" sz="2800" b="1" dirty="0">
                <a:effectLst/>
                <a:latin typeface="Times New Roman" panose="02020603050405020304" pitchFamily="18" charset="0"/>
                <a:ea typeface="Calibri" panose="020F0502020204030204" pitchFamily="34" charset="0"/>
              </a:rPr>
              <a:t>(Romans 1:18)</a:t>
            </a:r>
          </a:p>
          <a:p>
            <a:pPr marL="514350" indent="-514350">
              <a:buAutoNum type="arabicPeriod"/>
            </a:pPr>
            <a:endParaRPr lang="en-US" b="1" dirty="0">
              <a:latin typeface="Times New Roman" panose="02020603050405020304" pitchFamily="18" charset="0"/>
              <a:ea typeface="Calibri" panose="020F0502020204030204" pitchFamily="34" charset="0"/>
            </a:endParaRPr>
          </a:p>
          <a:p>
            <a:pPr marL="514350" indent="-514350">
              <a:buAutoNum type="arabicPeriod" startAt="3"/>
            </a:pPr>
            <a:r>
              <a:rPr lang="en-US" sz="2800" b="1" dirty="0">
                <a:effectLst/>
                <a:latin typeface="Times New Roman" panose="02020603050405020304" pitchFamily="18" charset="0"/>
                <a:ea typeface="Calibri" panose="020F0502020204030204" pitchFamily="34" charset="0"/>
              </a:rPr>
              <a:t>Resist Confusion and Containment with the Word  </a:t>
            </a:r>
          </a:p>
          <a:p>
            <a:pPr marL="0" indent="0">
              <a:buNone/>
            </a:pPr>
            <a:r>
              <a:rPr lang="en-US" b="1" dirty="0">
                <a:latin typeface="Times New Roman" panose="02020603050405020304" pitchFamily="18" charset="0"/>
                <a:ea typeface="Calibri" panose="020F0502020204030204" pitchFamily="34" charset="0"/>
              </a:rPr>
              <a:t>      (Hebrews 4:12)</a:t>
            </a:r>
            <a:r>
              <a:rPr lang="en-US" sz="2800" b="1" dirty="0">
                <a:effectLst/>
                <a:latin typeface="Times New Roman" panose="02020603050405020304" pitchFamily="18" charset="0"/>
                <a:ea typeface="Calibri" panose="020F0502020204030204" pitchFamily="34" charset="0"/>
              </a:rPr>
              <a:t>             </a:t>
            </a:r>
            <a:endParaRPr lang="en-US" b="1" dirty="0"/>
          </a:p>
        </p:txBody>
      </p:sp>
    </p:spTree>
    <p:extLst>
      <p:ext uri="{BB962C8B-B14F-4D97-AF65-F5344CB8AC3E}">
        <p14:creationId xmlns:p14="http://schemas.microsoft.com/office/powerpoint/2010/main" val="2680795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16786-4D19-3677-E08F-86963498BC0E}"/>
              </a:ext>
            </a:extLst>
          </p:cNvPr>
          <p:cNvSpPr>
            <a:spLocks noGrp="1"/>
          </p:cNvSpPr>
          <p:nvPr>
            <p:ph type="title"/>
          </p:nvPr>
        </p:nvSpPr>
        <p:spPr>
          <a:xfrm>
            <a:off x="0" y="0"/>
            <a:ext cx="9144000" cy="681037"/>
          </a:xfrm>
        </p:spPr>
        <p:txBody>
          <a:bodyPr>
            <a:normAutofit fontScale="90000"/>
          </a:bodyPr>
          <a:lstStyle/>
          <a:p>
            <a:r>
              <a:rPr lang="en-US" b="1" dirty="0">
                <a:latin typeface="Times New Roman" panose="02020603050405020304" pitchFamily="18" charset="0"/>
                <a:cs typeface="Times New Roman" panose="02020603050405020304" pitchFamily="18" charset="0"/>
              </a:rPr>
              <a:t>The Truth That Cannot Be Suppressed!</a:t>
            </a:r>
          </a:p>
        </p:txBody>
      </p:sp>
      <p:sp>
        <p:nvSpPr>
          <p:cNvPr id="3" name="Content Placeholder 2">
            <a:extLst>
              <a:ext uri="{FF2B5EF4-FFF2-40B4-BE49-F238E27FC236}">
                <a16:creationId xmlns:a16="http://schemas.microsoft.com/office/drawing/2014/main" id="{62EFFB16-5FC7-38A1-29A1-FADD67753CF8}"/>
              </a:ext>
            </a:extLst>
          </p:cNvPr>
          <p:cNvSpPr>
            <a:spLocks noGrp="1"/>
          </p:cNvSpPr>
          <p:nvPr>
            <p:ph idx="1"/>
          </p:nvPr>
        </p:nvSpPr>
        <p:spPr>
          <a:xfrm>
            <a:off x="-1" y="833718"/>
            <a:ext cx="9143999" cy="6024282"/>
          </a:xfrm>
        </p:spPr>
        <p:txBody>
          <a:bodyPr>
            <a:normAutofit lnSpcReduction="10000"/>
          </a:bodyPr>
          <a:lstStyle/>
          <a:p>
            <a:pPr marL="0" indent="0">
              <a:buNone/>
            </a:pPr>
            <a:endParaRPr lang="en-US" sz="4000" b="1" dirty="0">
              <a:effectLst/>
              <a:latin typeface="Times New Roman" panose="02020603050405020304" pitchFamily="18" charset="0"/>
              <a:ea typeface="Calibri" panose="020F0502020204030204" pitchFamily="34" charset="0"/>
            </a:endParaRPr>
          </a:p>
          <a:p>
            <a:pPr marL="0" indent="0">
              <a:buNone/>
            </a:pPr>
            <a:r>
              <a:rPr lang="en-US" sz="4000" b="1" dirty="0">
                <a:effectLst/>
                <a:latin typeface="Times New Roman" panose="02020603050405020304" pitchFamily="18" charset="0"/>
                <a:ea typeface="Calibri" panose="020F0502020204030204" pitchFamily="34" charset="0"/>
              </a:rPr>
              <a:t>“Therefore God also has highly exalted Him and given Him the name which is above every name, </a:t>
            </a:r>
            <a:r>
              <a:rPr lang="en-US" sz="4000" b="1" baseline="30000" dirty="0">
                <a:effectLst/>
                <a:latin typeface="Times New Roman" panose="02020603050405020304" pitchFamily="18" charset="0"/>
                <a:ea typeface="Calibri" panose="020F0502020204030204" pitchFamily="34" charset="0"/>
              </a:rPr>
              <a:t>10 </a:t>
            </a:r>
            <a:r>
              <a:rPr lang="en-US" sz="4000" b="1" dirty="0">
                <a:effectLst/>
                <a:latin typeface="Times New Roman" panose="02020603050405020304" pitchFamily="18" charset="0"/>
                <a:ea typeface="Calibri" panose="020F0502020204030204" pitchFamily="34" charset="0"/>
              </a:rPr>
              <a:t>that at the name of Jesus every knee should bow, of those in heaven, and of those on earth, and of those under the earth, </a:t>
            </a:r>
            <a:r>
              <a:rPr lang="en-US" sz="4000" b="1" baseline="30000" dirty="0">
                <a:effectLst/>
                <a:latin typeface="Times New Roman" panose="02020603050405020304" pitchFamily="18" charset="0"/>
                <a:ea typeface="Calibri" panose="020F0502020204030204" pitchFamily="34" charset="0"/>
              </a:rPr>
              <a:t>11 </a:t>
            </a:r>
            <a:r>
              <a:rPr lang="en-US" sz="4000" b="1" dirty="0">
                <a:effectLst/>
                <a:latin typeface="Times New Roman" panose="02020603050405020304" pitchFamily="18" charset="0"/>
                <a:ea typeface="Calibri" panose="020F0502020204030204" pitchFamily="34" charset="0"/>
              </a:rPr>
              <a:t>and </a:t>
            </a:r>
            <a:r>
              <a:rPr lang="en-US" sz="4000" b="1" i="1" dirty="0">
                <a:effectLst/>
                <a:latin typeface="Times New Roman" panose="02020603050405020304" pitchFamily="18" charset="0"/>
                <a:ea typeface="Calibri" panose="020F0502020204030204" pitchFamily="34" charset="0"/>
              </a:rPr>
              <a:t>that</a:t>
            </a:r>
            <a:r>
              <a:rPr lang="en-US" sz="4000" b="1" dirty="0">
                <a:effectLst/>
                <a:latin typeface="Times New Roman" panose="02020603050405020304" pitchFamily="18" charset="0"/>
                <a:ea typeface="Calibri" panose="020F0502020204030204" pitchFamily="34" charset="0"/>
              </a:rPr>
              <a:t> every tongue should confess that Jesus Christ </a:t>
            </a:r>
            <a:r>
              <a:rPr lang="en-US" sz="4000" b="1" i="1" dirty="0">
                <a:effectLst/>
                <a:latin typeface="Times New Roman" panose="02020603050405020304" pitchFamily="18" charset="0"/>
                <a:ea typeface="Calibri" panose="020F0502020204030204" pitchFamily="34" charset="0"/>
              </a:rPr>
              <a:t>is</a:t>
            </a:r>
            <a:r>
              <a:rPr lang="en-US" sz="4000" b="1" dirty="0">
                <a:effectLst/>
                <a:latin typeface="Times New Roman" panose="02020603050405020304" pitchFamily="18" charset="0"/>
                <a:ea typeface="Calibri" panose="020F0502020204030204" pitchFamily="34" charset="0"/>
              </a:rPr>
              <a:t> Lord, to the glory of God the Father.”</a:t>
            </a:r>
          </a:p>
          <a:p>
            <a:pPr marL="0" indent="0">
              <a:buNone/>
            </a:pPr>
            <a:r>
              <a:rPr lang="en-US" sz="4000" b="1" dirty="0">
                <a:latin typeface="Times New Roman" panose="02020603050405020304" pitchFamily="18" charset="0"/>
                <a:ea typeface="Calibri" panose="020F0502020204030204" pitchFamily="34" charset="0"/>
              </a:rPr>
              <a:t>- Philippians 2:8-11</a:t>
            </a:r>
            <a:endParaRPr lang="en-US" sz="4000" dirty="0"/>
          </a:p>
        </p:txBody>
      </p:sp>
    </p:spTree>
    <p:extLst>
      <p:ext uri="{BB962C8B-B14F-4D97-AF65-F5344CB8AC3E}">
        <p14:creationId xmlns:p14="http://schemas.microsoft.com/office/powerpoint/2010/main" val="1399441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DCA0610-8139-6230-40F7-B994D562E968}"/>
              </a:ext>
            </a:extLst>
          </p:cNvPr>
          <p:cNvSpPr>
            <a:spLocks noGrp="1"/>
          </p:cNvSpPr>
          <p:nvPr>
            <p:ph type="title"/>
          </p:nvPr>
        </p:nvSpPr>
        <p:spPr>
          <a:xfrm>
            <a:off x="0" y="0"/>
            <a:ext cx="9144000" cy="793215"/>
          </a:xfrm>
        </p:spPr>
        <p:txBody>
          <a:bodyPr>
            <a:normAutofit/>
          </a:bodyPr>
          <a:lstStyle/>
          <a:p>
            <a:pPr algn="ctr"/>
            <a:r>
              <a:rPr lang="en-US" b="1" dirty="0">
                <a:latin typeface="Times New Roman" panose="02020603050405020304" pitchFamily="18" charset="0"/>
                <a:cs typeface="Times New Roman" panose="02020603050405020304" pitchFamily="18" charset="0"/>
              </a:rPr>
              <a:t>Acts 4:23-31</a:t>
            </a:r>
          </a:p>
        </p:txBody>
      </p:sp>
      <p:sp>
        <p:nvSpPr>
          <p:cNvPr id="5" name="Content Placeholder 4">
            <a:extLst>
              <a:ext uri="{FF2B5EF4-FFF2-40B4-BE49-F238E27FC236}">
                <a16:creationId xmlns:a16="http://schemas.microsoft.com/office/drawing/2014/main" id="{33E33DA4-6405-18AD-12DA-E960B2CC9BF0}"/>
              </a:ext>
            </a:extLst>
          </p:cNvPr>
          <p:cNvSpPr>
            <a:spLocks noGrp="1"/>
          </p:cNvSpPr>
          <p:nvPr>
            <p:ph idx="1"/>
          </p:nvPr>
        </p:nvSpPr>
        <p:spPr>
          <a:xfrm>
            <a:off x="-1" y="914400"/>
            <a:ext cx="9143999" cy="5943600"/>
          </a:xfrm>
        </p:spPr>
        <p:txBody>
          <a:bodyPr/>
          <a:lstStyle/>
          <a:p>
            <a:pPr marL="0" marR="0" indent="0">
              <a:lnSpc>
                <a:spcPct val="107000"/>
              </a:lnSpc>
              <a:spcBef>
                <a:spcPts val="0"/>
              </a:spcBef>
              <a:spcAft>
                <a:spcPts val="800"/>
              </a:spcAft>
              <a:buNone/>
            </a:pP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“And being let go, they went to their own </a:t>
            </a:r>
            <a:r>
              <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rPr>
              <a:t>companions</a:t>
            </a: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 and reported all that the chief priests and elders had said to them. </a:t>
            </a:r>
            <a:r>
              <a:rPr lang="en-US" sz="1800" b="1" kern="100" baseline="30000" dirty="0">
                <a:effectLst/>
                <a:latin typeface="Times New Roman" panose="02020603050405020304" pitchFamily="18" charset="0"/>
                <a:ea typeface="Calibri" panose="020F0502020204030204" pitchFamily="34" charset="0"/>
                <a:cs typeface="Times New Roman" panose="02020603050405020304" pitchFamily="18" charset="0"/>
              </a:rPr>
              <a:t>24 </a:t>
            </a: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So when they heard that, they raised their voice to God with one accord and said: “Lord, You </a:t>
            </a:r>
            <a:r>
              <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rPr>
              <a:t>are</a:t>
            </a: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 God, who made heaven and earth and the sea, and all that is in them, </a:t>
            </a:r>
            <a:r>
              <a:rPr lang="en-US" sz="1800" b="1" kern="100" baseline="30000" dirty="0">
                <a:effectLst/>
                <a:latin typeface="Times New Roman" panose="02020603050405020304" pitchFamily="18" charset="0"/>
                <a:ea typeface="Calibri" panose="020F0502020204030204" pitchFamily="34" charset="0"/>
                <a:cs typeface="Times New Roman" panose="02020603050405020304" pitchFamily="18" charset="0"/>
              </a:rPr>
              <a:t>25 </a:t>
            </a: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who by the mouth of Your servant David have said:</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‘Why did the nations rage,</a:t>
            </a:r>
            <a:b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b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And the people plot vain things?</a:t>
            </a:r>
            <a:b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br>
            <a:r>
              <a:rPr lang="en-US" sz="1800" b="1" kern="100" baseline="30000" dirty="0">
                <a:effectLst/>
                <a:latin typeface="Times New Roman" panose="02020603050405020304" pitchFamily="18" charset="0"/>
                <a:ea typeface="Calibri" panose="020F0502020204030204" pitchFamily="34" charset="0"/>
                <a:cs typeface="Times New Roman" panose="02020603050405020304" pitchFamily="18" charset="0"/>
              </a:rPr>
              <a:t>26 </a:t>
            </a: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The kings of the earth took their stand,</a:t>
            </a:r>
            <a:b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b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And the rulers were gathered together</a:t>
            </a:r>
            <a:b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b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Against the Lord and against His Christ.’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800" b="1" kern="100" baseline="30000" dirty="0">
                <a:effectLst/>
                <a:latin typeface="Times New Roman" panose="02020603050405020304" pitchFamily="18" charset="0"/>
                <a:ea typeface="Calibri" panose="020F0502020204030204" pitchFamily="34" charset="0"/>
                <a:cs typeface="Times New Roman" panose="02020603050405020304" pitchFamily="18" charset="0"/>
              </a:rPr>
              <a:t>27 </a:t>
            </a: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“For truly against Your holy Servant Jesus, whom You anointed, both Herod and Pontius Pilate, with the Gentiles and the people of Israel, were gathered together </a:t>
            </a:r>
            <a:r>
              <a:rPr lang="en-US" sz="1800" b="1" kern="100" baseline="30000" dirty="0">
                <a:effectLst/>
                <a:latin typeface="Times New Roman" panose="02020603050405020304" pitchFamily="18" charset="0"/>
                <a:ea typeface="Calibri" panose="020F0502020204030204" pitchFamily="34" charset="0"/>
                <a:cs typeface="Times New Roman" panose="02020603050405020304" pitchFamily="18" charset="0"/>
              </a:rPr>
              <a:t>28 </a:t>
            </a: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to do whatever Your hand and Your purpose determined before to be done. </a:t>
            </a:r>
            <a:r>
              <a:rPr lang="en-US" sz="1800" b="1" kern="100" baseline="30000" dirty="0">
                <a:effectLst/>
                <a:latin typeface="Times New Roman" panose="02020603050405020304" pitchFamily="18" charset="0"/>
                <a:ea typeface="Calibri" panose="020F0502020204030204" pitchFamily="34" charset="0"/>
                <a:cs typeface="Times New Roman" panose="02020603050405020304" pitchFamily="18" charset="0"/>
              </a:rPr>
              <a:t>29 </a:t>
            </a: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Now, Lord, look on their threats, and grant to Your servants that with all boldness they may speak Your word, </a:t>
            </a:r>
            <a:r>
              <a:rPr lang="en-US" sz="1800" b="1" kern="100" baseline="30000" dirty="0">
                <a:effectLst/>
                <a:latin typeface="Times New Roman" panose="02020603050405020304" pitchFamily="18" charset="0"/>
                <a:ea typeface="Calibri" panose="020F0502020204030204" pitchFamily="34" charset="0"/>
                <a:cs typeface="Times New Roman" panose="02020603050405020304" pitchFamily="18" charset="0"/>
              </a:rPr>
              <a:t>30 </a:t>
            </a: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by stretching out Your hand to heal, and that signs and wonders may be done through the name of Your holy Servant Jesus.”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1800" b="1" baseline="30000" dirty="0">
                <a:effectLst/>
                <a:latin typeface="Times New Roman" panose="02020603050405020304" pitchFamily="18" charset="0"/>
                <a:ea typeface="Calibri" panose="020F0502020204030204" pitchFamily="34" charset="0"/>
              </a:rPr>
              <a:t>31 </a:t>
            </a:r>
            <a:r>
              <a:rPr lang="en-US" sz="1800" b="1" dirty="0">
                <a:effectLst/>
                <a:latin typeface="Times New Roman" panose="02020603050405020304" pitchFamily="18" charset="0"/>
                <a:ea typeface="Calibri" panose="020F0502020204030204" pitchFamily="34" charset="0"/>
              </a:rPr>
              <a:t>And when they had prayed, the place where they were assembled together was shaken; and they were all filled with the Holy Spirit, and they spoke the word of God with boldness.”</a:t>
            </a:r>
            <a:endParaRPr lang="en-US" dirty="0"/>
          </a:p>
        </p:txBody>
      </p:sp>
    </p:spTree>
    <p:extLst>
      <p:ext uri="{BB962C8B-B14F-4D97-AF65-F5344CB8AC3E}">
        <p14:creationId xmlns:p14="http://schemas.microsoft.com/office/powerpoint/2010/main" val="2315523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FB11D-95F1-DC0C-F6DF-22A36A74CD1B}"/>
              </a:ext>
            </a:extLst>
          </p:cNvPr>
          <p:cNvSpPr>
            <a:spLocks noGrp="1"/>
          </p:cNvSpPr>
          <p:nvPr>
            <p:ph type="title"/>
          </p:nvPr>
        </p:nvSpPr>
        <p:spPr>
          <a:xfrm>
            <a:off x="0" y="0"/>
            <a:ext cx="9144000" cy="681037"/>
          </a:xfrm>
        </p:spPr>
        <p:txBody>
          <a:bodyPr>
            <a:normAutofit/>
          </a:bodyPr>
          <a:lstStyle/>
          <a:p>
            <a:r>
              <a:rPr lang="en-US" sz="2400" b="1" dirty="0">
                <a:latin typeface="Times New Roman" panose="02020603050405020304" pitchFamily="18" charset="0"/>
                <a:ea typeface="Calibri" panose="020F0502020204030204" pitchFamily="34" charset="0"/>
              </a:rPr>
              <a:t>W</a:t>
            </a:r>
            <a:r>
              <a:rPr lang="en-US" sz="2400" b="1" dirty="0">
                <a:effectLst/>
                <a:latin typeface="Times New Roman" panose="02020603050405020304" pitchFamily="18" charset="0"/>
                <a:ea typeface="Calibri" panose="020F0502020204030204" pitchFamily="34" charset="0"/>
              </a:rPr>
              <a:t>hen Peter and John were set free, the Church responded by:</a:t>
            </a:r>
            <a:endParaRPr lang="en-US" sz="2400" b="1" dirty="0"/>
          </a:p>
        </p:txBody>
      </p:sp>
      <p:sp>
        <p:nvSpPr>
          <p:cNvPr id="3" name="Content Placeholder 2">
            <a:extLst>
              <a:ext uri="{FF2B5EF4-FFF2-40B4-BE49-F238E27FC236}">
                <a16:creationId xmlns:a16="http://schemas.microsoft.com/office/drawing/2014/main" id="{74CB46CF-74A9-C844-A0D7-D50F77D0EA16}"/>
              </a:ext>
            </a:extLst>
          </p:cNvPr>
          <p:cNvSpPr>
            <a:spLocks noGrp="1"/>
          </p:cNvSpPr>
          <p:nvPr>
            <p:ph idx="1"/>
          </p:nvPr>
        </p:nvSpPr>
        <p:spPr>
          <a:xfrm>
            <a:off x="-1" y="770562"/>
            <a:ext cx="9143999" cy="6087438"/>
          </a:xfrm>
        </p:spPr>
        <p:txBody>
          <a:bodyPr>
            <a:normAutofit fontScale="92500"/>
          </a:bodyPr>
          <a:lstStyle/>
          <a:p>
            <a:pPr marL="514350" indent="-514350">
              <a:buAutoNum type="arabicPeriod"/>
            </a:pPr>
            <a:r>
              <a:rPr lang="en-US" sz="5400" b="1" dirty="0">
                <a:effectLst/>
                <a:latin typeface="Times New Roman" panose="02020603050405020304" pitchFamily="18" charset="0"/>
                <a:ea typeface="Calibri" panose="020F0502020204030204" pitchFamily="34" charset="0"/>
              </a:rPr>
              <a:t> Rejoicing (vs. 23-24)</a:t>
            </a:r>
          </a:p>
          <a:p>
            <a:pPr marL="514350" indent="-514350">
              <a:buAutoNum type="arabicPeriod"/>
            </a:pPr>
            <a:endParaRPr lang="en-US" sz="5400" b="1" dirty="0">
              <a:effectLst/>
              <a:latin typeface="Times New Roman" panose="02020603050405020304" pitchFamily="18" charset="0"/>
              <a:ea typeface="Calibri" panose="020F0502020204030204" pitchFamily="34" charset="0"/>
            </a:endParaRPr>
          </a:p>
          <a:p>
            <a:pPr marL="514350" indent="-514350">
              <a:buAutoNum type="arabicPeriod"/>
            </a:pPr>
            <a:r>
              <a:rPr lang="en-US" sz="5400" b="1" dirty="0">
                <a:latin typeface="Times New Roman" panose="02020603050405020304" pitchFamily="18" charset="0"/>
                <a:ea typeface="Calibri" panose="020F0502020204030204" pitchFamily="34" charset="0"/>
              </a:rPr>
              <a:t> Reckoning (vs. 25-28)</a:t>
            </a:r>
          </a:p>
          <a:p>
            <a:pPr marL="514350" indent="-514350">
              <a:buAutoNum type="arabicPeriod"/>
            </a:pPr>
            <a:endParaRPr lang="en-US" sz="5400" b="1" dirty="0">
              <a:latin typeface="Times New Roman" panose="02020603050405020304" pitchFamily="18" charset="0"/>
              <a:ea typeface="Calibri" panose="020F0502020204030204" pitchFamily="34" charset="0"/>
            </a:endParaRPr>
          </a:p>
          <a:p>
            <a:pPr marL="514350" indent="-514350">
              <a:buAutoNum type="arabicPeriod"/>
            </a:pPr>
            <a:r>
              <a:rPr lang="en-US" sz="5400" b="1" dirty="0">
                <a:latin typeface="Times New Roman" panose="02020603050405020304" pitchFamily="18" charset="0"/>
                <a:ea typeface="Calibri" panose="020F0502020204030204" pitchFamily="34" charset="0"/>
              </a:rPr>
              <a:t> Requesting (vs. 29-30)</a:t>
            </a:r>
          </a:p>
          <a:p>
            <a:pPr marL="0" indent="0">
              <a:buNone/>
            </a:pPr>
            <a:endParaRPr lang="en-US" sz="5400" b="1" dirty="0">
              <a:latin typeface="Times New Roman" panose="02020603050405020304" pitchFamily="18" charset="0"/>
              <a:ea typeface="Calibri" panose="020F0502020204030204" pitchFamily="34" charset="0"/>
            </a:endParaRPr>
          </a:p>
          <a:p>
            <a:pPr marL="0" indent="0">
              <a:buNone/>
            </a:pPr>
            <a:r>
              <a:rPr lang="en-US" sz="5400" b="1" dirty="0">
                <a:latin typeface="Times New Roman" panose="02020603050405020304" pitchFamily="18" charset="0"/>
                <a:ea typeface="Calibri" panose="020F0502020204030204" pitchFamily="34" charset="0"/>
              </a:rPr>
              <a:t>4. Receiving/Proclaiming (v. 31)</a:t>
            </a:r>
            <a:endParaRPr lang="en-US" sz="5400" b="1" dirty="0"/>
          </a:p>
        </p:txBody>
      </p:sp>
    </p:spTree>
    <p:extLst>
      <p:ext uri="{BB962C8B-B14F-4D97-AF65-F5344CB8AC3E}">
        <p14:creationId xmlns:p14="http://schemas.microsoft.com/office/powerpoint/2010/main" val="142015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5DE97-A48B-28A1-C3E9-C78665B137DF}"/>
              </a:ext>
            </a:extLst>
          </p:cNvPr>
          <p:cNvSpPr>
            <a:spLocks noGrp="1"/>
          </p:cNvSpPr>
          <p:nvPr>
            <p:ph type="title"/>
          </p:nvPr>
        </p:nvSpPr>
        <p:spPr>
          <a:xfrm>
            <a:off x="0" y="1"/>
            <a:ext cx="9144000" cy="770562"/>
          </a:xfrm>
        </p:spPr>
        <p:txBody>
          <a:bodyPr>
            <a:noAutofit/>
          </a:bodyPr>
          <a:lstStyle/>
          <a:p>
            <a:pPr algn="ctr"/>
            <a:r>
              <a:rPr lang="en-US" sz="5400" b="1" dirty="0">
                <a:latin typeface="Times New Roman" panose="02020603050405020304" pitchFamily="18" charset="0"/>
                <a:cs typeface="Times New Roman" panose="02020603050405020304" pitchFamily="18" charset="0"/>
              </a:rPr>
              <a:t>Application</a:t>
            </a:r>
          </a:p>
        </p:txBody>
      </p:sp>
      <p:sp>
        <p:nvSpPr>
          <p:cNvPr id="3" name="Content Placeholder 2">
            <a:extLst>
              <a:ext uri="{FF2B5EF4-FFF2-40B4-BE49-F238E27FC236}">
                <a16:creationId xmlns:a16="http://schemas.microsoft.com/office/drawing/2014/main" id="{88290F3E-021E-ECDB-DABA-F2B5A0399EB4}"/>
              </a:ext>
            </a:extLst>
          </p:cNvPr>
          <p:cNvSpPr>
            <a:spLocks noGrp="1"/>
          </p:cNvSpPr>
          <p:nvPr>
            <p:ph idx="1"/>
          </p:nvPr>
        </p:nvSpPr>
        <p:spPr>
          <a:xfrm>
            <a:off x="-1" y="770563"/>
            <a:ext cx="9143999" cy="6087436"/>
          </a:xfrm>
        </p:spPr>
        <p:txBody>
          <a:bodyPr>
            <a:normAutofit/>
          </a:bodyPr>
          <a:lstStyle/>
          <a:p>
            <a:pPr marL="514350" indent="-514350">
              <a:buAutoNum type="arabicPeriod"/>
            </a:pPr>
            <a:r>
              <a:rPr lang="en-US" b="1" dirty="0">
                <a:latin typeface="Times New Roman" panose="02020603050405020304" pitchFamily="18" charset="0"/>
                <a:cs typeface="Times New Roman" panose="02020603050405020304" pitchFamily="18" charset="0"/>
              </a:rPr>
              <a:t>Be Connected (Ephesians 5:1-2)</a:t>
            </a:r>
          </a:p>
          <a:p>
            <a:pPr marL="0" indent="0">
              <a:buNone/>
            </a:pPr>
            <a:r>
              <a:rPr lang="en-US" sz="2800" dirty="0">
                <a:effectLst/>
                <a:latin typeface="Times New Roman" panose="02020603050405020304" pitchFamily="18" charset="0"/>
                <a:ea typeface="Calibri" panose="020F0502020204030204" pitchFamily="34" charset="0"/>
              </a:rPr>
              <a:t>“Therefore, be imitators of God as dear children. </a:t>
            </a:r>
            <a:r>
              <a:rPr lang="en-US" sz="2800" baseline="30000" dirty="0">
                <a:effectLst/>
                <a:latin typeface="Times New Roman" panose="02020603050405020304" pitchFamily="18" charset="0"/>
                <a:ea typeface="Calibri" panose="020F0502020204030204" pitchFamily="34" charset="0"/>
              </a:rPr>
              <a:t>2 </a:t>
            </a:r>
            <a:r>
              <a:rPr lang="en-US" sz="2800" dirty="0">
                <a:effectLst/>
                <a:latin typeface="Times New Roman" panose="02020603050405020304" pitchFamily="18" charset="0"/>
                <a:ea typeface="Calibri" panose="020F0502020204030204" pitchFamily="34" charset="0"/>
              </a:rPr>
              <a:t>And walk in love, as Christ also has loved us and given Himself for us, an offering and a sacrifice to God for a sweet-smelling aroma.”</a:t>
            </a:r>
            <a:endParaRPr lang="en-US" dirty="0">
              <a:latin typeface="Times New Roman" panose="02020603050405020304" pitchFamily="18" charset="0"/>
              <a:cs typeface="Times New Roman" panose="02020603050405020304" pitchFamily="18" charset="0"/>
            </a:endParaRPr>
          </a:p>
          <a:p>
            <a:pPr marL="514350" indent="-514350">
              <a:buAutoNum type="arabicPeriod" startAt="2"/>
            </a:pPr>
            <a:r>
              <a:rPr lang="en-US" b="1" dirty="0">
                <a:latin typeface="Times New Roman" panose="02020603050405020304" pitchFamily="18" charset="0"/>
                <a:cs typeface="Times New Roman" panose="02020603050405020304" pitchFamily="18" charset="0"/>
              </a:rPr>
              <a:t>Be Ready (2 Timothy 2:15)</a:t>
            </a:r>
          </a:p>
          <a:p>
            <a:pPr marL="0" indent="0">
              <a:buNone/>
            </a:pPr>
            <a:r>
              <a:rPr lang="en-US" sz="2800" dirty="0">
                <a:effectLst/>
                <a:latin typeface="Times New Roman" panose="02020603050405020304" pitchFamily="18" charset="0"/>
                <a:ea typeface="Calibri" panose="020F0502020204030204" pitchFamily="34" charset="0"/>
              </a:rPr>
              <a:t>“Be diligent to present yourself approved to God, a worker who does not need to be ashamed, rightly dividing the word of truth.”</a:t>
            </a:r>
            <a:endParaRPr lang="en-US" dirty="0">
              <a:latin typeface="Times New Roman" panose="02020603050405020304" pitchFamily="18" charset="0"/>
              <a:cs typeface="Times New Roman" panose="02020603050405020304" pitchFamily="18" charset="0"/>
            </a:endParaRPr>
          </a:p>
          <a:p>
            <a:pPr marL="514350" indent="-514350">
              <a:buAutoNum type="arabicPeriod" startAt="3"/>
            </a:pPr>
            <a:r>
              <a:rPr lang="en-US" b="1" dirty="0">
                <a:latin typeface="Times New Roman" panose="02020603050405020304" pitchFamily="18" charset="0"/>
                <a:cs typeface="Times New Roman" panose="02020603050405020304" pitchFamily="18" charset="0"/>
              </a:rPr>
              <a:t>Be Bold (Philippians 1:13-14)</a:t>
            </a:r>
          </a:p>
          <a:p>
            <a:pPr marL="0" indent="0">
              <a:buNone/>
            </a:pPr>
            <a:r>
              <a:rPr lang="en-US" sz="2800" dirty="0">
                <a:effectLst/>
                <a:latin typeface="Times New Roman" panose="02020603050405020304" pitchFamily="18" charset="0"/>
                <a:ea typeface="Calibri" panose="020F0502020204030204" pitchFamily="34" charset="0"/>
              </a:rPr>
              <a:t>“...it has become evident to the whole palace guard, and to all the rest, that my chains are in Christ; </a:t>
            </a:r>
            <a:r>
              <a:rPr lang="en-US" sz="2800" baseline="30000" dirty="0">
                <a:effectLst/>
                <a:latin typeface="Times New Roman" panose="02020603050405020304" pitchFamily="18" charset="0"/>
                <a:ea typeface="Calibri" panose="020F0502020204030204" pitchFamily="34" charset="0"/>
              </a:rPr>
              <a:t>14 </a:t>
            </a:r>
            <a:r>
              <a:rPr lang="en-US" sz="2800" dirty="0">
                <a:effectLst/>
                <a:latin typeface="Times New Roman" panose="02020603050405020304" pitchFamily="18" charset="0"/>
                <a:ea typeface="Calibri" panose="020F0502020204030204" pitchFamily="34" charset="0"/>
              </a:rPr>
              <a:t>and most of the brethren in the Lord, having become confident by my chains, are much more bold to speak the word without fear.”</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6274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DD034-0BD1-4125-A0B7-B1A8CB9DB69C}"/>
              </a:ext>
            </a:extLst>
          </p:cNvPr>
          <p:cNvSpPr>
            <a:spLocks noGrp="1"/>
          </p:cNvSpPr>
          <p:nvPr>
            <p:ph type="title"/>
          </p:nvPr>
        </p:nvSpPr>
        <p:spPr>
          <a:xfrm>
            <a:off x="0" y="1"/>
            <a:ext cx="9144000" cy="1068512"/>
          </a:xfrm>
        </p:spPr>
        <p:txBody>
          <a:bodyPr>
            <a:normAutofit fontScale="90000"/>
          </a:bodyPr>
          <a:lstStyle/>
          <a:p>
            <a:r>
              <a:rPr lang="en-US" b="1" dirty="0">
                <a:latin typeface="Times New Roman" panose="02020603050405020304" pitchFamily="18" charset="0"/>
                <a:cs typeface="Times New Roman" panose="02020603050405020304" pitchFamily="18" charset="0"/>
              </a:rPr>
              <a:t>What is the “Word” We are to Proclaim?</a:t>
            </a:r>
          </a:p>
        </p:txBody>
      </p:sp>
      <p:sp>
        <p:nvSpPr>
          <p:cNvPr id="3" name="Content Placeholder 2">
            <a:extLst>
              <a:ext uri="{FF2B5EF4-FFF2-40B4-BE49-F238E27FC236}">
                <a16:creationId xmlns:a16="http://schemas.microsoft.com/office/drawing/2014/main" id="{A24D35A4-72B2-CBFF-9A43-A2EC857C6C31}"/>
              </a:ext>
            </a:extLst>
          </p:cNvPr>
          <p:cNvSpPr>
            <a:spLocks noGrp="1"/>
          </p:cNvSpPr>
          <p:nvPr>
            <p:ph idx="1"/>
          </p:nvPr>
        </p:nvSpPr>
        <p:spPr>
          <a:xfrm>
            <a:off x="-1" y="1068513"/>
            <a:ext cx="9143999" cy="5789486"/>
          </a:xfrm>
        </p:spPr>
        <p:txBody>
          <a:bodyPr/>
          <a:lstStyle/>
          <a:p>
            <a:pPr marL="0" indent="0">
              <a:buNone/>
            </a:pPr>
            <a:r>
              <a:rPr lang="en-US" sz="4000" b="1" dirty="0">
                <a:latin typeface="Times New Roman" panose="02020603050405020304" pitchFamily="18" charset="0"/>
                <a:cs typeface="Times New Roman" panose="02020603050405020304" pitchFamily="18" charset="0"/>
              </a:rPr>
              <a:t> </a:t>
            </a:r>
          </a:p>
          <a:p>
            <a:pPr marL="0" indent="0">
              <a:buNone/>
            </a:pPr>
            <a:r>
              <a:rPr lang="en-US" sz="4000" b="1">
                <a:latin typeface="Times New Roman" panose="02020603050405020304" pitchFamily="18" charset="0"/>
                <a:cs typeface="Times New Roman" panose="02020603050405020304" pitchFamily="18" charset="0"/>
              </a:rPr>
              <a:t>“</a:t>
            </a:r>
            <a:r>
              <a:rPr lang="en-US" sz="4000" b="1" dirty="0">
                <a:latin typeface="Times New Roman" panose="02020603050405020304" pitchFamily="18" charset="0"/>
                <a:cs typeface="Times New Roman" panose="02020603050405020304" pitchFamily="18" charset="0"/>
              </a:rPr>
              <a:t>For I delivered to you first of all that which I also received: that Christ died for our sins according to the Scriptures, 4 and that He was buried, and that He rose again the third day according to the Scriptures...”</a:t>
            </a:r>
          </a:p>
          <a:p>
            <a:pPr marL="0" indent="0">
              <a:buNone/>
            </a:pPr>
            <a:endParaRPr lang="en-US" sz="4000" b="1" dirty="0">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4000" b="1" dirty="0">
                <a:latin typeface="Times New Roman" panose="02020603050405020304" pitchFamily="18" charset="0"/>
                <a:cs typeface="Times New Roman" panose="02020603050405020304" pitchFamily="18" charset="0"/>
              </a:rPr>
              <a:t>- </a:t>
            </a:r>
            <a:r>
              <a:rPr kumimoji="0" lang="en-US" sz="40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1 Corinthians 15:3-4</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26342158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1369</TotalTime>
  <Words>972</Words>
  <Application>Microsoft Office PowerPoint</Application>
  <PresentationFormat>On-screen Show (4:3)</PresentationFormat>
  <Paragraphs>51</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Acts 4:12-22</vt:lpstr>
      <vt:lpstr>Outline (Acts 4:12-22)</vt:lpstr>
      <vt:lpstr>Acts 4:12-22  Application</vt:lpstr>
      <vt:lpstr>The Truth That Cannot Be Suppressed!</vt:lpstr>
      <vt:lpstr>Acts 4:23-31</vt:lpstr>
      <vt:lpstr>When Peter and John were set free, the Church responded by:</vt:lpstr>
      <vt:lpstr>Application</vt:lpstr>
      <vt:lpstr>What is the “Word” We are to Proclaim?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Acts 4:12-22</dc:title>
  <dc:creator>Tony Borton</dc:creator>
  <cp:lastModifiedBy>Tony Borton</cp:lastModifiedBy>
  <cp:revision>3</cp:revision>
  <dcterms:created xsi:type="dcterms:W3CDTF">2023-06-13T18:47:25Z</dcterms:created>
  <dcterms:modified xsi:type="dcterms:W3CDTF">2023-06-14T17:43:50Z</dcterms:modified>
</cp:coreProperties>
</file>