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5" r:id="rId7"/>
    <p:sldId id="260" r:id="rId8"/>
    <p:sldId id="266" r:id="rId9"/>
    <p:sldId id="261" r:id="rId10"/>
    <p:sldId id="262"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24" d="100"/>
          <a:sy n="124" d="100"/>
        </p:scale>
        <p:origin x="15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0D041-0B31-4471-B623-FCD1491BC975}" type="datetimeFigureOut">
              <a:rPr lang="en-US" smtClean="0"/>
              <a:t>6/4/23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88358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0D041-0B31-4471-B623-FCD1491BC975}" type="datetimeFigureOut">
              <a:rPr lang="en-US" smtClean="0"/>
              <a:t>6/4/23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289559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0D041-0B31-4471-B623-FCD1491BC975}" type="datetimeFigureOut">
              <a:rPr lang="en-US" smtClean="0"/>
              <a:t>6/4/23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195986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0D041-0B31-4471-B623-FCD1491BC975}" type="datetimeFigureOut">
              <a:rPr lang="en-US" smtClean="0"/>
              <a:t>6/4/23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263312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90D041-0B31-4471-B623-FCD1491BC975}" type="datetimeFigureOut">
              <a:rPr lang="en-US" smtClean="0"/>
              <a:t>6/4/23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311412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0D041-0B31-4471-B623-FCD1491BC975}" type="datetimeFigureOut">
              <a:rPr lang="en-US" smtClean="0"/>
              <a:t>6/4/23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16219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0D041-0B31-4471-B623-FCD1491BC975}" type="datetimeFigureOut">
              <a:rPr lang="en-US" smtClean="0"/>
              <a:t>6/4/23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210076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90D041-0B31-4471-B623-FCD1491BC975}" type="datetimeFigureOut">
              <a:rPr lang="en-US" smtClean="0"/>
              <a:t>6/4/23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161830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0D041-0B31-4471-B623-FCD1491BC975}" type="datetimeFigureOut">
              <a:rPr lang="en-US" smtClean="0"/>
              <a:t>6/4/23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258779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90D041-0B31-4471-B623-FCD1491BC975}" type="datetimeFigureOut">
              <a:rPr lang="en-US" smtClean="0"/>
              <a:t>6/4/23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62500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90D041-0B31-4471-B623-FCD1491BC975}" type="datetimeFigureOut">
              <a:rPr lang="en-US" smtClean="0"/>
              <a:t>6/4/23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FD59D-C545-4C2D-85D5-DEAD067B8B52}" type="slidenum">
              <a:rPr lang="en-US" smtClean="0"/>
              <a:t>‹#›</a:t>
            </a:fld>
            <a:endParaRPr lang="en-US"/>
          </a:p>
        </p:txBody>
      </p:sp>
    </p:spTree>
    <p:extLst>
      <p:ext uri="{BB962C8B-B14F-4D97-AF65-F5344CB8AC3E}">
        <p14:creationId xmlns:p14="http://schemas.microsoft.com/office/powerpoint/2010/main" val="111144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0D041-0B31-4471-B623-FCD1491BC975}" type="datetimeFigureOut">
              <a:rPr lang="en-US" smtClean="0"/>
              <a:t>6/4/23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FD59D-C545-4C2D-85D5-DEAD067B8B52}" type="slidenum">
              <a:rPr lang="en-US" smtClean="0"/>
              <a:t>‹#›</a:t>
            </a:fld>
            <a:endParaRPr lang="en-US"/>
          </a:p>
        </p:txBody>
      </p:sp>
    </p:spTree>
    <p:extLst>
      <p:ext uri="{BB962C8B-B14F-4D97-AF65-F5344CB8AC3E}">
        <p14:creationId xmlns:p14="http://schemas.microsoft.com/office/powerpoint/2010/main" val="2327094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95CA6B-6A94-9450-13C0-F48A47B75062}"/>
              </a:ext>
            </a:extLst>
          </p:cNvPr>
          <p:cNvSpPr>
            <a:spLocks noGrp="1"/>
          </p:cNvSpPr>
          <p:nvPr>
            <p:ph type="title"/>
          </p:nvPr>
        </p:nvSpPr>
        <p:spPr>
          <a:xfrm>
            <a:off x="0" y="1"/>
            <a:ext cx="9144000" cy="782198"/>
          </a:xfrm>
        </p:spPr>
        <p:txBody>
          <a:bodyPr>
            <a:normAutofit/>
          </a:bodyPr>
          <a:lstStyle/>
          <a:p>
            <a:pPr algn="ctr"/>
            <a:r>
              <a:rPr lang="en-US" sz="4800" b="1" dirty="0">
                <a:latin typeface="Times New Roman" panose="02020603050405020304" pitchFamily="18" charset="0"/>
                <a:cs typeface="Times New Roman" panose="02020603050405020304" pitchFamily="18" charset="0"/>
              </a:rPr>
              <a:t>Acts 3:11-26</a:t>
            </a:r>
          </a:p>
        </p:txBody>
      </p:sp>
      <p:sp>
        <p:nvSpPr>
          <p:cNvPr id="5" name="Content Placeholder 4">
            <a:extLst>
              <a:ext uri="{FF2B5EF4-FFF2-40B4-BE49-F238E27FC236}">
                <a16:creationId xmlns:a16="http://schemas.microsoft.com/office/drawing/2014/main" id="{C9DA1585-0B8C-C166-11E4-FF8AD5FF37D4}"/>
              </a:ext>
            </a:extLst>
          </p:cNvPr>
          <p:cNvSpPr>
            <a:spLocks noGrp="1"/>
          </p:cNvSpPr>
          <p:nvPr>
            <p:ph idx="1"/>
          </p:nvPr>
        </p:nvSpPr>
        <p:spPr>
          <a:xfrm>
            <a:off x="-1" y="886549"/>
            <a:ext cx="9143999" cy="5899532"/>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11“Now as the lame man who was healed held on to Peter and John, all the people ran together to them in the porch which is called Solomon’s, greatly amazed.  12 So when Peter saw it, he responded to the people: “Men of Israel, why do you marvel at this?  Or why look so intently at us, as though by our own power or godliness we had made this man walk?  13 The God of Abraham, Isaac, and Jacob, the God of our fathers, glorified His Servant Jesus, whom you delivered up and denied in the presence of Pilate, when he was determined to let Him go.  14 But you denied the Holy One and the Just, and asked for a murderer to be granted to you, 15 and killed the Prince of life, whom God raised from the dead, of which we are witnesses.  16 And His name, through faith in His name, has made this man strong, whom you see and know.  Yes, the faith which comes through Him has given him this perfect soundness in the presence of you all.</a:t>
            </a:r>
          </a:p>
        </p:txBody>
      </p:sp>
    </p:spTree>
    <p:extLst>
      <p:ext uri="{BB962C8B-B14F-4D97-AF65-F5344CB8AC3E}">
        <p14:creationId xmlns:p14="http://schemas.microsoft.com/office/powerpoint/2010/main" val="209609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917F-2C53-F3BF-179A-A34C4F2723DD}"/>
              </a:ext>
            </a:extLst>
          </p:cNvPr>
          <p:cNvSpPr>
            <a:spLocks noGrp="1"/>
          </p:cNvSpPr>
          <p:nvPr>
            <p:ph type="title"/>
          </p:nvPr>
        </p:nvSpPr>
        <p:spPr>
          <a:xfrm>
            <a:off x="0" y="0"/>
            <a:ext cx="9144000" cy="893852"/>
          </a:xfrm>
        </p:spPr>
        <p:txBody>
          <a:bodyPr>
            <a:normAutofit/>
          </a:bodyPr>
          <a:lstStyle/>
          <a:p>
            <a:pPr algn="ctr"/>
            <a:r>
              <a:rPr lang="en-US" sz="4800" b="1" dirty="0">
                <a:effectLst/>
                <a:latin typeface="Times New Roman" panose="02020603050405020304" pitchFamily="18" charset="0"/>
                <a:ea typeface="Calibri" panose="020F0502020204030204" pitchFamily="34" charset="0"/>
              </a:rPr>
              <a:t>Proclamation (vs. 10-12)</a:t>
            </a:r>
            <a:endParaRPr lang="en-US" sz="4800" b="1" dirty="0"/>
          </a:p>
        </p:txBody>
      </p:sp>
      <p:sp>
        <p:nvSpPr>
          <p:cNvPr id="3" name="Content Placeholder 2">
            <a:extLst>
              <a:ext uri="{FF2B5EF4-FFF2-40B4-BE49-F238E27FC236}">
                <a16:creationId xmlns:a16="http://schemas.microsoft.com/office/drawing/2014/main" id="{848BFAF6-0A81-D7AF-39D1-B5BA66C02B41}"/>
              </a:ext>
            </a:extLst>
          </p:cNvPr>
          <p:cNvSpPr>
            <a:spLocks noGrp="1"/>
          </p:cNvSpPr>
          <p:nvPr>
            <p:ph idx="1"/>
          </p:nvPr>
        </p:nvSpPr>
        <p:spPr>
          <a:xfrm>
            <a:off x="-1" y="1160980"/>
            <a:ext cx="9143999" cy="5697020"/>
          </a:xfrm>
        </p:spPr>
        <p:txBody>
          <a:bodyPr>
            <a:normAutofit/>
          </a:bodyPr>
          <a:lstStyle/>
          <a:p>
            <a:pPr marL="0" indent="0">
              <a:lnSpc>
                <a:spcPct val="107000"/>
              </a:lnSpc>
              <a:spcBef>
                <a:spcPts val="0"/>
              </a:spcBef>
              <a:spcAft>
                <a:spcPts val="800"/>
              </a:spcAft>
              <a:buNone/>
            </a:pPr>
            <a:r>
              <a:rPr lang="en-US" sz="4000" b="1" kern="100" dirty="0">
                <a:latin typeface="Times New Roman" panose="02020603050405020304" pitchFamily="18" charset="0"/>
                <a:ea typeface="Calibri" panose="020F0502020204030204" pitchFamily="34" charset="0"/>
                <a:cs typeface="Times New Roman" panose="02020603050405020304" pitchFamily="18" charset="0"/>
              </a:rPr>
              <a:t>Four Proclamations:</a:t>
            </a:r>
          </a:p>
          <a:p>
            <a:pPr marL="0" marR="0" indent="0">
              <a:lnSpc>
                <a:spcPct val="107000"/>
              </a:lnSpc>
              <a:spcBef>
                <a:spcPts val="0"/>
              </a:spcBef>
              <a:spcAft>
                <a:spcPts val="800"/>
              </a:spcAft>
              <a:buNone/>
            </a:pPr>
            <a:r>
              <a:rPr lang="en-US" sz="4000" b="1" kern="100" dirty="0">
                <a:latin typeface="Times New Roman" panose="02020603050405020304" pitchFamily="18" charset="0"/>
                <a:ea typeface="Calibri" panose="020F0502020204030204" pitchFamily="34" charset="0"/>
                <a:cs typeface="Times New Roman" panose="02020603050405020304" pitchFamily="18" charset="0"/>
              </a:rPr>
              <a:t>1.</a:t>
            </a: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 	Jesus is Alive (v. 10)</a:t>
            </a:r>
          </a:p>
          <a:p>
            <a:pPr marL="0" marR="0" indent="0">
              <a:lnSpc>
                <a:spcPct val="107000"/>
              </a:lnSpc>
              <a:spcBef>
                <a:spcPts val="0"/>
              </a:spcBef>
              <a:spcAft>
                <a:spcPts val="800"/>
              </a:spcAft>
              <a:buNone/>
            </a:pPr>
            <a:r>
              <a:rPr lang="en-US" sz="4000" b="1" kern="100" dirty="0">
                <a:latin typeface="Times New Roman" panose="02020603050405020304" pitchFamily="18" charset="0"/>
                <a:ea typeface="Calibri" panose="020F0502020204030204" pitchFamily="34" charset="0"/>
                <a:cs typeface="Times New Roman" panose="02020603050405020304" pitchFamily="18" charset="0"/>
              </a:rPr>
              <a:t>2</a:t>
            </a: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 	Jesus is the Healer (v. 10)</a:t>
            </a:r>
          </a:p>
          <a:p>
            <a:pPr marL="0" marR="0" indent="0">
              <a:lnSpc>
                <a:spcPct val="107000"/>
              </a:lnSpc>
              <a:spcBef>
                <a:spcPts val="0"/>
              </a:spcBef>
              <a:spcAft>
                <a:spcPts val="800"/>
              </a:spcAft>
              <a:buNone/>
            </a:pPr>
            <a:r>
              <a:rPr lang="en-US" sz="4000" b="1" kern="100" dirty="0">
                <a:latin typeface="Times New Roman" panose="02020603050405020304" pitchFamily="18" charset="0"/>
                <a:ea typeface="Calibri" panose="020F0502020204030204" pitchFamily="34" charset="0"/>
                <a:cs typeface="Times New Roman" panose="02020603050405020304" pitchFamily="18" charset="0"/>
              </a:rPr>
              <a:t>3</a:t>
            </a:r>
            <a:r>
              <a:rPr lang="en-US" sz="4000" b="1" kern="100" dirty="0">
                <a:effectLst/>
                <a:latin typeface="Times New Roman" panose="02020603050405020304" pitchFamily="18" charset="0"/>
                <a:ea typeface="Calibri" panose="020F0502020204030204" pitchFamily="34" charset="0"/>
                <a:cs typeface="Times New Roman" panose="02020603050405020304" pitchFamily="18" charset="0"/>
              </a:rPr>
              <a:t>.	Jesus is the Cornerstone (v. 11)</a:t>
            </a:r>
          </a:p>
          <a:p>
            <a:pPr marL="0" indent="0">
              <a:buNone/>
            </a:pPr>
            <a:r>
              <a:rPr lang="en-US" sz="4000" b="1" dirty="0">
                <a:latin typeface="Times New Roman" panose="02020603050405020304" pitchFamily="18" charset="0"/>
                <a:ea typeface="Calibri" panose="020F0502020204030204" pitchFamily="34" charset="0"/>
                <a:cs typeface="Times New Roman" panose="02020603050405020304" pitchFamily="18" charset="0"/>
              </a:rPr>
              <a:t>4</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Jesus is the (only) Savior (v. 12)</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48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7270-19D4-FBE2-9482-6C847F66B6BE}"/>
              </a:ext>
            </a:extLst>
          </p:cNvPr>
          <p:cNvSpPr>
            <a:spLocks noGrp="1"/>
          </p:cNvSpPr>
          <p:nvPr>
            <p:ph type="title"/>
          </p:nvPr>
        </p:nvSpPr>
        <p:spPr>
          <a:xfrm>
            <a:off x="0" y="0"/>
            <a:ext cx="9144000" cy="934948"/>
          </a:xfrm>
        </p:spPr>
        <p:txBody>
          <a:bodyPr>
            <a:normAutofit/>
          </a:bodyPr>
          <a:lstStyle/>
          <a:p>
            <a:pPr algn="ctr"/>
            <a:r>
              <a:rPr lang="en-US" sz="48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DB848C1F-7CD7-1449-A0DB-2A4A8B7632F1}"/>
              </a:ext>
            </a:extLst>
          </p:cNvPr>
          <p:cNvSpPr>
            <a:spLocks noGrp="1"/>
          </p:cNvSpPr>
          <p:nvPr>
            <p:ph idx="1"/>
          </p:nvPr>
        </p:nvSpPr>
        <p:spPr>
          <a:xfrm>
            <a:off x="-1" y="1068512"/>
            <a:ext cx="9143999" cy="5548046"/>
          </a:xfrm>
        </p:spPr>
        <p:txBody>
          <a:bodyPr>
            <a:normAutofit lnSpcReduction="10000"/>
          </a:bodyPr>
          <a:lstStyle/>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2400" b="1" kern="1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Be willing to face persecution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(Romans 8:35)</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“Who shall separate us from the love of Christ? </a:t>
            </a:r>
            <a:r>
              <a:rPr lang="en-US" sz="2400" b="1" i="1" kern="100" dirty="0">
                <a:effectLst/>
                <a:latin typeface="Times New Roman" panose="02020603050405020304" pitchFamily="18" charset="0"/>
                <a:ea typeface="Calibri" panose="020F0502020204030204" pitchFamily="34" charset="0"/>
                <a:cs typeface="Times New Roman" panose="02020603050405020304" pitchFamily="18" charset="0"/>
              </a:rPr>
              <a:t>Shall</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tribulation, or distress, or persecution, or famine, or nakedness, or peril, or sword?”</a:t>
            </a: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400" b="1" kern="1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Be not ashamed of the Gospel of Jesus Christ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(Romans 1:16)</a:t>
            </a:r>
            <a:endParaRPr lang="en-US" sz="2400" b="1" kern="100" baseline="30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For I am not ashamed of the gospel of Christ, for it is the power of God to salvation for everyone who believes...”</a:t>
            </a: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2400" b="1" kern="100" dirty="0">
                <a:solidFill>
                  <a:srgbClr val="0432FF"/>
                </a:solidFill>
                <a:effectLst/>
                <a:latin typeface="Times New Roman" panose="02020603050405020304" pitchFamily="18" charset="0"/>
                <a:ea typeface="Calibri" panose="020F0502020204030204" pitchFamily="34" charset="0"/>
                <a:cs typeface="Times New Roman" panose="02020603050405020304" pitchFamily="18" charset="0"/>
              </a:rPr>
              <a:t>Be joyful in affliction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(2 Corinthians 12:10)</a:t>
            </a:r>
            <a:endParaRPr lang="en-US" sz="2400" b="1" kern="100" baseline="30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Therefore I take pleasure in infirmities, in reproaches, in needs, in persecutions, in distresses, for Christ’s sake. For when I am weak, then I am strong.”</a:t>
            </a:r>
          </a:p>
          <a:p>
            <a:pPr marL="0" indent="0">
              <a:buNone/>
            </a:pPr>
            <a:endParaRPr lang="en-US" sz="3200" dirty="0"/>
          </a:p>
        </p:txBody>
      </p:sp>
    </p:spTree>
    <p:extLst>
      <p:ext uri="{BB962C8B-B14F-4D97-AF65-F5344CB8AC3E}">
        <p14:creationId xmlns:p14="http://schemas.microsoft.com/office/powerpoint/2010/main" val="553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95CA6B-6A94-9450-13C0-F48A47B75062}"/>
              </a:ext>
            </a:extLst>
          </p:cNvPr>
          <p:cNvSpPr>
            <a:spLocks noGrp="1"/>
          </p:cNvSpPr>
          <p:nvPr>
            <p:ph type="title"/>
          </p:nvPr>
        </p:nvSpPr>
        <p:spPr>
          <a:xfrm>
            <a:off x="0" y="1"/>
            <a:ext cx="9144000" cy="782198"/>
          </a:xfrm>
        </p:spPr>
        <p:txBody>
          <a:bodyPr>
            <a:normAutofit/>
          </a:bodyPr>
          <a:lstStyle/>
          <a:p>
            <a:pPr algn="ctr"/>
            <a:r>
              <a:rPr lang="en-US" sz="4800" b="1" dirty="0">
                <a:latin typeface="Times New Roman" panose="02020603050405020304" pitchFamily="18" charset="0"/>
                <a:cs typeface="Times New Roman" panose="02020603050405020304" pitchFamily="18" charset="0"/>
              </a:rPr>
              <a:t>Acts 3:11-26</a:t>
            </a:r>
          </a:p>
        </p:txBody>
      </p:sp>
      <p:sp>
        <p:nvSpPr>
          <p:cNvPr id="5" name="Content Placeholder 4">
            <a:extLst>
              <a:ext uri="{FF2B5EF4-FFF2-40B4-BE49-F238E27FC236}">
                <a16:creationId xmlns:a16="http://schemas.microsoft.com/office/drawing/2014/main" id="{C9DA1585-0B8C-C166-11E4-FF8AD5FF37D4}"/>
              </a:ext>
            </a:extLst>
          </p:cNvPr>
          <p:cNvSpPr>
            <a:spLocks noGrp="1"/>
          </p:cNvSpPr>
          <p:nvPr>
            <p:ph idx="1"/>
          </p:nvPr>
        </p:nvSpPr>
        <p:spPr>
          <a:xfrm>
            <a:off x="-1" y="958467"/>
            <a:ext cx="9143999" cy="5899532"/>
          </a:xfrm>
        </p:spPr>
        <p:txBody>
          <a:bodyPr>
            <a:normAutofit fontScale="85000" lnSpcReduction="20000"/>
          </a:bodyPr>
          <a:lstStyle/>
          <a:p>
            <a:pPr marL="0" indent="0">
              <a:buNone/>
            </a:pPr>
            <a:r>
              <a:rPr lang="en-US" sz="2900" b="1" dirty="0">
                <a:latin typeface="Times New Roman" panose="02020603050405020304" pitchFamily="18" charset="0"/>
                <a:cs typeface="Times New Roman" panose="02020603050405020304" pitchFamily="18" charset="0"/>
              </a:rPr>
              <a:t>17 “Yet now, brethren, I know that you did it in ignorance, as did also your rulers.  18 But those things which God foretold by the mouth of all His prophets, that the Christ would suffer, He has thus fulfilled.  19 Repent therefore and be converted, that your sins may be blotted out, so that times of refreshing may come from the presence of the Lord, 20 and that He may send Jesus Christ, who was preached to you before, 21 whom heaven must receive until the times of restoration of all things, which God has spoken by the mouth of all His holy prophets since the world began.  22 For Moses truly said to the fathers, ‘The Lord your God will raise up for you a Prophet like me from your brethren. Him you shall hear in all things, whatever He says to you.  23 And it shall be that every soul who will not hear that Prophet shall be utterly destroyed from among the people.’  24 Yes, and all the prophets, from Samuel and those who follow, as many as have spoken, have also foretold these days.  25 You are sons of the prophets, and of the covenant which God made with our fathers, saying to Abraham, ‘And in your seed all the families of the earth shall be blessed.’  26 To you first, God, having raised up His Servant Jesus, sent Him to bless you, in turning away every one of you from your iniquities.”</a:t>
            </a:r>
          </a:p>
          <a:p>
            <a:pPr marL="0" indent="0">
              <a:buNone/>
            </a:pPr>
            <a:endParaRPr lang="en-US" dirty="0"/>
          </a:p>
        </p:txBody>
      </p:sp>
    </p:spTree>
    <p:extLst>
      <p:ext uri="{BB962C8B-B14F-4D97-AF65-F5344CB8AC3E}">
        <p14:creationId xmlns:p14="http://schemas.microsoft.com/office/powerpoint/2010/main" val="382231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95FFA-4868-E521-DAF7-172CC8A53BE0}"/>
              </a:ext>
            </a:extLst>
          </p:cNvPr>
          <p:cNvSpPr>
            <a:spLocks noGrp="1"/>
          </p:cNvSpPr>
          <p:nvPr>
            <p:ph type="title"/>
          </p:nvPr>
        </p:nvSpPr>
        <p:spPr>
          <a:xfrm>
            <a:off x="0" y="-1"/>
            <a:ext cx="9144000" cy="1356189"/>
          </a:xfrm>
        </p:spPr>
        <p:txBody>
          <a:bodyPr>
            <a:normAutofit/>
          </a:bodyPr>
          <a:lstStyle/>
          <a:p>
            <a:pPr algn="ctr"/>
            <a:r>
              <a:rPr lang="en-US" b="1" dirty="0">
                <a:latin typeface="Times New Roman" panose="02020603050405020304" pitchFamily="18" charset="0"/>
                <a:cs typeface="Times New Roman" panose="02020603050405020304" pitchFamily="18" charset="0"/>
              </a:rPr>
              <a:t>“Peter Calls Israel to Repentance”</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(Review)</a:t>
            </a:r>
          </a:p>
        </p:txBody>
      </p:sp>
      <p:sp>
        <p:nvSpPr>
          <p:cNvPr id="3" name="Content Placeholder 2">
            <a:extLst>
              <a:ext uri="{FF2B5EF4-FFF2-40B4-BE49-F238E27FC236}">
                <a16:creationId xmlns:a16="http://schemas.microsoft.com/office/drawing/2014/main" id="{4FD37BF0-220D-326E-EC5F-BB6CE1C3E6A6}"/>
              </a:ext>
            </a:extLst>
          </p:cNvPr>
          <p:cNvSpPr>
            <a:spLocks noGrp="1"/>
          </p:cNvSpPr>
          <p:nvPr>
            <p:ph idx="1"/>
          </p:nvPr>
        </p:nvSpPr>
        <p:spPr>
          <a:xfrm>
            <a:off x="0" y="1777429"/>
            <a:ext cx="9144000" cy="5080570"/>
          </a:xfrm>
        </p:spPr>
        <p:txBody>
          <a:bodyPr>
            <a:normAutofit/>
          </a:bodyPr>
          <a:lstStyle/>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1.	(v. 11-12) Peter Points out Israel’s Spiritual 	Blindness</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2.	(vs. 13-15) Peter Preaches the Truth</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3.	(v. 16) Peter Proclaims the Authority of Christ</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4.	(vs. 17-18) Peter Points to Prophecy</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5.	(v. 19) Peter Pleads with Israel to Repent</a:t>
            </a:r>
          </a:p>
          <a:p>
            <a:pPr marL="0" indent="0">
              <a:buNone/>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6.	(vs. 19-26) Peter Prophecies the result of Israel’s 	repentance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69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D4B8-011E-E2A6-6FEA-5CBB80D53CFD}"/>
              </a:ext>
            </a:extLst>
          </p:cNvPr>
          <p:cNvSpPr>
            <a:spLocks noGrp="1"/>
          </p:cNvSpPr>
          <p:nvPr>
            <p:ph type="title"/>
          </p:nvPr>
        </p:nvSpPr>
        <p:spPr>
          <a:xfrm>
            <a:off x="0" y="1"/>
            <a:ext cx="9144000" cy="1089060"/>
          </a:xfrm>
        </p:spPr>
        <p:txBody>
          <a:bodyPr>
            <a:normAutofit/>
          </a:bodyPr>
          <a:lstStyle/>
          <a:p>
            <a:pPr algn="ctr"/>
            <a:r>
              <a:rPr lang="en-US" sz="4800"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DFC3526B-E541-DAEA-DB28-E227AEC30A4B}"/>
              </a:ext>
            </a:extLst>
          </p:cNvPr>
          <p:cNvSpPr>
            <a:spLocks noGrp="1"/>
          </p:cNvSpPr>
          <p:nvPr>
            <p:ph idx="1"/>
          </p:nvPr>
        </p:nvSpPr>
        <p:spPr>
          <a:xfrm>
            <a:off x="-1" y="1582219"/>
            <a:ext cx="9143999" cy="5275779"/>
          </a:xfrm>
        </p:spPr>
        <p:txBody>
          <a:bodyPr>
            <a:normAutofit/>
          </a:bodyPr>
          <a:lstStyle/>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1.  Reason from a Divine Viewpoint (Romans 12:2)</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2.  Recognize your sin (1 John 1:8)</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3.  Rely on the Resurrection of Christ (1 Corinthians15:17)</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4.  Repent and Return to Jesus (James 4:8)</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dirty="0"/>
          </a:p>
        </p:txBody>
      </p:sp>
    </p:spTree>
    <p:extLst>
      <p:ext uri="{BB962C8B-B14F-4D97-AF65-F5344CB8AC3E}">
        <p14:creationId xmlns:p14="http://schemas.microsoft.com/office/powerpoint/2010/main" val="207613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D341-68CB-C53D-C76E-B816A9659B6B}"/>
              </a:ext>
            </a:extLst>
          </p:cNvPr>
          <p:cNvSpPr>
            <a:spLocks noGrp="1"/>
          </p:cNvSpPr>
          <p:nvPr>
            <p:ph type="title"/>
          </p:nvPr>
        </p:nvSpPr>
        <p:spPr>
          <a:xfrm>
            <a:off x="0" y="1"/>
            <a:ext cx="9144000" cy="698642"/>
          </a:xfrm>
        </p:spPr>
        <p:txBody>
          <a:bodyPr>
            <a:noAutofit/>
          </a:bodyPr>
          <a:lstStyle/>
          <a:p>
            <a:pPr algn="ctr"/>
            <a:r>
              <a:rPr lang="en-US" sz="4800" b="1" dirty="0">
                <a:latin typeface="Times New Roman" panose="02020603050405020304" pitchFamily="18" charset="0"/>
                <a:cs typeface="Times New Roman" panose="02020603050405020304" pitchFamily="18" charset="0"/>
              </a:rPr>
              <a:t>Acts 4:1-12</a:t>
            </a:r>
          </a:p>
        </p:txBody>
      </p:sp>
      <p:sp>
        <p:nvSpPr>
          <p:cNvPr id="3" name="Content Placeholder 2">
            <a:extLst>
              <a:ext uri="{FF2B5EF4-FFF2-40B4-BE49-F238E27FC236}">
                <a16:creationId xmlns:a16="http://schemas.microsoft.com/office/drawing/2014/main" id="{DF96ECD1-721C-4217-DD8E-CB7D110C7D17}"/>
              </a:ext>
            </a:extLst>
          </p:cNvPr>
          <p:cNvSpPr>
            <a:spLocks noGrp="1"/>
          </p:cNvSpPr>
          <p:nvPr>
            <p:ph idx="1"/>
          </p:nvPr>
        </p:nvSpPr>
        <p:spPr>
          <a:xfrm>
            <a:off x="-1" y="821932"/>
            <a:ext cx="9143999" cy="6036067"/>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“Now as they spoke to the people, the priests, the captain of the temple, and the Sadducees came upon them, 2 being greatly disturbed that they taught the people and preached in Jesus the resurrection from the dead. 3 And they laid hands on them, and put them in custody until the next day, for it was already evening. 4 However, many of those who heard the word believed; and the number of the men came to be about five thousand.</a:t>
            </a:r>
          </a:p>
          <a:p>
            <a:pPr marL="0" indent="0">
              <a:buNone/>
            </a:pPr>
            <a:r>
              <a:rPr lang="en-US" b="1" dirty="0">
                <a:latin typeface="Times New Roman" panose="02020603050405020304" pitchFamily="18" charset="0"/>
                <a:cs typeface="Times New Roman" panose="02020603050405020304" pitchFamily="18" charset="0"/>
              </a:rPr>
              <a:t>5 And it came to pass, on the next day, that their rulers, elders, and scribes, 6 as well as Annas the high priest, Caiaphas, John, and Alexander, and as many as were of the family of the high priest, were gathered together at Jerusalem.  7 And when they had set them in the midst, they asked, “By what power or by what name have you done this?”</a:t>
            </a:r>
          </a:p>
        </p:txBody>
      </p:sp>
    </p:spTree>
    <p:extLst>
      <p:ext uri="{BB962C8B-B14F-4D97-AF65-F5344CB8AC3E}">
        <p14:creationId xmlns:p14="http://schemas.microsoft.com/office/powerpoint/2010/main" val="406397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D341-68CB-C53D-C76E-B816A9659B6B}"/>
              </a:ext>
            </a:extLst>
          </p:cNvPr>
          <p:cNvSpPr>
            <a:spLocks noGrp="1"/>
          </p:cNvSpPr>
          <p:nvPr>
            <p:ph type="title"/>
          </p:nvPr>
        </p:nvSpPr>
        <p:spPr>
          <a:xfrm>
            <a:off x="0" y="1"/>
            <a:ext cx="9144000" cy="832206"/>
          </a:xfrm>
        </p:spPr>
        <p:txBody>
          <a:bodyPr>
            <a:noAutofit/>
          </a:bodyPr>
          <a:lstStyle/>
          <a:p>
            <a:pPr algn="ctr"/>
            <a:r>
              <a:rPr lang="en-US" sz="4800" b="1" dirty="0">
                <a:latin typeface="Times New Roman" panose="02020603050405020304" pitchFamily="18" charset="0"/>
                <a:cs typeface="Times New Roman" panose="02020603050405020304" pitchFamily="18" charset="0"/>
              </a:rPr>
              <a:t>Acts 4:1-12</a:t>
            </a:r>
          </a:p>
        </p:txBody>
      </p:sp>
      <p:sp>
        <p:nvSpPr>
          <p:cNvPr id="3" name="Content Placeholder 2">
            <a:extLst>
              <a:ext uri="{FF2B5EF4-FFF2-40B4-BE49-F238E27FC236}">
                <a16:creationId xmlns:a16="http://schemas.microsoft.com/office/drawing/2014/main" id="{DF96ECD1-721C-4217-DD8E-CB7D110C7D17}"/>
              </a:ext>
            </a:extLst>
          </p:cNvPr>
          <p:cNvSpPr>
            <a:spLocks noGrp="1"/>
          </p:cNvSpPr>
          <p:nvPr>
            <p:ph idx="1"/>
          </p:nvPr>
        </p:nvSpPr>
        <p:spPr>
          <a:xfrm>
            <a:off x="-1" y="1068512"/>
            <a:ext cx="9143999" cy="5789487"/>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8 Then Peter, filled with the Holy Spirit, said to them, “Rulers of the people and elders of Israel:  9 If we this day are judged for a good deed done to a helpless man, by what means he has been made well, 10 let it be known to you all, and to all the people of Israel, that by the name of Jesus Christ of Nazareth, whom you crucified, whom God raised from the dead, by Him this man stands here before you whole.  11 This is the ‘stone which was rejected by you builders, which has become the chief cornerstone.’  12 Nor is there salvation in any other, for there is no other name under heaven given among men by which we must be saved.”</a:t>
            </a:r>
          </a:p>
        </p:txBody>
      </p:sp>
    </p:spTree>
    <p:extLst>
      <p:ext uri="{BB962C8B-B14F-4D97-AF65-F5344CB8AC3E}">
        <p14:creationId xmlns:p14="http://schemas.microsoft.com/office/powerpoint/2010/main" val="338270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F21C-F11D-DE9F-2CBE-F5475E5DE52C}"/>
              </a:ext>
            </a:extLst>
          </p:cNvPr>
          <p:cNvSpPr>
            <a:spLocks noGrp="1"/>
          </p:cNvSpPr>
          <p:nvPr>
            <p:ph type="title"/>
          </p:nvPr>
        </p:nvSpPr>
        <p:spPr>
          <a:xfrm>
            <a:off x="0" y="0"/>
            <a:ext cx="9144000" cy="800100"/>
          </a:xfrm>
        </p:spPr>
        <p:txBody>
          <a:bodyPr>
            <a:normAutofit/>
          </a:bodyPr>
          <a:lstStyle/>
          <a:p>
            <a:pPr algn="ctr"/>
            <a:r>
              <a:rPr lang="en-US" sz="4800" b="1" dirty="0">
                <a:effectLst/>
                <a:latin typeface="Times New Roman" panose="02020603050405020304" pitchFamily="18" charset="0"/>
                <a:ea typeface="Calibri" panose="020F0502020204030204" pitchFamily="34" charset="0"/>
              </a:rPr>
              <a:t>Persecution (vs. 1-4)</a:t>
            </a:r>
            <a:endParaRPr lang="en-US" sz="4800" b="1" dirty="0"/>
          </a:p>
        </p:txBody>
      </p:sp>
      <p:sp>
        <p:nvSpPr>
          <p:cNvPr id="3" name="Content Placeholder 2">
            <a:extLst>
              <a:ext uri="{FF2B5EF4-FFF2-40B4-BE49-F238E27FC236}">
                <a16:creationId xmlns:a16="http://schemas.microsoft.com/office/drawing/2014/main" id="{993A4240-C568-4661-7CB4-919B11A205D3}"/>
              </a:ext>
            </a:extLst>
          </p:cNvPr>
          <p:cNvSpPr>
            <a:spLocks noGrp="1"/>
          </p:cNvSpPr>
          <p:nvPr>
            <p:ph idx="1"/>
          </p:nvPr>
        </p:nvSpPr>
        <p:spPr>
          <a:xfrm>
            <a:off x="-1" y="800100"/>
            <a:ext cx="9143999" cy="6057900"/>
          </a:xfrm>
        </p:spPr>
        <p:txBody>
          <a:bodyPr>
            <a:normAutofit lnSpcReduction="10000"/>
          </a:bodyPr>
          <a:lstStyle/>
          <a:p>
            <a:pPr marL="0" marR="0" indent="0">
              <a:lnSpc>
                <a:spcPct val="107000"/>
              </a:lnSpc>
              <a:spcBef>
                <a:spcPts val="0"/>
              </a:spcBef>
              <a:spcAft>
                <a:spcPts val="800"/>
              </a:spcAft>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There are two types of responses to Jesus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Rejection</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Acceptance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8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Rejection:</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John 16:2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“They will put you out of the synagogues; yes, the time is coming that whoever kills you will think that he offers God service.”</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John 16:33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things I have spoken to you, that in Me you may have peace. In the world you will have tribulation; but be of good cheer, I have overcome the world.”</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10:21-22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brother will deliver up brother to death, and a father his child; and children will rise up against parents and cause them to be put to death. 22 And you will be hated by all for My name’s sake. But he who endures to the end will be saved.”</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Timothy 3:12 -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“Yes, and all who desire to live godly in Christ Jesus will suffer persecution.”</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3:13 -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“Do not marvel, my brethren, if the world hates you.”</a:t>
            </a:r>
          </a:p>
        </p:txBody>
      </p:sp>
    </p:spTree>
    <p:extLst>
      <p:ext uri="{BB962C8B-B14F-4D97-AF65-F5344CB8AC3E}">
        <p14:creationId xmlns:p14="http://schemas.microsoft.com/office/powerpoint/2010/main" val="2171268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F21C-F11D-DE9F-2CBE-F5475E5DE52C}"/>
              </a:ext>
            </a:extLst>
          </p:cNvPr>
          <p:cNvSpPr>
            <a:spLocks noGrp="1"/>
          </p:cNvSpPr>
          <p:nvPr>
            <p:ph type="title"/>
          </p:nvPr>
        </p:nvSpPr>
        <p:spPr>
          <a:xfrm>
            <a:off x="0" y="0"/>
            <a:ext cx="9144000" cy="914400"/>
          </a:xfrm>
        </p:spPr>
        <p:txBody>
          <a:bodyPr>
            <a:normAutofit/>
          </a:bodyPr>
          <a:lstStyle/>
          <a:p>
            <a:pPr algn="ctr"/>
            <a:r>
              <a:rPr lang="en-US" sz="4800" b="1" dirty="0">
                <a:effectLst/>
                <a:latin typeface="Times New Roman" panose="02020603050405020304" pitchFamily="18" charset="0"/>
                <a:ea typeface="Calibri" panose="020F0502020204030204" pitchFamily="34" charset="0"/>
              </a:rPr>
              <a:t>Persecution (vs. 1-4)</a:t>
            </a:r>
            <a:endParaRPr lang="en-US" sz="4800" b="1" dirty="0"/>
          </a:p>
        </p:txBody>
      </p:sp>
      <p:sp>
        <p:nvSpPr>
          <p:cNvPr id="3" name="Content Placeholder 2">
            <a:extLst>
              <a:ext uri="{FF2B5EF4-FFF2-40B4-BE49-F238E27FC236}">
                <a16:creationId xmlns:a16="http://schemas.microsoft.com/office/drawing/2014/main" id="{993A4240-C568-4661-7CB4-919B11A205D3}"/>
              </a:ext>
            </a:extLst>
          </p:cNvPr>
          <p:cNvSpPr>
            <a:spLocks noGrp="1"/>
          </p:cNvSpPr>
          <p:nvPr>
            <p:ph idx="1"/>
          </p:nvPr>
        </p:nvSpPr>
        <p:spPr>
          <a:xfrm>
            <a:off x="-1" y="996592"/>
            <a:ext cx="9143999" cy="5861407"/>
          </a:xfrm>
        </p:spPr>
        <p:txBody>
          <a:bodyPr>
            <a:normAutofit/>
          </a:bodyPr>
          <a:lstStyle/>
          <a:p>
            <a:pPr marL="0" marR="0" indent="0">
              <a:lnSpc>
                <a:spcPct val="107000"/>
              </a:lnSpc>
              <a:spcBef>
                <a:spcPts val="0"/>
              </a:spcBef>
              <a:spcAft>
                <a:spcPts val="800"/>
              </a:spcAft>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There are two types of responses to Jesus</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Rejection</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Acceptance</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Acceptance:</a:t>
            </a:r>
          </a:p>
          <a:p>
            <a:pPr marL="0" marR="0" indent="0">
              <a:lnSpc>
                <a:spcPct val="107000"/>
              </a:lnSpc>
              <a:spcBef>
                <a:spcPts val="0"/>
              </a:spcBef>
              <a:spcAft>
                <a:spcPts val="800"/>
              </a:spcAft>
              <a:buNone/>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4:4 -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“...many of those who heard the word believed; and the number of the men came to be about five thousand.”</a:t>
            </a:r>
          </a:p>
          <a:p>
            <a:pPr marL="0" marR="0" indent="0">
              <a:lnSpc>
                <a:spcPct val="107000"/>
              </a:lnSpc>
              <a:spcBef>
                <a:spcPts val="0"/>
              </a:spcBef>
              <a:spcAft>
                <a:spcPts val="80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61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B978-314F-77E7-520C-B1373CC13D89}"/>
              </a:ext>
            </a:extLst>
          </p:cNvPr>
          <p:cNvSpPr>
            <a:spLocks noGrp="1"/>
          </p:cNvSpPr>
          <p:nvPr>
            <p:ph type="title"/>
          </p:nvPr>
        </p:nvSpPr>
        <p:spPr>
          <a:xfrm>
            <a:off x="-1" y="71919"/>
            <a:ext cx="9144000" cy="770561"/>
          </a:xfrm>
        </p:spPr>
        <p:txBody>
          <a:bodyPr>
            <a:normAutofit/>
          </a:bodyPr>
          <a:lstStyle/>
          <a:p>
            <a:pPr algn="ctr"/>
            <a:r>
              <a:rPr lang="en-US" sz="4800" b="1" dirty="0">
                <a:effectLst/>
                <a:latin typeface="Times New Roman" panose="02020603050405020304" pitchFamily="18" charset="0"/>
                <a:ea typeface="Calibri" panose="020F0502020204030204" pitchFamily="34" charset="0"/>
              </a:rPr>
              <a:t>Prosecution (vs. 5-10)</a:t>
            </a:r>
            <a:endParaRPr lang="en-US" sz="4800" b="1" dirty="0"/>
          </a:p>
        </p:txBody>
      </p:sp>
      <p:sp>
        <p:nvSpPr>
          <p:cNvPr id="3" name="Content Placeholder 2">
            <a:extLst>
              <a:ext uri="{FF2B5EF4-FFF2-40B4-BE49-F238E27FC236}">
                <a16:creationId xmlns:a16="http://schemas.microsoft.com/office/drawing/2014/main" id="{999A41E6-A43C-A909-B30A-D5F69CC07E05}"/>
              </a:ext>
            </a:extLst>
          </p:cNvPr>
          <p:cNvSpPr>
            <a:spLocks noGrp="1"/>
          </p:cNvSpPr>
          <p:nvPr>
            <p:ph idx="1"/>
          </p:nvPr>
        </p:nvSpPr>
        <p:spPr>
          <a:xfrm>
            <a:off x="-1" y="842479"/>
            <a:ext cx="9144000" cy="6015519"/>
          </a:xfrm>
        </p:spPr>
        <p:txBody>
          <a:bodyPr/>
          <a:lstStyle/>
          <a:p>
            <a:pPr marL="0" marR="0" indent="0">
              <a:lnSpc>
                <a:spcPct val="107000"/>
              </a:lnSpc>
              <a:spcBef>
                <a:spcPts val="0"/>
              </a:spcBef>
              <a:spcAft>
                <a:spcPts val="800"/>
              </a:spcAft>
              <a:buNone/>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The Prosecutors become the Accused</a:t>
            </a:r>
          </a:p>
          <a:p>
            <a:pPr marL="0" marR="0" indent="0">
              <a:lnSpc>
                <a:spcPct val="107000"/>
              </a:lnSpc>
              <a:spcBef>
                <a:spcPts val="0"/>
              </a:spcBef>
              <a:spcAft>
                <a:spcPts val="800"/>
              </a:spcAft>
              <a:buNone/>
            </a:pPr>
            <a:endParaRPr lang="en-US" sz="105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1. Respected leaders (24 Chief Priests, Captain of the Temple, Sadducees, and the Great Council (Sanhedrin) confront Peter and John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2. An Interrogative, Prosecutory question is asked and answered.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3. “By what power or by what name have you done this?”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4</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Peter flips the script. He claims they are not putting him on trial, but rather Jesus, the one in      whose name the lame man was healed.</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latin typeface="Times New Roman" panose="02020603050405020304" pitchFamily="18" charset="0"/>
                <a:ea typeface="Calibri" panose="020F0502020204030204" pitchFamily="34" charset="0"/>
              </a:rPr>
              <a:t>5</a:t>
            </a:r>
            <a:r>
              <a:rPr lang="en-US" sz="2400" dirty="0">
                <a:effectLst/>
                <a:latin typeface="Times New Roman" panose="02020603050405020304" pitchFamily="18" charset="0"/>
                <a:ea typeface="Calibri" panose="020F0502020204030204" pitchFamily="34" charset="0"/>
              </a:rPr>
              <a:t>. Peter becomes the prosecutor, accusing the Sanhedrin of Jesus’ murder</a:t>
            </a:r>
            <a:endParaRPr lang="en-US" dirty="0"/>
          </a:p>
        </p:txBody>
      </p:sp>
    </p:spTree>
    <p:extLst>
      <p:ext uri="{BB962C8B-B14F-4D97-AF65-F5344CB8AC3E}">
        <p14:creationId xmlns:p14="http://schemas.microsoft.com/office/powerpoint/2010/main" val="4701743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225</TotalTime>
  <Words>1505</Words>
  <Application>Microsoft Macintosh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Acts 3:11-26</vt:lpstr>
      <vt:lpstr>Acts 3:11-26</vt:lpstr>
      <vt:lpstr>“Peter Calls Israel to Repentance” (Review)</vt:lpstr>
      <vt:lpstr>Last Week’s Application</vt:lpstr>
      <vt:lpstr>Acts 4:1-12</vt:lpstr>
      <vt:lpstr>Acts 4:1-12</vt:lpstr>
      <vt:lpstr>Persecution (vs. 1-4)</vt:lpstr>
      <vt:lpstr>Persecution (vs. 1-4)</vt:lpstr>
      <vt:lpstr>Prosecution (vs. 5-10)</vt:lpstr>
      <vt:lpstr>Proclamation (vs. 10-12)</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3:11-26</dc:title>
  <dc:creator>Tony Borton</dc:creator>
  <cp:lastModifiedBy>Carolyn Morford</cp:lastModifiedBy>
  <cp:revision>6</cp:revision>
  <dcterms:created xsi:type="dcterms:W3CDTF">2023-06-01T15:13:35Z</dcterms:created>
  <dcterms:modified xsi:type="dcterms:W3CDTF">2023-06-04T17:15:56Z</dcterms:modified>
</cp:coreProperties>
</file>