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73" r:id="rId3"/>
    <p:sldId id="272" r:id="rId4"/>
    <p:sldId id="256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93" d="100"/>
          <a:sy n="93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0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7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8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7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0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9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6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7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9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8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5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06685-74DE-4614-AF14-5E6C281EED3A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A820F-701A-4790-BC92-73B837463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3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1D288-C6BA-3710-1A6A-9807CFEAA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2741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The Advent of Apostolic Authority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6EFF5-7DC3-2EF1-99DB-E27A14F9F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27415"/>
            <a:ext cx="9143999" cy="583058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Apostolic Authority is based on Holy Spirit-Powered 	Witness of Jesus’ Resurrection (v. 33)</a:t>
            </a:r>
            <a:endParaRPr lang="en-US" sz="135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Apostolic Authority is Recognized (vs. 35-37)</a:t>
            </a:r>
            <a:endParaRPr lang="en-US" sz="135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Apostolic Authority is Challenged (vs. 5:1-4)</a:t>
            </a:r>
            <a:endParaRPr lang="en-US" sz="135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4.	Apostolic Authority affirmed by God (vs. 5:5-11)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2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B8F29-B1C6-5F2D-7024-43E552542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49"/>
          </a:xfrm>
        </p:spPr>
        <p:txBody>
          <a:bodyPr>
            <a:noAutofit/>
          </a:bodyPr>
          <a:lstStyle/>
          <a:p>
            <a:pPr algn="ctr"/>
            <a:r>
              <a:rPr lang="en-US" sz="2100" b="1" dirty="0">
                <a:latin typeface="Times New Roman" panose="02020603050405020304" pitchFamily="18" charset="0"/>
                <a:ea typeface="Calibri" panose="020F0502020204030204" pitchFamily="34" charset="0"/>
              </a:rPr>
              <a:t>The Benefit of Understanding Apostolic Authority in the New Church</a:t>
            </a:r>
            <a:endParaRPr lang="en-US" sz="21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466D5-916E-DDD4-EC2B-44D3722FA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57250"/>
            <a:ext cx="9143999" cy="6000750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We can know that the Church was built on the Holy Spirit-powered, authoritative witness of the Apostles to Jesus’ resurrection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b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We can know that the Apostles were appointed for a time to be foundational stones upon which the church was established, and that we are called to follow their example, though we are not apostles.</a:t>
            </a:r>
          </a:p>
          <a:p>
            <a:pPr marL="0" indent="0">
              <a:buNone/>
            </a:pP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We are under the Holy Spirit’s authority as members of Jesus’ Church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34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226C9-90B7-23E6-8EC2-18F5E162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143999" cy="85725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4:32 – 5:11 	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577EF-5014-6364-0F10-15462FCE1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47964"/>
            <a:ext cx="9143998" cy="5810036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7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Be of one heart and one soul (Acts 4:32)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7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Be attentive to the needs of your brothers and sisters 	(Acts 4:34-35)</a:t>
            </a:r>
          </a:p>
          <a:p>
            <a:pPr marL="0" indent="0">
              <a:buNone/>
            </a:pPr>
            <a:r>
              <a:rPr lang="en-US" sz="2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Be open and honest before God and men (Acts 5:4)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550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ng shot of a stone wall&#10;&#10;Description automatically generated">
            <a:extLst>
              <a:ext uri="{FF2B5EF4-FFF2-40B4-BE49-F238E27FC236}">
                <a16:creationId xmlns:a16="http://schemas.microsoft.com/office/drawing/2014/main" id="{ACDE4493-CC10-92CA-8EA0-031E8E1735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084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E8D30-7583-D659-39EE-7FCAA1E6D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Outline of Acts 5:12-26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3A677-39E2-BEBF-B6AE-7E85DF46E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5032375"/>
          </a:xfrm>
        </p:spPr>
        <p:txBody>
          <a:bodyPr/>
          <a:lstStyle/>
          <a:p>
            <a:pPr marL="385763" indent="-385763"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 Increases (vs. 12-16)</a:t>
            </a:r>
          </a:p>
          <a:p>
            <a:pPr marL="385763" indent="-385763">
              <a:buAutoNum type="arabicPeriod"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Persecution Increases (vs. 17-24)</a:t>
            </a:r>
          </a:p>
          <a:p>
            <a:pPr marL="385763" indent="-385763">
              <a:buAutoNum type="arabicPeriod"/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5763" indent="-385763"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Boldness Increases (vs. 25-26)</a:t>
            </a:r>
          </a:p>
          <a:p>
            <a:pPr marL="385763" indent="-385763">
              <a:buAutoNum type="arabicPeriod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The Result? The Church Increases.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2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D4C59-B1AF-00C8-1B7B-8A94A4BAA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49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Additional Points of Emphasis from Today’s Passage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8B567-3DFD-4420-B00F-76D5C41C4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0980"/>
            <a:ext cx="9144000" cy="5697019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There is a time when CIVIL disobedience is appropriate</a:t>
            </a:r>
            <a:endParaRPr lang="en-US" sz="1350" b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Gospel Witness must always be based on the 	resurrection</a:t>
            </a:r>
            <a:endParaRPr lang="en-US" sz="1350" b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It is the resurrection of Jesus Christ that has given us 	“This Life”</a:t>
            </a:r>
            <a:endParaRPr lang="en-US" sz="1350" b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	We have been saved. What else can we do but proclaim 	Jesus?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01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BBE7-A702-91E5-A2BF-A462202E5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973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Application (Are you on or off the Porch?)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27A3B-1FB2-E4F8-EAA5-F455883DC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2207"/>
            <a:ext cx="9144000" cy="60257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1.	Opposition may mean you’re in the will of God, not out of it.</a:t>
            </a:r>
          </a:p>
          <a:p>
            <a:pPr marL="0" indent="0">
              <a:buNone/>
            </a:pPr>
            <a:r>
              <a:rPr lang="en-US" b="1" dirty="0"/>
              <a:t>“...He knelt down and prayed, 42 saying, “Father, if it is Your will, take this cup away from Me; nevertheless not My will, but Yours, be done.”</a:t>
            </a:r>
          </a:p>
          <a:p>
            <a:pPr marL="0" indent="0">
              <a:buNone/>
            </a:pPr>
            <a:r>
              <a:rPr lang="en-US" i="1" dirty="0"/>
              <a:t>Luke 22:41-42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	The will of God may set you against popular opinion, not with it.</a:t>
            </a:r>
          </a:p>
          <a:p>
            <a:pPr marL="0" indent="0">
              <a:buNone/>
            </a:pPr>
            <a:r>
              <a:rPr lang="en-US" b="1" dirty="0"/>
              <a:t> “Pilate, therefore, wishing to release Jesus, again called out to them. 21 But they shouted, saying, “Crucify Him, crucify Him!” </a:t>
            </a:r>
          </a:p>
          <a:p>
            <a:pPr marL="0" indent="0">
              <a:buNone/>
            </a:pPr>
            <a:r>
              <a:rPr lang="en-US" i="1" dirty="0"/>
              <a:t>Luke 23:20-21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	Trust God to deliver you both “from,” or “in” suffering.</a:t>
            </a:r>
          </a:p>
          <a:p>
            <a:pPr marL="0" indent="0">
              <a:buNone/>
            </a:pPr>
            <a:r>
              <a:rPr lang="en-US" b="1" dirty="0"/>
              <a:t>“Though He slay me, yet will I trust Him.”</a:t>
            </a:r>
          </a:p>
          <a:p>
            <a:pPr marL="0" indent="0">
              <a:buNone/>
            </a:pPr>
            <a:r>
              <a:rPr lang="en-US" i="1" dirty="0"/>
              <a:t>Job 13:15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23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27</TotalTime>
  <Words>457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The Advent of Apostolic Authority</vt:lpstr>
      <vt:lpstr>The Benefit of Understanding Apostolic Authority in the New Church</vt:lpstr>
      <vt:lpstr>Acts 4:32 – 5:11   Application</vt:lpstr>
      <vt:lpstr>PowerPoint Presentation</vt:lpstr>
      <vt:lpstr>Outline of Acts 5:12-26</vt:lpstr>
      <vt:lpstr>Additional Points of Emphasis from Today’s Passage</vt:lpstr>
      <vt:lpstr>Application (Are you on or off the Porch?)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Borton</dc:creator>
  <cp:lastModifiedBy>Tony Borton</cp:lastModifiedBy>
  <cp:revision>4</cp:revision>
  <dcterms:created xsi:type="dcterms:W3CDTF">2023-07-06T17:02:17Z</dcterms:created>
  <dcterms:modified xsi:type="dcterms:W3CDTF">2023-07-06T17:29:59Z</dcterms:modified>
</cp:coreProperties>
</file>