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8" r:id="rId3"/>
    <p:sldId id="256" r:id="rId4"/>
    <p:sldId id="289" r:id="rId5"/>
    <p:sldId id="290" r:id="rId6"/>
    <p:sldId id="291" r:id="rId7"/>
    <p:sldId id="292" r:id="rId8"/>
    <p:sldId id="29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93" d="100"/>
          <a:sy n="93" d="100"/>
        </p:scale>
        <p:origin x="6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FC1FAD-AA50-42AF-ABE9-2C85CE95A7F2}"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2118036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C1FAD-AA50-42AF-ABE9-2C85CE95A7F2}"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295908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C1FAD-AA50-42AF-ABE9-2C85CE95A7F2}"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159582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C1FAD-AA50-42AF-ABE9-2C85CE95A7F2}"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3640138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C1FAD-AA50-42AF-ABE9-2C85CE95A7F2}" type="datetimeFigureOut">
              <a:rPr lang="en-US" smtClean="0"/>
              <a:t>8/31/2023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216535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FC1FAD-AA50-42AF-ABE9-2C85CE95A7F2}"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148195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FC1FAD-AA50-42AF-ABE9-2C85CE95A7F2}" type="datetimeFigureOut">
              <a:rPr lang="en-US" smtClean="0"/>
              <a:t>8/31/2023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1870498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FC1FAD-AA50-42AF-ABE9-2C85CE95A7F2}" type="datetimeFigureOut">
              <a:rPr lang="en-US" smtClean="0"/>
              <a:t>8/31/2023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275741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C1FAD-AA50-42AF-ABE9-2C85CE95A7F2}" type="datetimeFigureOut">
              <a:rPr lang="en-US" smtClean="0"/>
              <a:t>8/31/2023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1537986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FC1FAD-AA50-42AF-ABE9-2C85CE95A7F2}"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1609121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FC1FAD-AA50-42AF-ABE9-2C85CE95A7F2}" type="datetimeFigureOut">
              <a:rPr lang="en-US" smtClean="0"/>
              <a:t>8/31/2023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89432-D01C-4432-BB62-303E8179F6DC}" type="slidenum">
              <a:rPr lang="en-US" smtClean="0"/>
              <a:t>‹#›</a:t>
            </a:fld>
            <a:endParaRPr lang="en-US"/>
          </a:p>
        </p:txBody>
      </p:sp>
    </p:spTree>
    <p:extLst>
      <p:ext uri="{BB962C8B-B14F-4D97-AF65-F5344CB8AC3E}">
        <p14:creationId xmlns:p14="http://schemas.microsoft.com/office/powerpoint/2010/main" val="358821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C1FAD-AA50-42AF-ABE9-2C85CE95A7F2}" type="datetimeFigureOut">
              <a:rPr lang="en-US" smtClean="0"/>
              <a:t>8/31/2023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89432-D01C-4432-BB62-303E8179F6DC}" type="slidenum">
              <a:rPr lang="en-US" smtClean="0"/>
              <a:t>‹#›</a:t>
            </a:fld>
            <a:endParaRPr lang="en-US"/>
          </a:p>
        </p:txBody>
      </p:sp>
    </p:spTree>
    <p:extLst>
      <p:ext uri="{BB962C8B-B14F-4D97-AF65-F5344CB8AC3E}">
        <p14:creationId xmlns:p14="http://schemas.microsoft.com/office/powerpoint/2010/main" val="4029037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3D14B-2732-E931-6EA8-369E72B1FD14}"/>
              </a:ext>
            </a:extLst>
          </p:cNvPr>
          <p:cNvSpPr>
            <a:spLocks noGrp="1"/>
          </p:cNvSpPr>
          <p:nvPr>
            <p:ph type="title"/>
          </p:nvPr>
        </p:nvSpPr>
        <p:spPr>
          <a:xfrm>
            <a:off x="0" y="2"/>
            <a:ext cx="9144000" cy="575353"/>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Outline of Last Week’s Passage</a:t>
            </a:r>
          </a:p>
        </p:txBody>
      </p:sp>
      <p:sp>
        <p:nvSpPr>
          <p:cNvPr id="3" name="Content Placeholder 2">
            <a:extLst>
              <a:ext uri="{FF2B5EF4-FFF2-40B4-BE49-F238E27FC236}">
                <a16:creationId xmlns:a16="http://schemas.microsoft.com/office/drawing/2014/main" id="{1FCC4C7B-F354-071E-DA95-2A086EA93FC2}"/>
              </a:ext>
            </a:extLst>
          </p:cNvPr>
          <p:cNvSpPr>
            <a:spLocks noGrp="1"/>
          </p:cNvSpPr>
          <p:nvPr>
            <p:ph idx="1"/>
          </p:nvPr>
        </p:nvSpPr>
        <p:spPr>
          <a:xfrm>
            <a:off x="1" y="698644"/>
            <a:ext cx="9143999" cy="6159357"/>
          </a:xfrm>
        </p:spPr>
        <p:txBody>
          <a:bodyPr>
            <a:normAutofit/>
          </a:bodyPr>
          <a:lstStyle/>
          <a:p>
            <a:pPr marL="0" indent="0">
              <a:lnSpc>
                <a:spcPct val="200000"/>
              </a:lnSpc>
              <a:spcBef>
                <a:spcPts val="0"/>
              </a:spcBef>
              <a:spcAft>
                <a:spcPts val="800"/>
              </a:spcAft>
              <a:buNone/>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1.	The Empowerment	Acts 6:15</a:t>
            </a:r>
          </a:p>
          <a:p>
            <a:pPr marL="0" indent="0">
              <a:lnSpc>
                <a:spcPct val="200000"/>
              </a:lnSpc>
              <a:spcBef>
                <a:spcPts val="0"/>
              </a:spcBef>
              <a:spcAft>
                <a:spcPts val="800"/>
              </a:spcAft>
              <a:buNone/>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2.	The Pivot			Acts 7:1</a:t>
            </a:r>
          </a:p>
          <a:p>
            <a:pPr marL="0" indent="0">
              <a:lnSpc>
                <a:spcPct val="200000"/>
              </a:lnSpc>
              <a:spcBef>
                <a:spcPts val="0"/>
              </a:spcBef>
              <a:spcAft>
                <a:spcPts val="800"/>
              </a:spcAft>
              <a:buNone/>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3.	The Remediation	Acts 7:2-50</a:t>
            </a:r>
          </a:p>
          <a:p>
            <a:pPr marL="0" indent="0">
              <a:lnSpc>
                <a:spcPct val="200000"/>
              </a:lnSpc>
              <a:spcBef>
                <a:spcPts val="0"/>
              </a:spcBef>
              <a:spcAft>
                <a:spcPts val="800"/>
              </a:spcAft>
              <a:buNone/>
            </a:pPr>
            <a:r>
              <a:rPr lang="en-US" sz="3200" b="1" kern="100" dirty="0">
                <a:latin typeface="Times New Roman" panose="02020603050405020304" pitchFamily="18" charset="0"/>
                <a:ea typeface="Calibri" panose="020F0502020204030204" pitchFamily="34" charset="0"/>
                <a:cs typeface="Times New Roman" panose="02020603050405020304" pitchFamily="18" charset="0"/>
              </a:rPr>
              <a:t>4.	The Confrontation	Acts 7:51-53</a:t>
            </a:r>
          </a:p>
          <a:p>
            <a:pPr marL="0" indent="0">
              <a:buNone/>
            </a:pPr>
            <a:r>
              <a:rPr lang="en-US" sz="3200" b="1" dirty="0">
                <a:latin typeface="Times New Roman" panose="02020603050405020304" pitchFamily="18" charset="0"/>
                <a:ea typeface="Calibri" panose="020F0502020204030204" pitchFamily="34" charset="0"/>
                <a:cs typeface="Times New Roman" panose="02020603050405020304" pitchFamily="18" charset="0"/>
              </a:rPr>
              <a:t>5.	The Martyr		Acts 7:54-60</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239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0D088-FA13-C25C-E639-734B242099E8}"/>
              </a:ext>
            </a:extLst>
          </p:cNvPr>
          <p:cNvSpPr>
            <a:spLocks noGrp="1"/>
          </p:cNvSpPr>
          <p:nvPr>
            <p:ph type="title"/>
          </p:nvPr>
        </p:nvSpPr>
        <p:spPr>
          <a:xfrm>
            <a:off x="0" y="1"/>
            <a:ext cx="9144000" cy="780836"/>
          </a:xfrm>
        </p:spPr>
        <p:txBody>
          <a:bodyPr/>
          <a:lstStyle/>
          <a:p>
            <a:pPr algn="ctr"/>
            <a:r>
              <a:rPr lang="en-US" b="1" dirty="0">
                <a:latin typeface="Times New Roman" panose="02020603050405020304" pitchFamily="18" charset="0"/>
                <a:cs typeface="Times New Roman" panose="02020603050405020304" pitchFamily="18" charset="0"/>
              </a:rPr>
              <a:t>Last Week’s Application</a:t>
            </a:r>
          </a:p>
        </p:txBody>
      </p:sp>
      <p:sp>
        <p:nvSpPr>
          <p:cNvPr id="3" name="Content Placeholder 2">
            <a:extLst>
              <a:ext uri="{FF2B5EF4-FFF2-40B4-BE49-F238E27FC236}">
                <a16:creationId xmlns:a16="http://schemas.microsoft.com/office/drawing/2014/main" id="{0D744036-5510-2108-BC46-0292AEB12E6E}"/>
              </a:ext>
            </a:extLst>
          </p:cNvPr>
          <p:cNvSpPr>
            <a:spLocks noGrp="1"/>
          </p:cNvSpPr>
          <p:nvPr>
            <p:ph idx="1"/>
          </p:nvPr>
        </p:nvSpPr>
        <p:spPr>
          <a:xfrm>
            <a:off x="0" y="883578"/>
            <a:ext cx="9144000" cy="5974421"/>
          </a:xfrm>
        </p:spPr>
        <p:txBody>
          <a:bodyPr/>
          <a:lstStyle/>
          <a:p>
            <a:pPr marL="0" indent="0">
              <a:lnSpc>
                <a:spcPct val="107000"/>
              </a:lnSpc>
              <a:spcBef>
                <a:spcPts val="0"/>
              </a:spcBef>
              <a:spcAft>
                <a:spcPts val="800"/>
              </a:spcAft>
              <a:buNone/>
            </a:pPr>
            <a:endParaRPr lang="en-US" b="1"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1.	</a:t>
            </a: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Wait Patiently on the Lord</a:t>
            </a:r>
          </a:p>
          <a:p>
            <a:pPr marL="0" marR="0" indent="0">
              <a:lnSpc>
                <a:spcPct val="107000"/>
              </a:lnSpc>
              <a:spcBef>
                <a:spcPts val="0"/>
              </a:spcBef>
              <a:spcAft>
                <a:spcPts val="8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	- Luke 12:12</a:t>
            </a:r>
            <a:endParaRPr lang="en-US"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2.	Know the Word</a:t>
            </a:r>
          </a:p>
          <a:p>
            <a:pPr marL="0" marR="0" indent="0">
              <a:lnSpc>
                <a:spcPct val="107000"/>
              </a:lnSpc>
              <a:spcBef>
                <a:spcPts val="0"/>
              </a:spcBef>
              <a:spcAft>
                <a:spcPts val="8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	- 2 Timothy 2:15</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3.	Boldly Speak the Truth</a:t>
            </a:r>
          </a:p>
          <a:p>
            <a:pPr marL="0" marR="0" indent="0">
              <a:lnSpc>
                <a:spcPct val="107000"/>
              </a:lnSpc>
              <a:spcBef>
                <a:spcPts val="0"/>
              </a:spcBef>
              <a:spcAft>
                <a:spcPts val="800"/>
              </a:spcAft>
              <a:buNone/>
            </a:pPr>
            <a:r>
              <a:rPr lang="en-US" b="1" kern="100" dirty="0">
                <a:latin typeface="Times New Roman" panose="02020603050405020304" pitchFamily="18" charset="0"/>
                <a:ea typeface="Calibri" panose="020F0502020204030204" pitchFamily="34" charset="0"/>
                <a:cs typeface="Times New Roman" panose="02020603050405020304" pitchFamily="18" charset="0"/>
              </a:rPr>
              <a:t>	- Ephesians 4:14-15</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4.	Trust in His Will for Your Life – and Death</a:t>
            </a:r>
          </a:p>
          <a:p>
            <a:pPr marL="0" marR="0" indent="0">
              <a:lnSpc>
                <a:spcPct val="107000"/>
              </a:lnSpc>
              <a:spcBef>
                <a:spcPts val="0"/>
              </a:spcBef>
              <a:spcAft>
                <a:spcPts val="800"/>
              </a:spcAft>
              <a:buNone/>
            </a:pPr>
            <a:r>
              <a:rPr lang="en-US" b="1" dirty="0">
                <a:latin typeface="Times New Roman" panose="02020603050405020304" pitchFamily="18" charset="0"/>
                <a:ea typeface="Calibri" panose="020F0502020204030204" pitchFamily="34" charset="0"/>
                <a:cs typeface="Times New Roman" panose="02020603050405020304" pitchFamily="18" charset="0"/>
              </a:rPr>
              <a:t>	- Psalm 27:1</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011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8D5B740-6224-2A40-F165-9F1D8B23BCFC}"/>
              </a:ext>
            </a:extLst>
          </p:cNvPr>
          <p:cNvSpPr>
            <a:spLocks noGrp="1"/>
          </p:cNvSpPr>
          <p:nvPr>
            <p:ph type="title"/>
          </p:nvPr>
        </p:nvSpPr>
        <p:spPr>
          <a:xfrm>
            <a:off x="0" y="0"/>
            <a:ext cx="9144000" cy="681037"/>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Stephen’s Earthly Death</a:t>
            </a:r>
          </a:p>
        </p:txBody>
      </p:sp>
      <p:sp>
        <p:nvSpPr>
          <p:cNvPr id="5" name="Content Placeholder 4">
            <a:extLst>
              <a:ext uri="{FF2B5EF4-FFF2-40B4-BE49-F238E27FC236}">
                <a16:creationId xmlns:a16="http://schemas.microsoft.com/office/drawing/2014/main" id="{04C57243-81DD-28D1-625E-F37C1654276E}"/>
              </a:ext>
            </a:extLst>
          </p:cNvPr>
          <p:cNvSpPr>
            <a:spLocks noGrp="1"/>
          </p:cNvSpPr>
          <p:nvPr>
            <p:ph idx="1"/>
          </p:nvPr>
        </p:nvSpPr>
        <p:spPr>
          <a:xfrm>
            <a:off x="-1" y="873302"/>
            <a:ext cx="9143999" cy="5984697"/>
          </a:xfrm>
        </p:spPr>
        <p:txBody>
          <a:bodyPr/>
          <a:lstStyle/>
          <a:p>
            <a:pPr marL="0" indent="0">
              <a:buNone/>
            </a:pPr>
            <a:r>
              <a:rPr lang="en-US" b="1" dirty="0">
                <a:latin typeface="Times New Roman" panose="02020603050405020304" pitchFamily="18" charset="0"/>
                <a:cs typeface="Times New Roman" panose="02020603050405020304" pitchFamily="18" charset="0"/>
              </a:rPr>
              <a:t>54 “When they heard these things they were cut to the heart, and they gnashed at him with their teeth. 55 But he, being full of the Holy Spirit, gazed into heaven and saw the glory of God, and Jesus standing at the right hand of God, 56 and said, “Look! I see the heavens opened and the Son of Man standing at the right hand of God!” 57 Then they cried out with a loud voice, stopped their ears, and ran at him with one accord; 58 and they cast him out of the city and stoned him. And the witnesses laid down their clothes at the feet of a young man named Saul. 59 And they stoned Stephen as he was calling on God and saying, “Lord Jesus, receive my spirit.” 60 Then he knelt down and cried out with a loud voice, “Lord, do not charge them with this sin.” And when he had said this, he fell asleep.”</a:t>
            </a:r>
          </a:p>
          <a:p>
            <a:pPr marL="0" indent="0">
              <a:buNone/>
            </a:pPr>
            <a:r>
              <a:rPr lang="en-US" b="1" dirty="0">
                <a:latin typeface="Times New Roman" panose="02020603050405020304" pitchFamily="18" charset="0"/>
                <a:cs typeface="Times New Roman" panose="02020603050405020304" pitchFamily="18" charset="0"/>
              </a:rPr>
              <a:t>- Acts 7:54-60</a:t>
            </a:r>
          </a:p>
        </p:txBody>
      </p:sp>
    </p:spTree>
    <p:extLst>
      <p:ext uri="{BB962C8B-B14F-4D97-AF65-F5344CB8AC3E}">
        <p14:creationId xmlns:p14="http://schemas.microsoft.com/office/powerpoint/2010/main" val="235662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A873C9-D7C9-D0CB-42FB-B08607D8832D}"/>
              </a:ext>
            </a:extLst>
          </p:cNvPr>
          <p:cNvSpPr>
            <a:spLocks noGrp="1"/>
          </p:cNvSpPr>
          <p:nvPr>
            <p:ph idx="1"/>
          </p:nvPr>
        </p:nvSpPr>
        <p:spPr>
          <a:xfrm>
            <a:off x="-1" y="729465"/>
            <a:ext cx="9143999" cy="6128534"/>
          </a:xfrm>
        </p:spPr>
        <p:txBody>
          <a:bodyPr/>
          <a:lstStyle/>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1.	God Gives Grace to Stephen (Acts 7:55-56)</a:t>
            </a: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“But he, being full of the Holy Spirit, gazed into heaven and saw the glory of God, and Jesus standing at the right hand of God, </a:t>
            </a:r>
            <a:r>
              <a:rPr lang="en-US"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56 </a:t>
            </a: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and said, “Look! I see the heavens opened and the Son of Man standing at the right hand of God!”</a:t>
            </a:r>
          </a:p>
          <a:p>
            <a:pPr marL="0" marR="0" indent="0">
              <a:lnSpc>
                <a:spcPct val="107000"/>
              </a:lnSpc>
              <a:spcBef>
                <a:spcPts val="0"/>
              </a:spcBef>
              <a:spcAft>
                <a:spcPts val="800"/>
              </a:spcAft>
              <a:buNone/>
            </a:pPr>
            <a:endParaRPr lang="en-US"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2.	God’s Grace Extends to Sinners (Acts 7:60)</a:t>
            </a:r>
          </a:p>
          <a:p>
            <a:pPr marL="0" marR="0" indent="0">
              <a:lnSpc>
                <a:spcPct val="107000"/>
              </a:lnSpc>
              <a:spcBef>
                <a:spcPts val="0"/>
              </a:spcBef>
              <a:spcAft>
                <a:spcPts val="800"/>
              </a:spcAft>
              <a:buNone/>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“Then he knelt down and cried out with a loud voice, “Lord, do not charge them with this sin.” And when he had said this, he fell asleep.”</a:t>
            </a:r>
          </a:p>
          <a:p>
            <a:pPr marL="0" indent="0">
              <a:buNone/>
            </a:pPr>
            <a:endParaRPr lang="en-US" dirty="0"/>
          </a:p>
        </p:txBody>
      </p:sp>
      <p:sp>
        <p:nvSpPr>
          <p:cNvPr id="6" name="Title 1">
            <a:extLst>
              <a:ext uri="{FF2B5EF4-FFF2-40B4-BE49-F238E27FC236}">
                <a16:creationId xmlns:a16="http://schemas.microsoft.com/office/drawing/2014/main" id="{4BE55879-BC9F-2065-A8C5-366262175FF4}"/>
              </a:ext>
            </a:extLst>
          </p:cNvPr>
          <p:cNvSpPr>
            <a:spLocks noGrp="1"/>
          </p:cNvSpPr>
          <p:nvPr>
            <p:ph type="title"/>
          </p:nvPr>
        </p:nvSpPr>
        <p:spPr>
          <a:xfrm>
            <a:off x="0" y="1"/>
            <a:ext cx="9144000" cy="513707"/>
          </a:xfrm>
        </p:spPr>
        <p:txBody>
          <a:bodyPr>
            <a:normAutofit fontScale="90000"/>
          </a:bodyPr>
          <a:lstStyle/>
          <a:p>
            <a:pPr algn="ctr"/>
            <a:b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God’s Provision And Grace in Stephen’s Last Moments on Earth</a:t>
            </a:r>
            <a:br>
              <a:rPr lang="en-US" sz="44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2049694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36391-D7D7-41AC-E625-FABE1FF5A10F}"/>
              </a:ext>
            </a:extLst>
          </p:cNvPr>
          <p:cNvSpPr>
            <a:spLocks noGrp="1"/>
          </p:cNvSpPr>
          <p:nvPr>
            <p:ph type="title"/>
          </p:nvPr>
        </p:nvSpPr>
        <p:spPr>
          <a:xfrm>
            <a:off x="0" y="0"/>
            <a:ext cx="9144000" cy="681037"/>
          </a:xfrm>
        </p:spPr>
        <p:txBody>
          <a:bodyPr>
            <a:normAutofit/>
          </a:bodyPr>
          <a:lstStyle/>
          <a:p>
            <a:pPr algn="ctr"/>
            <a:r>
              <a:rPr lang="en-US" sz="2400" b="1" dirty="0">
                <a:effectLst/>
                <a:latin typeface="Times New Roman" panose="02020603050405020304" pitchFamily="18" charset="0"/>
                <a:ea typeface="Calibri" panose="020F0502020204030204" pitchFamily="34" charset="0"/>
              </a:rPr>
              <a:t>Acts 7:58b, 8:1a, 8:3, 9:1 -  “Meet Saul, Enemy of Jesus Christ”</a:t>
            </a:r>
            <a:endParaRPr lang="en-US" sz="2400" b="1" dirty="0"/>
          </a:p>
        </p:txBody>
      </p:sp>
      <p:sp>
        <p:nvSpPr>
          <p:cNvPr id="3" name="Content Placeholder 2">
            <a:extLst>
              <a:ext uri="{FF2B5EF4-FFF2-40B4-BE49-F238E27FC236}">
                <a16:creationId xmlns:a16="http://schemas.microsoft.com/office/drawing/2014/main" id="{4B6AC5DE-0F80-A3EE-5FB8-1CC7C773EBD8}"/>
              </a:ext>
            </a:extLst>
          </p:cNvPr>
          <p:cNvSpPr>
            <a:spLocks noGrp="1"/>
          </p:cNvSpPr>
          <p:nvPr>
            <p:ph idx="1"/>
          </p:nvPr>
        </p:nvSpPr>
        <p:spPr>
          <a:xfrm>
            <a:off x="-1" y="770562"/>
            <a:ext cx="9143999" cy="6087438"/>
          </a:xfrm>
        </p:spPr>
        <p:txBody>
          <a:bodyPr>
            <a:normAutofit fontScale="92500" lnSpcReduction="20000"/>
          </a:bodyPr>
          <a:lstStyle/>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“And the witnesses laid down their clothes at the feet of a young man named Saul.”</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Stephen is stoned to death...</a:t>
            </a:r>
            <a:endParaRPr lang="en-US" sz="1800" i="1"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“Now Saul was consenting to his death.”</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The church in Jerusalem is persecuted heavily, and scatters throughout Judea and Samaria. Stephen is buried and is mourned deeply...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As for Saul, he made havoc of the church, entering every house, and dragging off men and women, committing </a:t>
            </a:r>
            <a:r>
              <a:rPr lang="en-US" sz="2800" b="1" i="1" kern="100" dirty="0">
                <a:effectLst/>
                <a:latin typeface="Times New Roman" panose="02020603050405020304" pitchFamily="18" charset="0"/>
                <a:ea typeface="Calibri" panose="020F0502020204030204" pitchFamily="34" charset="0"/>
                <a:cs typeface="Times New Roman" panose="02020603050405020304" pitchFamily="18" charset="0"/>
              </a:rPr>
              <a:t>them</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to prison.”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Saul’s anger and self-righteousness continues to burn...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“Then Saul, still breathing threats and murder against the disciples of the Lord, went to the high priest </a:t>
            </a:r>
            <a:r>
              <a:rPr lang="en-US" sz="2800" b="1" kern="1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and asked letters from him to the synagogues of Damascus, so that if he found any who were of the Way, whether men or women, he might bring them bound to Jerusalem.”</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7812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A1A12-F7B4-286C-25D6-67498C31E4A9}"/>
              </a:ext>
            </a:extLst>
          </p:cNvPr>
          <p:cNvSpPr>
            <a:spLocks noGrp="1"/>
          </p:cNvSpPr>
          <p:nvPr>
            <p:ph type="title"/>
          </p:nvPr>
        </p:nvSpPr>
        <p:spPr>
          <a:xfrm>
            <a:off x="0" y="0"/>
            <a:ext cx="9144000" cy="924675"/>
          </a:xfrm>
        </p:spPr>
        <p:txBody>
          <a:bodyPr>
            <a:normAutofit/>
          </a:bodyPr>
          <a:lstStyle/>
          <a:p>
            <a:pPr algn="ctr"/>
            <a:r>
              <a:rPr lang="en-US" sz="5400" dirty="0">
                <a:latin typeface="Times New Roman" panose="02020603050405020304" pitchFamily="18" charset="0"/>
                <a:cs typeface="Times New Roman" panose="02020603050405020304" pitchFamily="18" charset="0"/>
              </a:rPr>
              <a:t>Enter Saul...</a:t>
            </a:r>
          </a:p>
        </p:txBody>
      </p:sp>
      <p:sp>
        <p:nvSpPr>
          <p:cNvPr id="3" name="Content Placeholder 2">
            <a:extLst>
              <a:ext uri="{FF2B5EF4-FFF2-40B4-BE49-F238E27FC236}">
                <a16:creationId xmlns:a16="http://schemas.microsoft.com/office/drawing/2014/main" id="{4D4BEA7C-F211-093D-187E-5B157D739449}"/>
              </a:ext>
            </a:extLst>
          </p:cNvPr>
          <p:cNvSpPr>
            <a:spLocks noGrp="1"/>
          </p:cNvSpPr>
          <p:nvPr>
            <p:ph idx="1"/>
          </p:nvPr>
        </p:nvSpPr>
        <p:spPr>
          <a:xfrm>
            <a:off x="0" y="1037690"/>
            <a:ext cx="9144000" cy="5820310"/>
          </a:xfrm>
        </p:spPr>
        <p:txBody>
          <a:bodyPr/>
          <a:lstStyle/>
          <a:p>
            <a:pPr marL="514350" indent="-514350">
              <a:buAutoNum type="arabicPeriod"/>
            </a:pPr>
            <a:endParaRPr lang="en-US" sz="2800" dirty="0">
              <a:effectLst/>
              <a:latin typeface="Times New Roman" panose="02020603050405020304" pitchFamily="18" charset="0"/>
              <a:ea typeface="Calibri" panose="020F0502020204030204" pitchFamily="34" charset="0"/>
            </a:endParaRPr>
          </a:p>
          <a:p>
            <a:pPr marL="514350" indent="-514350">
              <a:buAutoNum type="arabicPeriod"/>
            </a:pPr>
            <a:r>
              <a:rPr lang="en-US" sz="2800" b="1" dirty="0">
                <a:effectLst/>
                <a:latin typeface="Times New Roman" panose="02020603050405020304" pitchFamily="18" charset="0"/>
                <a:ea typeface="Calibri" panose="020F0502020204030204" pitchFamily="34" charset="0"/>
              </a:rPr>
              <a:t>Saul is introduced to us (Acts 7:58b)</a:t>
            </a: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marR="0" indent="-514350">
              <a:lnSpc>
                <a:spcPct val="107000"/>
              </a:lnSpc>
              <a:spcBef>
                <a:spcPts val="0"/>
              </a:spcBef>
              <a:spcAft>
                <a:spcPts val="800"/>
              </a:spcAft>
              <a:buAutoNum type="arabicPeriod" startAt="2"/>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Saul agreed with what happened to Stephen (Acts 8:1a)</a:t>
            </a:r>
          </a:p>
          <a:p>
            <a:pPr marL="342900" marR="0" indent="-342900">
              <a:lnSpc>
                <a:spcPct val="107000"/>
              </a:lnSpc>
              <a:spcBef>
                <a:spcPts val="0"/>
              </a:spcBef>
              <a:spcAft>
                <a:spcPts val="800"/>
              </a:spcAft>
              <a:buAutoNum type="arabicPeriod" startAt="2"/>
            </a:pPr>
            <a:endParaRPr lang="en-US" b="1" kern="100" dirty="0">
              <a:latin typeface="Times New Roman" panose="02020603050405020304" pitchFamily="18" charset="0"/>
              <a:ea typeface="Calibri" panose="020F0502020204030204" pitchFamily="34" charset="0"/>
              <a:cs typeface="Times New Roman" panose="02020603050405020304" pitchFamily="18" charset="0"/>
            </a:endParaRPr>
          </a:p>
          <a:p>
            <a:pPr marL="514350" marR="0" indent="-514350">
              <a:lnSpc>
                <a:spcPct val="107000"/>
              </a:lnSpc>
              <a:spcBef>
                <a:spcPts val="0"/>
              </a:spcBef>
              <a:spcAft>
                <a:spcPts val="800"/>
              </a:spcAft>
              <a:buAutoNum type="arabicPeriod" startAt="3"/>
            </a:pPr>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Saul becomes the most brutal opponent of Jesus’ Church (Acts 8:3)</a:t>
            </a:r>
          </a:p>
          <a:p>
            <a:pPr marL="0" marR="0" indent="0">
              <a:lnSpc>
                <a:spcPct val="107000"/>
              </a:lnSpc>
              <a:spcBef>
                <a:spcPts val="0"/>
              </a:spcBef>
              <a:spcAft>
                <a:spcPts val="800"/>
              </a:spcAft>
              <a:buNone/>
            </a:pPr>
            <a:endParaRPr lang="en-US" sz="2800" b="1" dirty="0">
              <a:effectLst/>
              <a:latin typeface="Times New Roman" panose="02020603050405020304" pitchFamily="18" charset="0"/>
              <a:ea typeface="Calibri" panose="020F0502020204030204" pitchFamily="34" charset="0"/>
            </a:endParaRPr>
          </a:p>
          <a:p>
            <a:pPr marL="0" marR="0" indent="0">
              <a:lnSpc>
                <a:spcPct val="107000"/>
              </a:lnSpc>
              <a:spcBef>
                <a:spcPts val="0"/>
              </a:spcBef>
              <a:spcAft>
                <a:spcPts val="800"/>
              </a:spcAft>
              <a:buNone/>
            </a:pPr>
            <a:r>
              <a:rPr lang="en-US" sz="2800" b="1" dirty="0">
                <a:effectLst/>
                <a:latin typeface="Times New Roman" panose="02020603050405020304" pitchFamily="18" charset="0"/>
                <a:ea typeface="Calibri" panose="020F0502020204030204" pitchFamily="34" charset="0"/>
              </a:rPr>
              <a:t>4.   Saul the Zealot is looking for work (Acts 9:1)</a:t>
            </a:r>
            <a:endParaRPr lang="en-US"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indent="-514350">
              <a:buAutoNum type="arabicPeriod"/>
            </a:pPr>
            <a:endParaRPr lang="en-US" dirty="0"/>
          </a:p>
        </p:txBody>
      </p:sp>
    </p:spTree>
    <p:extLst>
      <p:ext uri="{BB962C8B-B14F-4D97-AF65-F5344CB8AC3E}">
        <p14:creationId xmlns:p14="http://schemas.microsoft.com/office/powerpoint/2010/main" val="3733649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A3240-B56C-6604-314A-0BA876878D39}"/>
              </a:ext>
            </a:extLst>
          </p:cNvPr>
          <p:cNvSpPr>
            <a:spLocks noGrp="1"/>
          </p:cNvSpPr>
          <p:nvPr>
            <p:ph type="title"/>
          </p:nvPr>
        </p:nvSpPr>
        <p:spPr>
          <a:xfrm>
            <a:off x="0" y="0"/>
            <a:ext cx="9144000" cy="565079"/>
          </a:xfrm>
        </p:spPr>
        <p:txBody>
          <a:bodyPr>
            <a:noAutofit/>
          </a:bodyPr>
          <a:lstStyle/>
          <a:p>
            <a:pPr algn="ctr"/>
            <a:r>
              <a:rPr lang="en-US" sz="4800" dirty="0">
                <a:latin typeface="Times New Roman" panose="02020603050405020304" pitchFamily="18" charset="0"/>
                <a:cs typeface="Times New Roman" panose="02020603050405020304" pitchFamily="18" charset="0"/>
              </a:rPr>
              <a:t>Who Even Is This Guy?</a:t>
            </a:r>
          </a:p>
        </p:txBody>
      </p:sp>
      <p:sp>
        <p:nvSpPr>
          <p:cNvPr id="3" name="Content Placeholder 2">
            <a:extLst>
              <a:ext uri="{FF2B5EF4-FFF2-40B4-BE49-F238E27FC236}">
                <a16:creationId xmlns:a16="http://schemas.microsoft.com/office/drawing/2014/main" id="{9BC2B8B4-D19F-C58E-C722-06A9CC31572C}"/>
              </a:ext>
            </a:extLst>
          </p:cNvPr>
          <p:cNvSpPr>
            <a:spLocks noGrp="1"/>
          </p:cNvSpPr>
          <p:nvPr>
            <p:ph idx="1"/>
          </p:nvPr>
        </p:nvSpPr>
        <p:spPr>
          <a:xfrm>
            <a:off x="-1" y="688368"/>
            <a:ext cx="9143999" cy="6169631"/>
          </a:xfrm>
        </p:spPr>
        <p:txBody>
          <a:bodyPr/>
          <a:lstStyle/>
          <a:p>
            <a:pPr marL="0" indent="0">
              <a:buNone/>
            </a:pPr>
            <a:endParaRPr lang="en-US" sz="2800" dirty="0">
              <a:effectLst/>
              <a:latin typeface="Times New Roman" panose="02020603050405020304" pitchFamily="18" charset="0"/>
              <a:ea typeface="Calibri" panose="020F0502020204030204" pitchFamily="34" charset="0"/>
            </a:endParaRPr>
          </a:p>
          <a:p>
            <a:pPr marL="514350" indent="-514350">
              <a:buAutoNum type="arabicPeriod"/>
            </a:pPr>
            <a:r>
              <a:rPr lang="en-US" sz="2800" b="1" dirty="0">
                <a:effectLst/>
                <a:latin typeface="Times New Roman" panose="02020603050405020304" pitchFamily="18" charset="0"/>
                <a:ea typeface="Calibri" panose="020F0502020204030204" pitchFamily="34" charset="0"/>
              </a:rPr>
              <a:t>Saul’s Wealthy Status as a “Citizen” of Tarsus (Acts 21:39)</a:t>
            </a: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indent="-514350">
              <a:buAutoNum type="arabicPeriod"/>
            </a:pPr>
            <a:r>
              <a:rPr lang="en-US" sz="2800" b="1" dirty="0">
                <a:effectLst/>
                <a:latin typeface="Times New Roman" panose="02020603050405020304" pitchFamily="18" charset="0"/>
                <a:ea typeface="Calibri" panose="020F0502020204030204" pitchFamily="34" charset="0"/>
              </a:rPr>
              <a:t>Saul enjoyed the benefits of a Roman citizen (Acts 22:25-29)</a:t>
            </a:r>
          </a:p>
          <a:p>
            <a:pPr marL="514350" indent="-514350">
              <a:buAutoNum type="arabicPeriod"/>
            </a:pPr>
            <a:endParaRPr lang="en-US" b="1" dirty="0">
              <a:latin typeface="Times New Roman" panose="02020603050405020304" pitchFamily="18" charset="0"/>
              <a:ea typeface="Calibri" panose="020F0502020204030204" pitchFamily="34" charset="0"/>
            </a:endParaRPr>
          </a:p>
          <a:p>
            <a:pPr marL="514350" indent="-514350">
              <a:buAutoNum type="arabicPeriod" startAt="3"/>
            </a:pPr>
            <a:r>
              <a:rPr lang="en-US" sz="2800" b="1" dirty="0">
                <a:effectLst/>
                <a:latin typeface="Times New Roman" panose="02020603050405020304" pitchFamily="18" charset="0"/>
                <a:ea typeface="Calibri" panose="020F0502020204030204" pitchFamily="34" charset="0"/>
              </a:rPr>
              <a:t>Saul was a “Hebrew of Hebrews.” (Philippians 3:4-6)</a:t>
            </a:r>
          </a:p>
          <a:p>
            <a:pPr marL="514350" indent="-514350">
              <a:buAutoNum type="arabicPeriod" startAt="3"/>
            </a:pPr>
            <a:endParaRPr lang="en-US" b="1" dirty="0">
              <a:latin typeface="Times New Roman" panose="02020603050405020304" pitchFamily="18" charset="0"/>
              <a:ea typeface="Calibri" panose="020F0502020204030204" pitchFamily="34" charset="0"/>
            </a:endParaRPr>
          </a:p>
          <a:p>
            <a:pPr marL="514350" indent="-514350">
              <a:buAutoNum type="arabicPeriod" startAt="4"/>
            </a:pPr>
            <a:r>
              <a:rPr lang="en-US" sz="2800" b="1" dirty="0">
                <a:effectLst/>
                <a:latin typeface="Times New Roman" panose="02020603050405020304" pitchFamily="18" charset="0"/>
                <a:ea typeface="Calibri" panose="020F0502020204030204" pitchFamily="34" charset="0"/>
              </a:rPr>
              <a:t>Saul was learned, religious, and Zealous (Acts 22:3-4,       Galatians 1:14)</a:t>
            </a:r>
          </a:p>
          <a:p>
            <a:pPr marL="514350" indent="-514350">
              <a:buAutoNum type="arabicPeriod" startAt="4"/>
            </a:pPr>
            <a:endParaRPr lang="en-US" dirty="0">
              <a:latin typeface="Times New Roman" panose="02020603050405020304" pitchFamily="18" charset="0"/>
              <a:ea typeface="Calibri" panose="020F0502020204030204" pitchFamily="34" charset="0"/>
            </a:endParaRPr>
          </a:p>
          <a:p>
            <a:pPr marL="514350" indent="-514350">
              <a:buAutoNum type="arabicPeriod" startAt="4"/>
            </a:pPr>
            <a:endParaRPr lang="en-US" dirty="0"/>
          </a:p>
        </p:txBody>
      </p:sp>
    </p:spTree>
    <p:extLst>
      <p:ext uri="{BB962C8B-B14F-4D97-AF65-F5344CB8AC3E}">
        <p14:creationId xmlns:p14="http://schemas.microsoft.com/office/powerpoint/2010/main" val="502891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A3AEF-ACC6-3C98-DF46-0EECC8B00149}"/>
              </a:ext>
            </a:extLst>
          </p:cNvPr>
          <p:cNvSpPr>
            <a:spLocks noGrp="1"/>
          </p:cNvSpPr>
          <p:nvPr>
            <p:ph type="title"/>
          </p:nvPr>
        </p:nvSpPr>
        <p:spPr>
          <a:xfrm>
            <a:off x="0" y="0"/>
            <a:ext cx="9144000" cy="873303"/>
          </a:xfrm>
        </p:spPr>
        <p:txBody>
          <a:bodyPr>
            <a:normAutofit/>
          </a:bodyPr>
          <a:lstStyle/>
          <a:p>
            <a:pPr algn="ctr"/>
            <a:r>
              <a:rPr lang="en-US" sz="5400" b="1" dirty="0">
                <a:latin typeface="Times New Roman" panose="02020603050405020304" pitchFamily="18" charset="0"/>
                <a:cs typeface="Times New Roman" panose="02020603050405020304" pitchFamily="18" charset="0"/>
              </a:rPr>
              <a:t>Application</a:t>
            </a:r>
          </a:p>
        </p:txBody>
      </p:sp>
      <p:sp>
        <p:nvSpPr>
          <p:cNvPr id="3" name="Content Placeholder 2">
            <a:extLst>
              <a:ext uri="{FF2B5EF4-FFF2-40B4-BE49-F238E27FC236}">
                <a16:creationId xmlns:a16="http://schemas.microsoft.com/office/drawing/2014/main" id="{9DF516D0-C730-A573-0F09-8487A15C014F}"/>
              </a:ext>
            </a:extLst>
          </p:cNvPr>
          <p:cNvSpPr>
            <a:spLocks noGrp="1"/>
          </p:cNvSpPr>
          <p:nvPr>
            <p:ph idx="1"/>
          </p:nvPr>
        </p:nvSpPr>
        <p:spPr>
          <a:xfrm>
            <a:off x="-1" y="1006866"/>
            <a:ext cx="9143999" cy="5851133"/>
          </a:xfrm>
        </p:spPr>
        <p:txBody>
          <a:bodyPr>
            <a:normAutofit fontScale="92500" lnSpcReduction="20000"/>
          </a:bodyPr>
          <a:lstStyle/>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1.	We are never too far gone (Colossians 1:21)</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“And you, who once were alienated and enemies in your mind by wicked works, yet now He has reconciled </a:t>
            </a:r>
            <a:r>
              <a:rPr lang="en-US"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22 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in the body of His flesh through death, to present you holy, and blameless, and above reproach in His sight—"</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2.	We are all worth saving (2 Peter 3:9)</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 Lord is not slack concerning </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His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promise, as some count slackness, but is longsuffering toward us, not willing that any should perish but that all should come to repentance.”</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3.	We must guard against relying on our own righteousness 	(Ephesians 2:8-9)</a:t>
            </a:r>
            <a:endPar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800" dirty="0">
                <a:effectLst/>
                <a:latin typeface="Times New Roman" panose="02020603050405020304" pitchFamily="18" charset="0"/>
                <a:ea typeface="Calibri" panose="020F0502020204030204" pitchFamily="34" charset="0"/>
              </a:rPr>
              <a:t>“For by grace you have been saved through faith, and that not of yourselves; </a:t>
            </a:r>
            <a:r>
              <a:rPr lang="en-US" sz="2800" i="1" dirty="0">
                <a:effectLst/>
                <a:latin typeface="Times New Roman" panose="02020603050405020304" pitchFamily="18" charset="0"/>
                <a:ea typeface="Calibri" panose="020F0502020204030204" pitchFamily="34" charset="0"/>
              </a:rPr>
              <a:t>it is</a:t>
            </a:r>
            <a:r>
              <a:rPr lang="en-US" sz="2800" dirty="0">
                <a:effectLst/>
                <a:latin typeface="Times New Roman" panose="02020603050405020304" pitchFamily="18" charset="0"/>
                <a:ea typeface="Calibri" panose="020F0502020204030204" pitchFamily="34" charset="0"/>
              </a:rPr>
              <a:t> the gift of God, </a:t>
            </a:r>
            <a:r>
              <a:rPr lang="en-US" sz="2800" baseline="30000" dirty="0">
                <a:effectLst/>
                <a:latin typeface="Times New Roman" panose="02020603050405020304" pitchFamily="18" charset="0"/>
                <a:ea typeface="Calibri" panose="020F0502020204030204" pitchFamily="34" charset="0"/>
              </a:rPr>
              <a:t>9 </a:t>
            </a:r>
            <a:r>
              <a:rPr lang="en-US" sz="2800" dirty="0">
                <a:effectLst/>
                <a:latin typeface="Times New Roman" panose="02020603050405020304" pitchFamily="18" charset="0"/>
                <a:ea typeface="Calibri" panose="020F0502020204030204" pitchFamily="34" charset="0"/>
              </a:rPr>
              <a:t>not of works, lest anyone should boast.”</a:t>
            </a:r>
            <a:endParaRPr lang="en-US" dirty="0"/>
          </a:p>
        </p:txBody>
      </p:sp>
    </p:spTree>
    <p:extLst>
      <p:ext uri="{BB962C8B-B14F-4D97-AF65-F5344CB8AC3E}">
        <p14:creationId xmlns:p14="http://schemas.microsoft.com/office/powerpoint/2010/main" val="25173654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70</TotalTime>
  <Words>862</Words>
  <Application>Microsoft Office PowerPoint</Application>
  <PresentationFormat>On-screen Show (4:3)</PresentationFormat>
  <Paragraphs>58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Outline of Last Week’s Passage</vt:lpstr>
      <vt:lpstr>Last Week’s Application</vt:lpstr>
      <vt:lpstr>Stephen’s Earthly Death</vt:lpstr>
      <vt:lpstr>  God’s Provision And Grace in Stephen’s Last Moments on Earth </vt:lpstr>
      <vt:lpstr>Acts 7:58b, 8:1a, 8:3, 9:1 -  “Meet Saul, Enemy of Jesus Christ”</vt:lpstr>
      <vt:lpstr>Enter Saul...</vt:lpstr>
      <vt:lpstr>Who Even Is This Guy?</vt:lpstr>
      <vt:lpstr>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Outline of Last Week’s Passage</dc:title>
  <dc:creator>Tony Borton</dc:creator>
  <cp:lastModifiedBy>Tony Borton</cp:lastModifiedBy>
  <cp:revision>2</cp:revision>
  <dcterms:created xsi:type="dcterms:W3CDTF">2023-08-31T19:01:20Z</dcterms:created>
  <dcterms:modified xsi:type="dcterms:W3CDTF">2023-08-31T20:12:00Z</dcterms:modified>
</cp:coreProperties>
</file>