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41DE3-B38B-4C6C-82C2-39FFBCD4D5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69FADC-0305-4622-AA43-6924C68D06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D61AF6-31C3-44F5-99F4-4C760943FD49}"/>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5" name="Footer Placeholder 4">
            <a:extLst>
              <a:ext uri="{FF2B5EF4-FFF2-40B4-BE49-F238E27FC236}">
                <a16:creationId xmlns:a16="http://schemas.microsoft.com/office/drawing/2014/main" id="{C8F57688-271B-4CB1-9582-B5513D9AE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74D7B8-BDA1-433B-A50E-55270E21FE1C}"/>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394501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29D0-2451-4B1C-9570-6B754971B1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9E4822-569B-40EC-99A3-670D5C267F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0187C-BAC5-4180-BC75-2D047E776306}"/>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5" name="Footer Placeholder 4">
            <a:extLst>
              <a:ext uri="{FF2B5EF4-FFF2-40B4-BE49-F238E27FC236}">
                <a16:creationId xmlns:a16="http://schemas.microsoft.com/office/drawing/2014/main" id="{E17765E9-E263-4113-89CD-AEEA3E595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A519C3-7D22-4627-9BFB-EE8405536674}"/>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1942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0CCE5F-D796-4EDE-981F-3D66F6C5AC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3A11EB-9138-4068-A16E-E0FBED6F7F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505D9-52AA-4998-8849-6081A5D33635}"/>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5" name="Footer Placeholder 4">
            <a:extLst>
              <a:ext uri="{FF2B5EF4-FFF2-40B4-BE49-F238E27FC236}">
                <a16:creationId xmlns:a16="http://schemas.microsoft.com/office/drawing/2014/main" id="{1F90E98D-3B35-46D3-9F65-34CB251D8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82AEF-B7A1-46E7-94CC-D23A22CB1309}"/>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427333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6706-9AB0-449F-A639-538D6F4FDC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CC243F-DB20-4FF5-8984-E3EB348BE1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37FD1-81E6-4114-BBFB-1BD18BF9D14F}"/>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5" name="Footer Placeholder 4">
            <a:extLst>
              <a:ext uri="{FF2B5EF4-FFF2-40B4-BE49-F238E27FC236}">
                <a16:creationId xmlns:a16="http://schemas.microsoft.com/office/drawing/2014/main" id="{6DF3BDE7-78BA-42D5-9165-0182BEB303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350FC2-7136-49CC-97F4-2346DA4BD393}"/>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253885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7475F-503C-4305-B24D-36EA79A9C2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F261B8-C050-49E3-8A86-8B950A6462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D8B6D3-865B-42B1-AFFC-800B7B468A24}"/>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5" name="Footer Placeholder 4">
            <a:extLst>
              <a:ext uri="{FF2B5EF4-FFF2-40B4-BE49-F238E27FC236}">
                <a16:creationId xmlns:a16="http://schemas.microsoft.com/office/drawing/2014/main" id="{B48B326C-C763-4CCF-8C25-A94062F02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345C8-8010-4E31-954D-D49C5EF062E3}"/>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108803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66F26-3A2D-45A7-BA6B-41DD44AA21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EE71FF-4099-42A3-A758-8B58C8C200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E22ED0-33DB-4F0F-AC4D-0D70C98709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514159-2266-4CF1-A3E2-CCF37FA7F6A7}"/>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6" name="Footer Placeholder 5">
            <a:extLst>
              <a:ext uri="{FF2B5EF4-FFF2-40B4-BE49-F238E27FC236}">
                <a16:creationId xmlns:a16="http://schemas.microsoft.com/office/drawing/2014/main" id="{C54B45DE-31CB-4888-8ACC-59CA27092B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F8CD35-89A6-4EAD-9686-0CF138AB3AEC}"/>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384277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CDC3D-31E8-41A1-B6F5-342D6A892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7A22A5-0CF7-435B-BD23-A35E9E2958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8FB9A2-B703-4D9C-9002-55B42EE069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07E394-7DDE-48F6-B7D3-FD17FDEE79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C2DC6F-DBB3-4B26-8CFB-42023E3CBE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1D7BD7-AC54-459F-B6FB-271AECF915B1}"/>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8" name="Footer Placeholder 7">
            <a:extLst>
              <a:ext uri="{FF2B5EF4-FFF2-40B4-BE49-F238E27FC236}">
                <a16:creationId xmlns:a16="http://schemas.microsoft.com/office/drawing/2014/main" id="{EDAEF802-0D99-4891-B0C7-7F00EC86E1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A32C77-3058-47F0-9791-CB4AC57EAB4A}"/>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405940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94D5-4498-4603-87CE-5E83D8F880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60C1E0-6640-4377-84A2-02A31FD70E90}"/>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4" name="Footer Placeholder 3">
            <a:extLst>
              <a:ext uri="{FF2B5EF4-FFF2-40B4-BE49-F238E27FC236}">
                <a16:creationId xmlns:a16="http://schemas.microsoft.com/office/drawing/2014/main" id="{9CA1B062-1128-4ECC-98FD-CBD4DEDAF2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93AC64-4219-4341-9906-93CF749FE880}"/>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130118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D18F8E-3F0C-45DF-A564-176719B26F68}"/>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3" name="Footer Placeholder 2">
            <a:extLst>
              <a:ext uri="{FF2B5EF4-FFF2-40B4-BE49-F238E27FC236}">
                <a16:creationId xmlns:a16="http://schemas.microsoft.com/office/drawing/2014/main" id="{EC070423-37FB-41B9-BA0A-2288161106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AD626A-3165-48ED-8FA1-4281B8036B17}"/>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140428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71CA-53BC-4BE6-BA38-EBAEE619BB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09B6D6-1E22-4343-B656-C08B3C12BD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24BA00-2921-4782-89EC-B7056128BA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288AAF-4BBC-4947-B003-F9CF5AC3EBAD}"/>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6" name="Footer Placeholder 5">
            <a:extLst>
              <a:ext uri="{FF2B5EF4-FFF2-40B4-BE49-F238E27FC236}">
                <a16:creationId xmlns:a16="http://schemas.microsoft.com/office/drawing/2014/main" id="{7A5ED4DE-9C38-4782-B14A-C5CB437D4B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49736-EF48-4B99-B2C8-1B358C5722AD}"/>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77793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5FB3-AD61-4895-A59A-F30147A47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116A6C-534C-425C-A87B-3779D9655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633CB1-6922-436B-B867-E0767D7C6D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D29766-2516-4E38-AFEF-52AB8ECF4DF9}"/>
              </a:ext>
            </a:extLst>
          </p:cNvPr>
          <p:cNvSpPr>
            <a:spLocks noGrp="1"/>
          </p:cNvSpPr>
          <p:nvPr>
            <p:ph type="dt" sz="half" idx="10"/>
          </p:nvPr>
        </p:nvSpPr>
        <p:spPr/>
        <p:txBody>
          <a:bodyPr/>
          <a:lstStyle/>
          <a:p>
            <a:fld id="{C3C1973E-BA79-4C85-937A-00DBD871E321}" type="datetimeFigureOut">
              <a:rPr lang="en-US" smtClean="0"/>
              <a:t>3/15/2022</a:t>
            </a:fld>
            <a:endParaRPr lang="en-US"/>
          </a:p>
        </p:txBody>
      </p:sp>
      <p:sp>
        <p:nvSpPr>
          <p:cNvPr id="6" name="Footer Placeholder 5">
            <a:extLst>
              <a:ext uri="{FF2B5EF4-FFF2-40B4-BE49-F238E27FC236}">
                <a16:creationId xmlns:a16="http://schemas.microsoft.com/office/drawing/2014/main" id="{3305BC01-8135-4A0D-A696-94B3DEA7F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7D9608-A18C-4984-B56E-676107FB4A58}"/>
              </a:ext>
            </a:extLst>
          </p:cNvPr>
          <p:cNvSpPr>
            <a:spLocks noGrp="1"/>
          </p:cNvSpPr>
          <p:nvPr>
            <p:ph type="sldNum" sz="quarter" idx="12"/>
          </p:nvPr>
        </p:nvSpPr>
        <p:spPr/>
        <p:txBody>
          <a:bodyPr/>
          <a:lstStyle/>
          <a:p>
            <a:fld id="{85EDCA03-7C5E-4CAE-83F2-E6F339086A38}" type="slidenum">
              <a:rPr lang="en-US" smtClean="0"/>
              <a:t>‹#›</a:t>
            </a:fld>
            <a:endParaRPr lang="en-US"/>
          </a:p>
        </p:txBody>
      </p:sp>
    </p:spTree>
    <p:extLst>
      <p:ext uri="{BB962C8B-B14F-4D97-AF65-F5344CB8AC3E}">
        <p14:creationId xmlns:p14="http://schemas.microsoft.com/office/powerpoint/2010/main" val="432808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7E1F0-53FE-49E2-8951-06EBB78A03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CCB5BF-17D1-463F-9BB0-36552207AA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127F7-3789-4E6C-A868-7CB0FEA89E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1973E-BA79-4C85-937A-00DBD871E321}" type="datetimeFigureOut">
              <a:rPr lang="en-US" smtClean="0"/>
              <a:t>3/15/2022</a:t>
            </a:fld>
            <a:endParaRPr lang="en-US"/>
          </a:p>
        </p:txBody>
      </p:sp>
      <p:sp>
        <p:nvSpPr>
          <p:cNvPr id="5" name="Footer Placeholder 4">
            <a:extLst>
              <a:ext uri="{FF2B5EF4-FFF2-40B4-BE49-F238E27FC236}">
                <a16:creationId xmlns:a16="http://schemas.microsoft.com/office/drawing/2014/main" id="{9D85504C-BF93-4415-BB4A-FED6D87C9D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225A3B-660C-48FA-8D6C-D9B3F5FB96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DCA03-7C5E-4CAE-83F2-E6F339086A38}" type="slidenum">
              <a:rPr lang="en-US" smtClean="0"/>
              <a:t>‹#›</a:t>
            </a:fld>
            <a:endParaRPr lang="en-US"/>
          </a:p>
        </p:txBody>
      </p:sp>
    </p:spTree>
    <p:extLst>
      <p:ext uri="{BB962C8B-B14F-4D97-AF65-F5344CB8AC3E}">
        <p14:creationId xmlns:p14="http://schemas.microsoft.com/office/powerpoint/2010/main" val="153930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662A32-2660-4DF7-895F-6600BC7FA7D4}"/>
              </a:ext>
            </a:extLst>
          </p:cNvPr>
          <p:cNvSpPr>
            <a:spLocks noGrp="1"/>
          </p:cNvSpPr>
          <p:nvPr>
            <p:ph type="title"/>
          </p:nvPr>
        </p:nvSpPr>
        <p:spPr>
          <a:xfrm>
            <a:off x="838200" y="1"/>
            <a:ext cx="10515600" cy="49671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Acts 8:26-40</a:t>
            </a:r>
          </a:p>
        </p:txBody>
      </p:sp>
      <p:sp>
        <p:nvSpPr>
          <p:cNvPr id="5" name="Content Placeholder 4">
            <a:extLst>
              <a:ext uri="{FF2B5EF4-FFF2-40B4-BE49-F238E27FC236}">
                <a16:creationId xmlns:a16="http://schemas.microsoft.com/office/drawing/2014/main" id="{B81A9BC6-1C78-43CF-9497-BAF6BA6B79F8}"/>
              </a:ext>
            </a:extLst>
          </p:cNvPr>
          <p:cNvSpPr>
            <a:spLocks noGrp="1"/>
          </p:cNvSpPr>
          <p:nvPr>
            <p:ph idx="1"/>
          </p:nvPr>
        </p:nvSpPr>
        <p:spPr>
          <a:xfrm>
            <a:off x="0" y="620890"/>
            <a:ext cx="12192000" cy="6389510"/>
          </a:xfrm>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“Now an angel of the Lord said to Philip, “Rise and go toward the south[d] to the road that goes down from Jerusalem to Gaza.” This is a desert place. And he rose and went. And there was an Ethiopian, a eunuch, a court official of Candace, queen of the Ethiopians, who was in charge of all her treasure. He had come to Jerusalem to worship and was returning, seated in his chariot, and he was reading the prophet Isaiah. And the Spirit said to Philip, “Go over and join this chariot.” So Philip ran to him and heard him reading Isaiah the prophet and asked, “Do you understand what you are reading?” And he said, “How can I, unless someone guides me?” And he invited Philip to come up and sit with him. Now the passage of the Scripture that he was reading was this:</a:t>
            </a:r>
          </a:p>
          <a:p>
            <a:pPr marL="0" indent="0">
              <a:buNone/>
            </a:pPr>
            <a:r>
              <a:rPr lang="en-US" dirty="0">
                <a:latin typeface="Times New Roman" panose="02020603050405020304" pitchFamily="18" charset="0"/>
                <a:cs typeface="Times New Roman" panose="02020603050405020304" pitchFamily="18" charset="0"/>
              </a:rPr>
              <a:t>“Like a sheep he was led to the slaughter and like a lamb before its shearer is silent, so he opens not his mouth. In his humiliation justice was denied him. Who can describe his generation? For his life is taken away from the earth.” And the eunuch said to Philip, “About whom, I ask you, does the prophet say this, about himself or about someone else?” Then Philip opened his mouth, and beginning with this Scripture he told him the good news about Jesus. And as they were going along the road they came to some water, and the eunuch said, “See, here is water! What prevents me from being baptized?” And he commanded the chariot to stop, and they both went down into the water, Philip and the eunuch, and he baptized him. And when they came up out of the water, the Spirit of the Lord carried Philip away, and the eunuch saw him no more, and went on his way rejoicing. But Philip found himself at </a:t>
            </a:r>
            <a:r>
              <a:rPr lang="en-US" dirty="0" err="1">
                <a:latin typeface="Times New Roman" panose="02020603050405020304" pitchFamily="18" charset="0"/>
                <a:cs typeface="Times New Roman" panose="02020603050405020304" pitchFamily="18" charset="0"/>
              </a:rPr>
              <a:t>Azotus</a:t>
            </a:r>
            <a:r>
              <a:rPr lang="en-US" dirty="0">
                <a:latin typeface="Times New Roman" panose="02020603050405020304" pitchFamily="18" charset="0"/>
                <a:cs typeface="Times New Roman" panose="02020603050405020304" pitchFamily="18" charset="0"/>
              </a:rPr>
              <a:t>, and as he passed through he preached the gospel to all the towns until he came to Caesarea.”</a:t>
            </a:r>
          </a:p>
          <a:p>
            <a:endParaRPr lang="en-US" dirty="0"/>
          </a:p>
        </p:txBody>
      </p:sp>
    </p:spTree>
    <p:extLst>
      <p:ext uri="{BB962C8B-B14F-4D97-AF65-F5344CB8AC3E}">
        <p14:creationId xmlns:p14="http://schemas.microsoft.com/office/powerpoint/2010/main" val="116500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43FA1-2BE4-4BC7-AE20-A5D3F565AD9E}"/>
              </a:ext>
            </a:extLst>
          </p:cNvPr>
          <p:cNvSpPr>
            <a:spLocks noGrp="1"/>
          </p:cNvSpPr>
          <p:nvPr>
            <p:ph type="title"/>
          </p:nvPr>
        </p:nvSpPr>
        <p:spPr>
          <a:xfrm>
            <a:off x="0" y="0"/>
            <a:ext cx="12192000" cy="869244"/>
          </a:xfrm>
        </p:spPr>
        <p:txBody>
          <a:bodyPr>
            <a:normAutofit fontScale="90000"/>
          </a:bodyPr>
          <a:lstStyle/>
          <a:p>
            <a:pPr algn="ct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God sets up a divine appointment and opportunity for obedience</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3694C61-25F9-449E-9153-14562F55EF86}"/>
              </a:ext>
            </a:extLst>
          </p:cNvPr>
          <p:cNvSpPr>
            <a:spLocks noGrp="1"/>
          </p:cNvSpPr>
          <p:nvPr>
            <p:ph idx="1"/>
          </p:nvPr>
        </p:nvSpPr>
        <p:spPr>
          <a:xfrm>
            <a:off x="0" y="722490"/>
            <a:ext cx="12192000" cy="6135510"/>
          </a:xfrm>
        </p:spPr>
        <p:txBody>
          <a:bodyPr>
            <a:normAutofit/>
          </a:bodyPr>
          <a:lstStyle/>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 	Phillip is told by and angel to go, so he immediately goes</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	The influential Eunuch under Candace is returning to Ethiopia on the Gaza Road</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	The Lord arranges a meeting</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 	The Eunuch opens the door for evangelism</a:t>
            </a:r>
          </a:p>
          <a:p>
            <a:pPr marL="0" indent="0">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	There is water nearby</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77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73604-6827-45FB-8061-C9C05B252AD7}"/>
              </a:ext>
            </a:extLst>
          </p:cNvPr>
          <p:cNvSpPr>
            <a:spLocks noGrp="1"/>
          </p:cNvSpPr>
          <p:nvPr>
            <p:ph type="title"/>
          </p:nvPr>
        </p:nvSpPr>
        <p:spPr>
          <a:xfrm>
            <a:off x="0" y="1"/>
            <a:ext cx="12192000" cy="790221"/>
          </a:xfrm>
        </p:spPr>
        <p:txBody>
          <a:bodyPr>
            <a:normAutofit/>
          </a:bodyPr>
          <a:lstStyle/>
          <a:p>
            <a:pPr algn="ctr"/>
            <a:r>
              <a:rPr lang="en-US" sz="3200" b="1" dirty="0">
                <a:effectLst/>
                <a:latin typeface="Times New Roman" panose="02020603050405020304" pitchFamily="18" charset="0"/>
                <a:ea typeface="Calibri" panose="020F0502020204030204" pitchFamily="34" charset="0"/>
              </a:rPr>
              <a:t>Phillip’s Act(s) of Obedience</a:t>
            </a:r>
            <a:endParaRPr lang="en-US" sz="3200" b="1" dirty="0"/>
          </a:p>
        </p:txBody>
      </p:sp>
      <p:sp>
        <p:nvSpPr>
          <p:cNvPr id="3" name="Content Placeholder 2">
            <a:extLst>
              <a:ext uri="{FF2B5EF4-FFF2-40B4-BE49-F238E27FC236}">
                <a16:creationId xmlns:a16="http://schemas.microsoft.com/office/drawing/2014/main" id="{B4601407-0E22-4693-B47E-9583BA6F26F4}"/>
              </a:ext>
            </a:extLst>
          </p:cNvPr>
          <p:cNvSpPr>
            <a:spLocks noGrp="1"/>
          </p:cNvSpPr>
          <p:nvPr>
            <p:ph idx="1"/>
          </p:nvPr>
        </p:nvSpPr>
        <p:spPr>
          <a:xfrm>
            <a:off x="0" y="869244"/>
            <a:ext cx="12192000" cy="5988755"/>
          </a:xfrm>
        </p:spPr>
        <p:txBody>
          <a:bodyPr/>
          <a:lstStyle/>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	When told to, Phillip goes to the road to Gaza</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 	He approaches the designated chariot</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	He takes the opportunity to evangelize and teach</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	He goes into the water and baptizes the Eunuch</a:t>
            </a:r>
          </a:p>
          <a:p>
            <a:pPr marL="457200" lvl="1" indent="0">
              <a:lnSpc>
                <a:spcPct val="200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4522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846E1-1AAD-43E8-8FAE-A566CDCBE5F2}"/>
              </a:ext>
            </a:extLst>
          </p:cNvPr>
          <p:cNvSpPr>
            <a:spLocks noGrp="1"/>
          </p:cNvSpPr>
          <p:nvPr>
            <p:ph type="title"/>
          </p:nvPr>
        </p:nvSpPr>
        <p:spPr/>
        <p:txBody>
          <a:bodyPr>
            <a:normAutofit/>
          </a:bodyPr>
          <a:lstStyle/>
          <a:p>
            <a:pPr algn="ctr"/>
            <a:r>
              <a:rPr lang="en-US" sz="3200" b="1" dirty="0">
                <a:effectLst/>
                <a:latin typeface="Times New Roman" panose="02020603050405020304" pitchFamily="18" charset="0"/>
                <a:ea typeface="Calibri" panose="020F0502020204030204" pitchFamily="34" charset="0"/>
              </a:rPr>
              <a:t>The Eunuch’s response to God (belief and obedience)</a:t>
            </a:r>
            <a:endParaRPr lang="en-US" sz="3200" b="1" dirty="0"/>
          </a:p>
        </p:txBody>
      </p:sp>
      <p:sp>
        <p:nvSpPr>
          <p:cNvPr id="3" name="Content Placeholder 2">
            <a:extLst>
              <a:ext uri="{FF2B5EF4-FFF2-40B4-BE49-F238E27FC236}">
                <a16:creationId xmlns:a16="http://schemas.microsoft.com/office/drawing/2014/main" id="{3716AF3C-3930-424D-BFD2-FC10BA8B10AA}"/>
              </a:ext>
            </a:extLst>
          </p:cNvPr>
          <p:cNvSpPr>
            <a:spLocks noGrp="1"/>
          </p:cNvSpPr>
          <p:nvPr>
            <p:ph idx="1"/>
          </p:nvPr>
        </p:nvSpPr>
        <p:spPr/>
        <p:txBody>
          <a:bodyPr>
            <a:normAutofit/>
          </a:bodyPr>
          <a:lstStyle/>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 	He was already worshiping in Jerusalem</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	On his return home, he was reading scripture</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	He sought to know the truth</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 	Upon believing, he immediately felt the need to identify with Christ</a:t>
            </a:r>
          </a:p>
          <a:p>
            <a:pPr marL="0" marR="0" indent="0">
              <a:lnSpc>
                <a:spcPct val="20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 	He went on His way rejoicing</a:t>
            </a:r>
          </a:p>
          <a:p>
            <a:endParaRPr lang="en-US" dirty="0"/>
          </a:p>
        </p:txBody>
      </p:sp>
    </p:spTree>
    <p:extLst>
      <p:ext uri="{BB962C8B-B14F-4D97-AF65-F5344CB8AC3E}">
        <p14:creationId xmlns:p14="http://schemas.microsoft.com/office/powerpoint/2010/main" val="2163578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93A9-39F4-4F99-9F0E-3280345E98BA}"/>
              </a:ext>
            </a:extLst>
          </p:cNvPr>
          <p:cNvSpPr>
            <a:spLocks noGrp="1"/>
          </p:cNvSpPr>
          <p:nvPr>
            <p:ph type="title"/>
          </p:nvPr>
        </p:nvSpPr>
        <p:spPr>
          <a:xfrm>
            <a:off x="838200" y="1"/>
            <a:ext cx="10515600" cy="711199"/>
          </a:xfrm>
        </p:spPr>
        <p:txBody>
          <a:bodyPr>
            <a:normAutofit/>
          </a:bodyPr>
          <a:lstStyle/>
          <a:p>
            <a:pPr algn="ctr"/>
            <a:r>
              <a:rPr lang="en-US" sz="3200" b="1" dirty="0">
                <a:effectLst/>
                <a:latin typeface="Times New Roman" panose="02020603050405020304" pitchFamily="18" charset="0"/>
                <a:ea typeface="Calibri" panose="020F0502020204030204" pitchFamily="34" charset="0"/>
              </a:rPr>
              <a:t>Lessons for the Modern </a:t>
            </a:r>
            <a:r>
              <a:rPr lang="en-US" sz="3200" b="1" dirty="0">
                <a:latin typeface="Times New Roman" panose="02020603050405020304" pitchFamily="18" charset="0"/>
                <a:ea typeface="Calibri" panose="020F0502020204030204" pitchFamily="34" charset="0"/>
              </a:rPr>
              <a:t>B</a:t>
            </a:r>
            <a:r>
              <a:rPr lang="en-US" sz="3200" b="1" dirty="0">
                <a:effectLst/>
                <a:latin typeface="Times New Roman" panose="02020603050405020304" pitchFamily="18" charset="0"/>
                <a:ea typeface="Calibri" panose="020F0502020204030204" pitchFamily="34" charset="0"/>
              </a:rPr>
              <a:t>eliever</a:t>
            </a:r>
            <a:endParaRPr lang="en-US" sz="3200" b="1" dirty="0"/>
          </a:p>
        </p:txBody>
      </p:sp>
      <p:sp>
        <p:nvSpPr>
          <p:cNvPr id="3" name="Content Placeholder 2">
            <a:extLst>
              <a:ext uri="{FF2B5EF4-FFF2-40B4-BE49-F238E27FC236}">
                <a16:creationId xmlns:a16="http://schemas.microsoft.com/office/drawing/2014/main" id="{0E736789-3FA4-408C-A08B-06F314D17633}"/>
              </a:ext>
            </a:extLst>
          </p:cNvPr>
          <p:cNvSpPr>
            <a:spLocks noGrp="1"/>
          </p:cNvSpPr>
          <p:nvPr>
            <p:ph idx="1"/>
          </p:nvPr>
        </p:nvSpPr>
        <p:spPr>
          <a:xfrm>
            <a:off x="0" y="609600"/>
            <a:ext cx="12192000" cy="6423378"/>
          </a:xfrm>
        </p:spPr>
        <p:txBody>
          <a:bodyPr>
            <a:normAutofit/>
          </a:bodyPr>
          <a:lstStyle/>
          <a:p>
            <a:pPr marL="0" marR="0" indent="0">
              <a:lnSpc>
                <a:spcPct val="200000"/>
              </a:lnSpc>
              <a:spcBef>
                <a:spcPts val="0"/>
              </a:spcBef>
              <a:spcAft>
                <a:spcPts val="80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     Yield to the Holy Spirit – Let Him drive your behavior and desires</a:t>
            </a:r>
          </a:p>
          <a:p>
            <a:pPr marL="0" marR="0" indent="0">
              <a:lnSpc>
                <a:spcPct val="200000"/>
              </a:lnSpc>
              <a:spcBef>
                <a:spcPts val="0"/>
              </a:spcBef>
              <a:spcAft>
                <a:spcPts val="800"/>
              </a:spcAft>
              <a:buNone/>
            </a:pPr>
            <a:r>
              <a:rPr lang="en-US" sz="1200" b="1" i="0" dirty="0">
                <a:solidFill>
                  <a:srgbClr val="000000"/>
                </a:solidFill>
                <a:effectLst/>
                <a:latin typeface="Times New Roman" panose="02020603050405020304" pitchFamily="18" charset="0"/>
                <a:cs typeface="Times New Roman" panose="02020603050405020304" pitchFamily="18" charset="0"/>
              </a:rPr>
              <a:t>“I appeal to you therefore, brothers,</a:t>
            </a:r>
            <a:r>
              <a:rPr lang="en-US" sz="1200" b="1" baseline="30000" dirty="0">
                <a:solidFill>
                  <a:srgbClr val="000000"/>
                </a:solidFill>
                <a:latin typeface="Times New Roman" panose="02020603050405020304" pitchFamily="18" charset="0"/>
                <a:cs typeface="Times New Roman" panose="02020603050405020304" pitchFamily="18" charset="0"/>
              </a:rPr>
              <a:t> </a:t>
            </a:r>
            <a:r>
              <a:rPr lang="en-US" sz="1200" b="1" i="0" dirty="0">
                <a:solidFill>
                  <a:srgbClr val="000000"/>
                </a:solidFill>
                <a:effectLst/>
                <a:latin typeface="Times New Roman" panose="02020603050405020304" pitchFamily="18" charset="0"/>
                <a:cs typeface="Times New Roman" panose="02020603050405020304" pitchFamily="18" charset="0"/>
              </a:rPr>
              <a:t>by the mercies of God, to present your bodies as a living sacrifice, holy and acceptable to God, which is your spiritual worship. </a:t>
            </a:r>
            <a:r>
              <a:rPr lang="en-US" sz="1200" b="1" i="0" baseline="30000" dirty="0">
                <a:solidFill>
                  <a:srgbClr val="000000"/>
                </a:solidFill>
                <a:effectLst/>
                <a:latin typeface="Times New Roman" panose="02020603050405020304" pitchFamily="18" charset="0"/>
                <a:cs typeface="Times New Roman" panose="02020603050405020304" pitchFamily="18" charset="0"/>
              </a:rPr>
              <a:t> </a:t>
            </a:r>
            <a:r>
              <a:rPr lang="en-US" sz="1200" b="1" i="0" dirty="0">
                <a:solidFill>
                  <a:srgbClr val="000000"/>
                </a:solidFill>
                <a:effectLst/>
                <a:latin typeface="Times New Roman" panose="02020603050405020304" pitchFamily="18" charset="0"/>
                <a:cs typeface="Times New Roman" panose="02020603050405020304" pitchFamily="18" charset="0"/>
              </a:rPr>
              <a:t>Do not be conformed to this world, but be transformed by the renewal of your mind, that by testing you may discern what is the will of God, what is good and acceptable and perfect.” (Romans 12:1-2)</a:t>
            </a:r>
            <a:endParaRPr lang="en-US" sz="1800" b="1" i="0" dirty="0">
              <a:solidFill>
                <a:srgbClr val="000000"/>
              </a:solidFill>
              <a:latin typeface="Times New Roman" panose="02020603050405020304" pitchFamily="18" charset="0"/>
              <a:cs typeface="Times New Roman" panose="02020603050405020304" pitchFamily="18" charset="0"/>
            </a:endParaRPr>
          </a:p>
          <a:p>
            <a:pPr marL="0" marR="0" indent="0">
              <a:lnSpc>
                <a:spcPct val="200000"/>
              </a:lnSpc>
              <a:spcBef>
                <a:spcPts val="0"/>
              </a:spcBef>
              <a:spcAft>
                <a:spcPts val="80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      The desire to be baptized is a normal response to belief/salvation </a:t>
            </a:r>
          </a:p>
          <a:p>
            <a:pPr marL="0" marR="0" indent="0">
              <a:lnSpc>
                <a:spcPct val="200000"/>
              </a:lnSpc>
              <a:spcBef>
                <a:spcPts val="0"/>
              </a:spcBef>
              <a:spcAft>
                <a:spcPts val="800"/>
              </a:spcAft>
              <a:buNone/>
            </a:pPr>
            <a:r>
              <a:rPr lang="en-US" sz="1800" b="1" i="0" dirty="0">
                <a:solidFill>
                  <a:srgbClr val="000000"/>
                </a:solidFill>
                <a:latin typeface="Times New Roman" panose="02020603050405020304" pitchFamily="18" charset="0"/>
                <a:cs typeface="Times New Roman" panose="02020603050405020304" pitchFamily="18" charset="0"/>
              </a:rPr>
              <a:t>“</a:t>
            </a:r>
            <a:r>
              <a:rPr lang="en-US" sz="1200" b="1" i="0" dirty="0">
                <a:solidFill>
                  <a:srgbClr val="000000"/>
                </a:solidFill>
                <a:effectLst/>
                <a:latin typeface="Times New Roman" panose="02020603050405020304" pitchFamily="18" charset="0"/>
                <a:cs typeface="Times New Roman" panose="02020603050405020304" pitchFamily="18" charset="0"/>
              </a:rPr>
              <a:t>So those who received his word were baptized, and there were added that day about three thousand souls.” (Acts 2:41)</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200000"/>
              </a:lnSpc>
              <a:spcBef>
                <a:spcPts val="0"/>
              </a:spcBef>
              <a:spcAft>
                <a:spcPts val="800"/>
              </a:spcAft>
              <a:buAutoNum type="alphaUcPeriod" startAt="3"/>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Immediate, immersive water baptism is normative</a:t>
            </a:r>
          </a:p>
          <a:p>
            <a:pPr marL="0" marR="0" indent="0">
              <a:lnSpc>
                <a:spcPct val="200000"/>
              </a:lnSpc>
              <a:spcBef>
                <a:spcPts val="0"/>
              </a:spcBef>
              <a:spcAft>
                <a:spcPts val="800"/>
              </a:spcAft>
              <a:buNone/>
            </a:pPr>
            <a:r>
              <a:rPr lang="en-US" sz="1200" b="1" i="0" dirty="0">
                <a:solidFill>
                  <a:srgbClr val="000000"/>
                </a:solidFill>
                <a:effectLst/>
                <a:latin typeface="Times New Roman" panose="02020603050405020304" pitchFamily="18" charset="0"/>
                <a:cs typeface="Times New Roman" panose="02020603050405020304" pitchFamily="18" charset="0"/>
              </a:rPr>
              <a:t>“In those days Jesus came from Nazareth of Galilee and was baptized by John in the Jordan. </a:t>
            </a:r>
            <a:r>
              <a:rPr lang="en-US" sz="1200" b="1" i="0" baseline="30000" dirty="0">
                <a:solidFill>
                  <a:srgbClr val="000000"/>
                </a:solidFill>
                <a:effectLst/>
                <a:latin typeface="Times New Roman" panose="02020603050405020304" pitchFamily="18" charset="0"/>
                <a:cs typeface="Times New Roman" panose="02020603050405020304" pitchFamily="18" charset="0"/>
              </a:rPr>
              <a:t>10 </a:t>
            </a:r>
            <a:r>
              <a:rPr lang="en-US" sz="1200" b="1" i="0" dirty="0">
                <a:solidFill>
                  <a:srgbClr val="000000"/>
                </a:solidFill>
                <a:effectLst/>
                <a:latin typeface="Times New Roman" panose="02020603050405020304" pitchFamily="18" charset="0"/>
                <a:cs typeface="Times New Roman" panose="02020603050405020304" pitchFamily="18" charset="0"/>
              </a:rPr>
              <a:t>And when he came up out of the water, immediately he saw the heavens being torn open and the Spirit descending on him like a dove.” (Mark 1:9-10)</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200000"/>
              </a:lnSpc>
              <a:spcBef>
                <a:spcPts val="0"/>
              </a:spcBef>
              <a:spcAft>
                <a:spcPts val="800"/>
              </a:spcAft>
              <a:buAutoNum type="alphaUcPeriod" startAt="4"/>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Baptism is a symbolic act of personal identification with Christ based on the faith of the believer</a:t>
            </a:r>
          </a:p>
          <a:p>
            <a:pPr marL="0" marR="0" indent="0">
              <a:lnSpc>
                <a:spcPct val="200000"/>
              </a:lnSpc>
              <a:spcBef>
                <a:spcPts val="0"/>
              </a:spcBef>
              <a:spcAft>
                <a:spcPts val="800"/>
              </a:spcAft>
              <a:buNone/>
            </a:pPr>
            <a:r>
              <a:rPr lang="en-US" sz="1200" b="1" i="0" dirty="0">
                <a:solidFill>
                  <a:srgbClr val="000000"/>
                </a:solidFill>
                <a:effectLst/>
                <a:latin typeface="Times New Roman" panose="02020603050405020304" pitchFamily="18" charset="0"/>
                <a:cs typeface="Times New Roman" panose="02020603050405020304" pitchFamily="18" charset="0"/>
              </a:rPr>
              <a:t>“…having been buried with him in baptism, in which you were also raised with him through faith in the powerful working of God, who raised him from the dead.” (Colossians 2:12)</a:t>
            </a:r>
          </a:p>
          <a:p>
            <a:pPr marR="0">
              <a:lnSpc>
                <a:spcPct val="200000"/>
              </a:lnSpc>
              <a:spcBef>
                <a:spcPts val="0"/>
              </a:spcBef>
              <a:spcAft>
                <a:spcPts val="800"/>
              </a:spcAft>
              <a:buAutoNum type="alphaUcPeriod" startAt="5"/>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Baptism is NOT a requirement for salvation </a:t>
            </a:r>
          </a:p>
          <a:p>
            <a:pPr marL="0" indent="0" algn="l">
              <a:buNone/>
            </a:pPr>
            <a:r>
              <a:rPr lang="en-US" sz="1200" b="1" i="0" dirty="0">
                <a:solidFill>
                  <a:srgbClr val="000000"/>
                </a:solidFill>
                <a:effectLst/>
                <a:latin typeface="Times New Roman" panose="02020603050405020304" pitchFamily="18" charset="0"/>
                <a:cs typeface="Times New Roman" panose="02020603050405020304" pitchFamily="18" charset="0"/>
              </a:rPr>
              <a:t>“And he said, “Jesus, remember me when you come into your kingdom.” </a:t>
            </a:r>
            <a:r>
              <a:rPr lang="en-US" sz="1200" b="1" i="0" baseline="30000" dirty="0">
                <a:solidFill>
                  <a:srgbClr val="000000"/>
                </a:solidFill>
                <a:effectLst/>
                <a:latin typeface="Times New Roman" panose="02020603050405020304" pitchFamily="18" charset="0"/>
                <a:cs typeface="Times New Roman" panose="02020603050405020304" pitchFamily="18" charset="0"/>
              </a:rPr>
              <a:t>43 </a:t>
            </a:r>
            <a:r>
              <a:rPr lang="en-US" sz="1200" b="1" i="0" dirty="0">
                <a:solidFill>
                  <a:srgbClr val="000000"/>
                </a:solidFill>
                <a:effectLst/>
                <a:latin typeface="Times New Roman" panose="02020603050405020304" pitchFamily="18" charset="0"/>
                <a:cs typeface="Times New Roman" panose="02020603050405020304" pitchFamily="18" charset="0"/>
              </a:rPr>
              <a:t>And he said to him, “Truly, I say to you, today you will be with me in paradise.” (Luke 23:42-43)</a:t>
            </a:r>
          </a:p>
          <a:p>
            <a:pPr marL="0" indent="0" algn="l">
              <a:buNone/>
            </a:pPr>
            <a:endParaRPr lang="en-US" sz="1200" i="0" dirty="0">
              <a:solidFill>
                <a:srgbClr val="000000"/>
              </a:solidFill>
              <a:effectLst/>
              <a:latin typeface="Times New Roman" panose="02020603050405020304" pitchFamily="18" charset="0"/>
              <a:cs typeface="Times New Roman" panose="02020603050405020304" pitchFamily="18" charset="0"/>
            </a:endParaRPr>
          </a:p>
          <a:p>
            <a:pPr marR="0">
              <a:lnSpc>
                <a:spcPct val="200000"/>
              </a:lnSpc>
              <a:spcBef>
                <a:spcPts val="0"/>
              </a:spcBef>
              <a:spcAft>
                <a:spcPts val="800"/>
              </a:spcAft>
              <a:buAutoNum type="alphaUcPeriod" startAt="5"/>
            </a:pPr>
            <a:endParaRPr lang="en-US" sz="1200" dirty="0">
              <a:effectLst/>
              <a:latin typeface="Times New Roman" panose="02020603050405020304" pitchFamily="18" charset="0"/>
              <a:ea typeface="Calibri" panose="020F0502020204030204" pitchFamily="34" charset="0"/>
            </a:endParaRPr>
          </a:p>
          <a:p>
            <a:pPr marR="0">
              <a:lnSpc>
                <a:spcPct val="200000"/>
              </a:lnSpc>
              <a:spcBef>
                <a:spcPts val="0"/>
              </a:spcBef>
              <a:spcAft>
                <a:spcPts val="800"/>
              </a:spcAft>
              <a:buAutoNum type="alphaUcPeriod" startAt="5"/>
            </a:pPr>
            <a:endParaRPr lang="en-US" sz="1200" b="0" i="0" dirty="0">
              <a:solidFill>
                <a:srgbClr val="000000"/>
              </a:solidFill>
              <a:latin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26375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887</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Acts 8:26-40</vt:lpstr>
      <vt:lpstr>God sets up a divine appointment and opportunity for obedience </vt:lpstr>
      <vt:lpstr>Phillip’s Act(s) of Obedience</vt:lpstr>
      <vt:lpstr>The Eunuch’s response to God (belief and obedience)</vt:lpstr>
      <vt:lpstr>Lessons for the Modern Believer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8:26-40</dc:title>
  <dc:creator>Tony Borton</dc:creator>
  <cp:lastModifiedBy>Tony Borton</cp:lastModifiedBy>
  <cp:revision>3</cp:revision>
  <dcterms:created xsi:type="dcterms:W3CDTF">2022-03-15T15:29:01Z</dcterms:created>
  <dcterms:modified xsi:type="dcterms:W3CDTF">2022-03-15T16:45:12Z</dcterms:modified>
</cp:coreProperties>
</file>