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64" r:id="rId5"/>
    <p:sldId id="256"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3" d="100"/>
          <a:sy n="93" d="100"/>
        </p:scale>
        <p:origin x="7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D7FAA0-9DC7-4143-8BA3-C6C496BD3CE0}"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233076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7FAA0-9DC7-4143-8BA3-C6C496BD3CE0}"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549969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7FAA0-9DC7-4143-8BA3-C6C496BD3CE0}"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394522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7FAA0-9DC7-4143-8BA3-C6C496BD3CE0}"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23644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7FAA0-9DC7-4143-8BA3-C6C496BD3CE0}"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228684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D7FAA0-9DC7-4143-8BA3-C6C496BD3CE0}"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359437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D7FAA0-9DC7-4143-8BA3-C6C496BD3CE0}" type="datetimeFigureOut">
              <a:rPr lang="en-US" smtClean="0"/>
              <a:t>10/1/2023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105201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D7FAA0-9DC7-4143-8BA3-C6C496BD3CE0}" type="datetimeFigureOut">
              <a:rPr lang="en-US" smtClean="0"/>
              <a:t>10/1/2023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627704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7FAA0-9DC7-4143-8BA3-C6C496BD3CE0}" type="datetimeFigureOut">
              <a:rPr lang="en-US" smtClean="0"/>
              <a:t>10/1/2023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1364518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D7FAA0-9DC7-4143-8BA3-C6C496BD3CE0}"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214109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D7FAA0-9DC7-4143-8BA3-C6C496BD3CE0}"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3477425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7FAA0-9DC7-4143-8BA3-C6C496BD3CE0}" type="datetimeFigureOut">
              <a:rPr lang="en-US" smtClean="0"/>
              <a:t>10/1/2023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5CAFF-B65F-45E2-81A4-DCF91C1821A5}" type="slidenum">
              <a:rPr lang="en-US" smtClean="0"/>
              <a:t>‹#›</a:t>
            </a:fld>
            <a:endParaRPr lang="en-US"/>
          </a:p>
        </p:txBody>
      </p:sp>
    </p:spTree>
    <p:extLst>
      <p:ext uri="{BB962C8B-B14F-4D97-AF65-F5344CB8AC3E}">
        <p14:creationId xmlns:p14="http://schemas.microsoft.com/office/powerpoint/2010/main" val="2519616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168F9-7518-CEF9-91D9-9293F4DE7184}"/>
              </a:ext>
            </a:extLst>
          </p:cNvPr>
          <p:cNvSpPr>
            <a:spLocks noGrp="1"/>
          </p:cNvSpPr>
          <p:nvPr>
            <p:ph type="title"/>
          </p:nvPr>
        </p:nvSpPr>
        <p:spPr>
          <a:xfrm>
            <a:off x="0" y="857253"/>
            <a:ext cx="9144000" cy="510777"/>
          </a:xfrm>
        </p:spPr>
        <p:txBody>
          <a:bodyPr>
            <a:noAutofit/>
          </a:bodyPr>
          <a:lstStyle/>
          <a:p>
            <a:pPr algn="ctr"/>
            <a:r>
              <a:rPr lang="en-US" sz="4500" b="1" dirty="0">
                <a:latin typeface="Times New Roman" panose="02020603050405020304" pitchFamily="18" charset="0"/>
                <a:cs typeface="Times New Roman" panose="02020603050405020304" pitchFamily="18" charset="0"/>
              </a:rPr>
              <a:t>How Are We Saved?</a:t>
            </a:r>
          </a:p>
        </p:txBody>
      </p:sp>
      <p:sp>
        <p:nvSpPr>
          <p:cNvPr id="3" name="Content Placeholder 2">
            <a:extLst>
              <a:ext uri="{FF2B5EF4-FFF2-40B4-BE49-F238E27FC236}">
                <a16:creationId xmlns:a16="http://schemas.microsoft.com/office/drawing/2014/main" id="{B67FB86E-FB4C-3169-1F4E-9B988264D5EA}"/>
              </a:ext>
            </a:extLst>
          </p:cNvPr>
          <p:cNvSpPr>
            <a:spLocks noGrp="1"/>
          </p:cNvSpPr>
          <p:nvPr>
            <p:ph idx="1"/>
          </p:nvPr>
        </p:nvSpPr>
        <p:spPr>
          <a:xfrm>
            <a:off x="0" y="1534479"/>
            <a:ext cx="9144000" cy="4466273"/>
          </a:xfrm>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“...these are written that you may believe that Jesus is the Christ, the Son of God, and that believing you may have life in His name.” - John 20:31</a:t>
            </a:r>
          </a:p>
          <a:p>
            <a:pPr marL="0" indent="0">
              <a:buNone/>
            </a:pPr>
            <a:r>
              <a:rPr lang="en-US" b="1" dirty="0">
                <a:latin typeface="Times New Roman" panose="02020603050405020304" pitchFamily="18" charset="0"/>
                <a:cs typeface="Times New Roman" panose="02020603050405020304" pitchFamily="18" charset="0"/>
              </a:rPr>
              <a:t>“For what does the Scripture say? “Abraham believed God, and it was accounted to him for righteousness.”  - Romans 4:3</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“...if you confess with your mouth the Lord Jesus and believe in your heart that God has raised Him from the dead, you will be saved. 10 For with the heart one believes unto righteousness, and with the mouth confession is made unto salvation.” - Romans 10:9-10</a:t>
            </a:r>
          </a:p>
          <a:p>
            <a:pPr marL="0" indent="0">
              <a:buNone/>
            </a:pPr>
            <a:endParaRPr lang="en-US" b="1" dirty="0">
              <a:latin typeface="Times New Roman" panose="02020603050405020304" pitchFamily="18" charset="0"/>
              <a:cs typeface="Times New Roman" panose="02020603050405020304" pitchFamily="18" charset="0"/>
            </a:endParaRPr>
          </a:p>
          <a:p>
            <a:pPr marL="0" indent="0" algn="ctr">
              <a:buNone/>
            </a:pPr>
            <a:r>
              <a:rPr lang="en-US" b="1" dirty="0">
                <a:solidFill>
                  <a:srgbClr val="FF0000"/>
                </a:solidFill>
                <a:latin typeface="Times New Roman" panose="02020603050405020304" pitchFamily="18" charset="0"/>
                <a:cs typeface="Times New Roman" panose="02020603050405020304" pitchFamily="18" charset="0"/>
              </a:rPr>
              <a:t>Belief. That is how we are saved.</a:t>
            </a:r>
          </a:p>
        </p:txBody>
      </p:sp>
    </p:spTree>
    <p:extLst>
      <p:ext uri="{BB962C8B-B14F-4D97-AF65-F5344CB8AC3E}">
        <p14:creationId xmlns:p14="http://schemas.microsoft.com/office/powerpoint/2010/main" val="92683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97485-A54D-72E1-4828-9726776D29A4}"/>
              </a:ext>
            </a:extLst>
          </p:cNvPr>
          <p:cNvSpPr>
            <a:spLocks noGrp="1"/>
          </p:cNvSpPr>
          <p:nvPr>
            <p:ph type="title"/>
          </p:nvPr>
        </p:nvSpPr>
        <p:spPr>
          <a:xfrm>
            <a:off x="628650" y="857253"/>
            <a:ext cx="7886700" cy="651509"/>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What’s the Deal with Simon?</a:t>
            </a:r>
          </a:p>
        </p:txBody>
      </p:sp>
      <p:sp>
        <p:nvSpPr>
          <p:cNvPr id="3" name="Content Placeholder 2">
            <a:extLst>
              <a:ext uri="{FF2B5EF4-FFF2-40B4-BE49-F238E27FC236}">
                <a16:creationId xmlns:a16="http://schemas.microsoft.com/office/drawing/2014/main" id="{87C84446-129C-B0F4-7CA7-8DABDC4A3FC7}"/>
              </a:ext>
            </a:extLst>
          </p:cNvPr>
          <p:cNvSpPr>
            <a:spLocks noGrp="1"/>
          </p:cNvSpPr>
          <p:nvPr>
            <p:ph idx="1"/>
          </p:nvPr>
        </p:nvSpPr>
        <p:spPr>
          <a:xfrm>
            <a:off x="0" y="1594485"/>
            <a:ext cx="9144000" cy="4406265"/>
          </a:xfrm>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1.	He is obsessed with and practices the magic arts (v. 9-11)</a:t>
            </a:r>
          </a:p>
          <a:p>
            <a:pPr marL="0" indent="0">
              <a:buNone/>
            </a:pPr>
            <a:r>
              <a:rPr lang="en-US" b="1" dirty="0">
                <a:latin typeface="Times New Roman" panose="02020603050405020304" pitchFamily="18" charset="0"/>
                <a:cs typeface="Times New Roman" panose="02020603050405020304" pitchFamily="18" charset="0"/>
              </a:rPr>
              <a:t>2.	He is full of pride and works to elevate his own name (vs. 	9-11)</a:t>
            </a:r>
          </a:p>
          <a:p>
            <a:pPr marL="0" indent="0">
              <a:buNone/>
            </a:pPr>
            <a:r>
              <a:rPr lang="en-US" b="1" dirty="0">
                <a:latin typeface="Times New Roman" panose="02020603050405020304" pitchFamily="18" charset="0"/>
                <a:cs typeface="Times New Roman" panose="02020603050405020304" pitchFamily="18" charset="0"/>
              </a:rPr>
              <a:t>3.	He is drawn to a power greater than his own. (v. 13)</a:t>
            </a:r>
          </a:p>
          <a:p>
            <a:pPr marL="0" indent="0">
              <a:buNone/>
            </a:pPr>
            <a:r>
              <a:rPr lang="en-US" b="1" dirty="0">
                <a:latin typeface="Times New Roman" panose="02020603050405020304" pitchFamily="18" charset="0"/>
                <a:cs typeface="Times New Roman" panose="02020603050405020304" pitchFamily="18" charset="0"/>
              </a:rPr>
              <a:t>4.	He wants to wield this power, and profit from it. (vs. 18-	19)</a:t>
            </a:r>
          </a:p>
          <a:p>
            <a:pPr marL="0" indent="0">
              <a:buNone/>
            </a:pPr>
            <a:r>
              <a:rPr lang="en-US" b="1" dirty="0">
                <a:latin typeface="Times New Roman" panose="02020603050405020304" pitchFamily="18" charset="0"/>
                <a:cs typeface="Times New Roman" panose="02020603050405020304" pitchFamily="18" charset="0"/>
              </a:rPr>
              <a:t>5.	He doesn’t understand this power he covets. (v. 20)</a:t>
            </a:r>
          </a:p>
          <a:p>
            <a:pPr marL="0" indent="0">
              <a:buNone/>
            </a:pPr>
            <a:r>
              <a:rPr lang="en-US" b="1" dirty="0">
                <a:latin typeface="Times New Roman" panose="02020603050405020304" pitchFamily="18" charset="0"/>
                <a:cs typeface="Times New Roman" panose="02020603050405020304" pitchFamily="18" charset="0"/>
              </a:rPr>
              <a:t>6.	His heart is not right before God, therefore he is not a 	partaker in the things of the spirit. (v. 21)</a:t>
            </a:r>
          </a:p>
          <a:p>
            <a:pPr marL="0" indent="0">
              <a:buNone/>
            </a:pPr>
            <a:r>
              <a:rPr lang="en-US" b="1" dirty="0">
                <a:latin typeface="Times New Roman" panose="02020603050405020304" pitchFamily="18" charset="0"/>
                <a:cs typeface="Times New Roman" panose="02020603050405020304" pitchFamily="18" charset="0"/>
              </a:rPr>
              <a:t>7.	He is called to repentance. (v. 22)</a:t>
            </a:r>
          </a:p>
          <a:p>
            <a:pPr marL="0" indent="0">
              <a:buNone/>
            </a:pPr>
            <a:r>
              <a:rPr lang="en-US" b="1" dirty="0">
                <a:latin typeface="Times New Roman" panose="02020603050405020304" pitchFamily="18" charset="0"/>
                <a:cs typeface="Times New Roman" panose="02020603050405020304" pitchFamily="18" charset="0"/>
              </a:rPr>
              <a:t>8.	He is poisoned by bitterness and a slave to iniquity (v. 	23)</a:t>
            </a:r>
          </a:p>
          <a:p>
            <a:pPr marL="0" indent="0">
              <a:buNone/>
            </a:pPr>
            <a:endParaRPr lang="en-US" dirty="0"/>
          </a:p>
        </p:txBody>
      </p:sp>
    </p:spTree>
    <p:extLst>
      <p:ext uri="{BB962C8B-B14F-4D97-AF65-F5344CB8AC3E}">
        <p14:creationId xmlns:p14="http://schemas.microsoft.com/office/powerpoint/2010/main" val="951112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F868C-174F-358F-742C-848867F5C992}"/>
              </a:ext>
            </a:extLst>
          </p:cNvPr>
          <p:cNvSpPr>
            <a:spLocks noGrp="1"/>
          </p:cNvSpPr>
          <p:nvPr>
            <p:ph type="title"/>
          </p:nvPr>
        </p:nvSpPr>
        <p:spPr>
          <a:xfrm>
            <a:off x="628650" y="857253"/>
            <a:ext cx="7886700" cy="771524"/>
          </a:xfrm>
        </p:spPr>
        <p:txBody>
          <a:bodyPr/>
          <a:lstStyle/>
          <a:p>
            <a:pPr algn="ctr"/>
            <a:r>
              <a:rPr lang="en-US" b="1" dirty="0">
                <a:latin typeface="Times New Roman" panose="02020603050405020304" pitchFamily="18" charset="0"/>
                <a:cs typeface="Times New Roman" panose="02020603050405020304" pitchFamily="18" charset="0"/>
              </a:rPr>
              <a:t>Last Week’s Application</a:t>
            </a:r>
          </a:p>
        </p:txBody>
      </p:sp>
      <p:sp>
        <p:nvSpPr>
          <p:cNvPr id="3" name="Content Placeholder 2">
            <a:extLst>
              <a:ext uri="{FF2B5EF4-FFF2-40B4-BE49-F238E27FC236}">
                <a16:creationId xmlns:a16="http://schemas.microsoft.com/office/drawing/2014/main" id="{8D3DC8E8-7AAE-F545-35A3-A70E43339F18}"/>
              </a:ext>
            </a:extLst>
          </p:cNvPr>
          <p:cNvSpPr>
            <a:spLocks noGrp="1"/>
          </p:cNvSpPr>
          <p:nvPr>
            <p:ph idx="1"/>
          </p:nvPr>
        </p:nvSpPr>
        <p:spPr>
          <a:xfrm>
            <a:off x="0" y="1697357"/>
            <a:ext cx="9144000" cy="4303394"/>
          </a:xfrm>
        </p:spPr>
        <p:txBody>
          <a:bodyPr>
            <a:normAutofit fontScale="77500" lnSpcReduction="20000"/>
          </a:bodyPr>
          <a:lstStyle/>
          <a:p>
            <a:pPr marL="385763" indent="-385763">
              <a:buAutoNum type="arabicPeriod"/>
            </a:pPr>
            <a:r>
              <a:rPr lang="en-US" b="1" dirty="0">
                <a:latin typeface="Times New Roman" panose="02020603050405020304" pitchFamily="18" charset="0"/>
                <a:cs typeface="Times New Roman" panose="02020603050405020304" pitchFamily="18" charset="0"/>
              </a:rPr>
              <a:t>Beware of False Teachers</a:t>
            </a:r>
          </a:p>
          <a:p>
            <a:pPr marL="0" indent="0">
              <a:buNone/>
            </a:pPr>
            <a:r>
              <a:rPr lang="en-US" dirty="0">
                <a:latin typeface="Times New Roman" panose="02020603050405020304" pitchFamily="18" charset="0"/>
                <a:cs typeface="Times New Roman" panose="02020603050405020304" pitchFamily="18" charset="0"/>
              </a:rPr>
              <a:t>“Beware of false prophets, who come to you in sheep’s clothing, but inwardly they are ravenous wolves. 16 You will know them by their fruits.”</a:t>
            </a:r>
          </a:p>
          <a:p>
            <a:pPr marL="0" indent="0">
              <a:buNone/>
            </a:pPr>
            <a:r>
              <a:rPr lang="en-US" dirty="0">
                <a:latin typeface="Times New Roman" panose="02020603050405020304" pitchFamily="18" charset="0"/>
                <a:cs typeface="Times New Roman" panose="02020603050405020304" pitchFamily="18" charset="0"/>
              </a:rPr>
              <a:t>- Matthew 7:15-16</a:t>
            </a:r>
          </a:p>
          <a:p>
            <a:pPr marL="385763" indent="-385763">
              <a:buAutoNum type="arabicPeriod" startAt="2"/>
            </a:pPr>
            <a:r>
              <a:rPr lang="en-US" b="1" dirty="0">
                <a:latin typeface="Times New Roman" panose="02020603050405020304" pitchFamily="18" charset="0"/>
                <a:cs typeface="Times New Roman" panose="02020603050405020304" pitchFamily="18" charset="0"/>
              </a:rPr>
              <a:t>Examine Yourself</a:t>
            </a:r>
          </a:p>
          <a:p>
            <a:pPr marL="0" indent="0">
              <a:buNone/>
            </a:pPr>
            <a:r>
              <a:rPr lang="en-US" dirty="0">
                <a:latin typeface="Times New Roman" panose="02020603050405020304" pitchFamily="18" charset="0"/>
                <a:cs typeface="Times New Roman" panose="02020603050405020304" pitchFamily="18" charset="0"/>
              </a:rPr>
              <a:t>“Examine yourselves as to whether you are in the faith. Test yourselves. Do you not know yourselves, that Jesus Christ is in you?” </a:t>
            </a:r>
          </a:p>
          <a:p>
            <a:pPr marL="0" indent="0">
              <a:buNone/>
            </a:pPr>
            <a:r>
              <a:rPr lang="en-US" dirty="0">
                <a:latin typeface="Times New Roman" panose="02020603050405020304" pitchFamily="18" charset="0"/>
                <a:cs typeface="Times New Roman" panose="02020603050405020304" pitchFamily="18" charset="0"/>
              </a:rPr>
              <a:t>- 2 Corinthians 13:5</a:t>
            </a:r>
          </a:p>
          <a:p>
            <a:pPr marL="385763" indent="-385763">
              <a:buAutoNum type="arabicPeriod" startAt="3"/>
            </a:pPr>
            <a:r>
              <a:rPr lang="en-US" b="1" dirty="0">
                <a:latin typeface="Times New Roman" panose="02020603050405020304" pitchFamily="18" charset="0"/>
                <a:cs typeface="Times New Roman" panose="02020603050405020304" pitchFamily="18" charset="0"/>
              </a:rPr>
              <a:t>Help One Another</a:t>
            </a:r>
          </a:p>
          <a:p>
            <a:pPr marL="0" indent="0">
              <a:buNone/>
            </a:pPr>
            <a:r>
              <a:rPr lang="en-US" dirty="0">
                <a:latin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a:t>
            </a:r>
          </a:p>
          <a:p>
            <a:pPr marL="0" indent="0">
              <a:buNone/>
            </a:pPr>
            <a:r>
              <a:rPr lang="en-US" dirty="0">
                <a:latin typeface="Times New Roman" panose="02020603050405020304" pitchFamily="18" charset="0"/>
                <a:cs typeface="Times New Roman" panose="02020603050405020304" pitchFamily="18" charset="0"/>
              </a:rPr>
              <a:t>- James 5:16</a:t>
            </a:r>
          </a:p>
          <a:p>
            <a:pPr marL="0" indent="0">
              <a:buNone/>
            </a:pPr>
            <a:endParaRPr lang="en-US" dirty="0"/>
          </a:p>
        </p:txBody>
      </p:sp>
    </p:spTree>
    <p:extLst>
      <p:ext uri="{BB962C8B-B14F-4D97-AF65-F5344CB8AC3E}">
        <p14:creationId xmlns:p14="http://schemas.microsoft.com/office/powerpoint/2010/main" val="653224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81D6B-8E8F-71D3-40AC-B175B3202098}"/>
              </a:ext>
            </a:extLst>
          </p:cNvPr>
          <p:cNvSpPr>
            <a:spLocks noGrp="1"/>
          </p:cNvSpPr>
          <p:nvPr>
            <p:ph type="title"/>
          </p:nvPr>
        </p:nvSpPr>
        <p:spPr>
          <a:xfrm>
            <a:off x="0" y="1"/>
            <a:ext cx="9144000" cy="806824"/>
          </a:xfrm>
        </p:spPr>
        <p:txBody>
          <a:bodyPr/>
          <a:lstStyle/>
          <a:p>
            <a:pPr algn="ctr"/>
            <a:r>
              <a:rPr lang="en-US" b="1" dirty="0">
                <a:latin typeface="Times New Roman" panose="02020603050405020304" pitchFamily="18" charset="0"/>
                <a:cs typeface="Times New Roman" panose="02020603050405020304" pitchFamily="18" charset="0"/>
              </a:rPr>
              <a:t>Sermon Outline</a:t>
            </a:r>
          </a:p>
        </p:txBody>
      </p:sp>
      <p:sp>
        <p:nvSpPr>
          <p:cNvPr id="3" name="Content Placeholder 2">
            <a:extLst>
              <a:ext uri="{FF2B5EF4-FFF2-40B4-BE49-F238E27FC236}">
                <a16:creationId xmlns:a16="http://schemas.microsoft.com/office/drawing/2014/main" id="{6CE295A0-37D4-EA3B-9B69-E46A0B21EE2B}"/>
              </a:ext>
            </a:extLst>
          </p:cNvPr>
          <p:cNvSpPr>
            <a:spLocks noGrp="1"/>
          </p:cNvSpPr>
          <p:nvPr>
            <p:ph idx="1"/>
          </p:nvPr>
        </p:nvSpPr>
        <p:spPr>
          <a:xfrm>
            <a:off x="0" y="941294"/>
            <a:ext cx="9144000" cy="5916705"/>
          </a:xfrm>
        </p:spPr>
        <p:txBody>
          <a:bodyPr/>
          <a:lstStyle/>
          <a:p>
            <a:pPr marL="0" indent="0">
              <a:buNone/>
            </a:pPr>
            <a:r>
              <a:rPr lang="en-US" sz="4800" b="1" dirty="0">
                <a:latin typeface="Times New Roman" panose="02020603050405020304" pitchFamily="18" charset="0"/>
                <a:cs typeface="Times New Roman" panose="02020603050405020304" pitchFamily="18" charset="0"/>
              </a:rPr>
              <a:t>1.	Philip’s Faithful Obedience</a:t>
            </a:r>
          </a:p>
          <a:p>
            <a:pPr marL="0" indent="0">
              <a:buNone/>
            </a:pPr>
            <a:endParaRPr lang="en-US" sz="4800" b="1" dirty="0">
              <a:latin typeface="Times New Roman" panose="02020603050405020304" pitchFamily="18" charset="0"/>
              <a:cs typeface="Times New Roman" panose="02020603050405020304" pitchFamily="18" charset="0"/>
            </a:endParaRPr>
          </a:p>
          <a:p>
            <a:pPr marL="0" indent="0">
              <a:buNone/>
            </a:pPr>
            <a:r>
              <a:rPr lang="en-US" sz="4800" b="1" dirty="0">
                <a:latin typeface="Times New Roman" panose="02020603050405020304" pitchFamily="18" charset="0"/>
                <a:cs typeface="Times New Roman" panose="02020603050405020304" pitchFamily="18" charset="0"/>
              </a:rPr>
              <a:t>2.	God’s Design and Providence</a:t>
            </a:r>
          </a:p>
          <a:p>
            <a:pPr marL="0" indent="0">
              <a:buNone/>
            </a:pPr>
            <a:endParaRPr lang="en-US" sz="4800" b="1" dirty="0">
              <a:latin typeface="Times New Roman" panose="02020603050405020304" pitchFamily="18" charset="0"/>
              <a:cs typeface="Times New Roman" panose="02020603050405020304" pitchFamily="18" charset="0"/>
            </a:endParaRPr>
          </a:p>
          <a:p>
            <a:pPr marL="0" indent="0">
              <a:buNone/>
            </a:pPr>
            <a:r>
              <a:rPr lang="en-US" sz="4800" b="1" dirty="0">
                <a:latin typeface="Times New Roman" panose="02020603050405020304" pitchFamily="18" charset="0"/>
                <a:cs typeface="Times New Roman" panose="02020603050405020304" pitchFamily="18" charset="0"/>
              </a:rPr>
              <a:t>3.	A Glorious Outcome</a:t>
            </a:r>
          </a:p>
          <a:p>
            <a:pPr marL="0" indent="0">
              <a:buNone/>
            </a:pPr>
            <a:endParaRPr lang="en-US" dirty="0"/>
          </a:p>
        </p:txBody>
      </p:sp>
    </p:spTree>
    <p:extLst>
      <p:ext uri="{BB962C8B-B14F-4D97-AF65-F5344CB8AC3E}">
        <p14:creationId xmlns:p14="http://schemas.microsoft.com/office/powerpoint/2010/main" val="1078698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198264-4EA0-BBCA-EBA1-237F73E9ABED}"/>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Acts 8:26-40</a:t>
            </a:r>
          </a:p>
        </p:txBody>
      </p:sp>
      <p:sp>
        <p:nvSpPr>
          <p:cNvPr id="5" name="Content Placeholder 4">
            <a:extLst>
              <a:ext uri="{FF2B5EF4-FFF2-40B4-BE49-F238E27FC236}">
                <a16:creationId xmlns:a16="http://schemas.microsoft.com/office/drawing/2014/main" id="{CC5F981A-C577-83D8-6F62-C6555A4E2937}"/>
              </a:ext>
            </a:extLst>
          </p:cNvPr>
          <p:cNvSpPr>
            <a:spLocks noGrp="1"/>
          </p:cNvSpPr>
          <p:nvPr>
            <p:ph idx="1"/>
          </p:nvPr>
        </p:nvSpPr>
        <p:spPr>
          <a:xfrm>
            <a:off x="0" y="820270"/>
            <a:ext cx="9144000" cy="6037729"/>
          </a:xfrm>
        </p:spPr>
        <p:txBody>
          <a:bodyPr>
            <a:normAutofit fontScale="70000" lnSpcReduction="20000"/>
          </a:bodyPr>
          <a:lstStyle/>
          <a:p>
            <a:pPr marL="0" indent="0">
              <a:buNone/>
            </a:pPr>
            <a:r>
              <a:rPr lang="en-US" sz="2900" b="1" dirty="0">
                <a:latin typeface="Times New Roman" panose="02020603050405020304" pitchFamily="18" charset="0"/>
                <a:cs typeface="Times New Roman" panose="02020603050405020304" pitchFamily="18" charset="0"/>
              </a:rPr>
              <a:t>26 Now an angel of the Lord spoke to Philip, saying, “Arise and go toward the south along the road which goes down from Jerusalem to Gaza.” This is desert. 27 So he arose and went. And behold, a man of Ethiopia, a eunuch of great authority under Candace the queen of the Ethiopians, who had charge of all her treasury, and had come to Jerusalem to worship, 28 was returning. And sitting in his chariot, he was reading Isaiah the prophet. 29 Then the Spirit said to Philip, “Go near and overtake this chariot.” 30 So Philip ran to him, and heard him reading the prophet Isaiah, and said, “Do you understand what you are reading?” 31 And he said, “How can I, unless someone guides me?” And he asked Philip to come up and sit with him. 32 The place in the Scripture which he read was this:</a:t>
            </a:r>
          </a:p>
          <a:p>
            <a:pPr marL="0" indent="0">
              <a:buNone/>
            </a:pPr>
            <a:r>
              <a:rPr lang="en-US" sz="2900" b="1" dirty="0">
                <a:latin typeface="Times New Roman" panose="02020603050405020304" pitchFamily="18" charset="0"/>
                <a:cs typeface="Times New Roman" panose="02020603050405020304" pitchFamily="18" charset="0"/>
              </a:rPr>
              <a:t>“He was led as a sheep to the slaughter; And as a lamb before its shearer is silent, So He opened not His mouth. 33 In His humiliation His justice was taken aw ay, And who will declare His generation? For His life is taken from the earth.”</a:t>
            </a:r>
          </a:p>
          <a:p>
            <a:pPr marL="0" indent="0">
              <a:buNone/>
            </a:pPr>
            <a:r>
              <a:rPr lang="en-US" sz="2900" b="1" dirty="0">
                <a:latin typeface="Times New Roman" panose="02020603050405020304" pitchFamily="18" charset="0"/>
                <a:cs typeface="Times New Roman" panose="02020603050405020304" pitchFamily="18" charset="0"/>
              </a:rPr>
              <a:t>34 So the eunuch answered Philip and said, “I ask you, of whom does the prophet say this, of himself or of some other man?” 35 Then Philip opened his mouth, and beginning at this Scripture, preached Jesus to him. 36 Now as they went down the road, they came to some water. And the eunuch said, “See, here is water. What hinders me from being baptized?”</a:t>
            </a:r>
          </a:p>
          <a:p>
            <a:pPr marL="0" indent="0">
              <a:buNone/>
            </a:pPr>
            <a:r>
              <a:rPr lang="en-US" sz="2900" b="1" dirty="0">
                <a:latin typeface="Times New Roman" panose="02020603050405020304" pitchFamily="18" charset="0"/>
                <a:cs typeface="Times New Roman" panose="02020603050405020304" pitchFamily="18" charset="0"/>
              </a:rPr>
              <a:t>37 Then Philip said, “If you believe with all your heart, you may.” And he answered and said, “I believe that Jesus Christ is the Son of God.”</a:t>
            </a:r>
          </a:p>
          <a:p>
            <a:pPr marL="0" indent="0">
              <a:buNone/>
            </a:pPr>
            <a:r>
              <a:rPr lang="en-US" sz="2900" b="1" dirty="0">
                <a:latin typeface="Times New Roman" panose="02020603050405020304" pitchFamily="18" charset="0"/>
                <a:cs typeface="Times New Roman" panose="02020603050405020304" pitchFamily="18" charset="0"/>
              </a:rPr>
              <a:t>38 So he commanded the chariot to stand still. And both Philip and the eunuch went down into the water, and he baptized him. 39 Now when they came up out of the water, the Spirit of the Lord caught Philip away, so that the eunuch saw him no more; and he went on his way rejoicing. 40 But Philip was found at Azotus. And passing through, he preached in all the cities till he came to Caesarea.”</a:t>
            </a:r>
          </a:p>
          <a:p>
            <a:pPr marL="0" indent="0">
              <a:buNone/>
            </a:pPr>
            <a:endParaRPr lang="en-US" dirty="0"/>
          </a:p>
        </p:txBody>
      </p:sp>
    </p:spTree>
    <p:extLst>
      <p:ext uri="{BB962C8B-B14F-4D97-AF65-F5344CB8AC3E}">
        <p14:creationId xmlns:p14="http://schemas.microsoft.com/office/powerpoint/2010/main" val="1563151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E900B-488B-5E41-42BC-57A7947054CF}"/>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D3C2DB38-45D9-0CA1-F960-07F4870978CE}"/>
              </a:ext>
            </a:extLst>
          </p:cNvPr>
          <p:cNvSpPr>
            <a:spLocks noGrp="1"/>
          </p:cNvSpPr>
          <p:nvPr>
            <p:ph idx="1"/>
          </p:nvPr>
        </p:nvSpPr>
        <p:spPr>
          <a:xfrm>
            <a:off x="0" y="681036"/>
            <a:ext cx="9144000" cy="6176963"/>
          </a:xfrm>
        </p:spPr>
        <p:txBody>
          <a:bodyPr>
            <a:normAutofit fontScale="77500" lnSpcReduction="20000"/>
          </a:bodyPr>
          <a:lstStyle/>
          <a:p>
            <a:pPr marL="0" indent="0">
              <a:buNone/>
            </a:pPr>
            <a:r>
              <a:rPr lang="en-US" b="1" dirty="0">
                <a:latin typeface="Times New Roman" panose="02020603050405020304" pitchFamily="18" charset="0"/>
                <a:cs typeface="Times New Roman" panose="02020603050405020304" pitchFamily="18" charset="0"/>
              </a:rPr>
              <a:t>1.	Obey God’s Command</a:t>
            </a:r>
          </a:p>
          <a:p>
            <a:pPr marL="0" indent="0">
              <a:buNone/>
            </a:pPr>
            <a:r>
              <a:rPr lang="en-US" dirty="0">
                <a:latin typeface="Times New Roman" panose="02020603050405020304" pitchFamily="18" charset="0"/>
                <a:cs typeface="Times New Roman" panose="02020603050405020304" pitchFamily="18" charset="0"/>
              </a:rPr>
              <a:t>I beseech you therefore, brethren, by the mercies of God, that you present your bodies a living sacrifice, holy, acceptable to God, which is your reasonable service. – Romans 12:1</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2.	Operate in God’s Reality</a:t>
            </a:r>
          </a:p>
          <a:p>
            <a:pPr marL="0" indent="0">
              <a:buNone/>
            </a:pPr>
            <a:r>
              <a:rPr lang="en-US" dirty="0">
                <a:latin typeface="Times New Roman" panose="02020603050405020304" pitchFamily="18" charset="0"/>
                <a:cs typeface="Times New Roman" panose="02020603050405020304" pitchFamily="18" charset="0"/>
              </a:rPr>
              <a:t>And we know that all things work together for good to those who love God, to those who are the called according to His purpose. – Romans 8:28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3.	Observe God’s Glory</a:t>
            </a:r>
          </a:p>
          <a:p>
            <a:pPr marL="0" indent="0">
              <a:buNone/>
            </a:pPr>
            <a:r>
              <a:rPr lang="en-US" dirty="0">
                <a:latin typeface="Times New Roman" panose="02020603050405020304" pitchFamily="18" charset="0"/>
                <a:cs typeface="Times New Roman" panose="02020603050405020304" pitchFamily="18" charset="0"/>
              </a:rPr>
              <a:t>For I am God, and there is no other;</a:t>
            </a:r>
          </a:p>
          <a:p>
            <a:pPr marL="0" indent="0">
              <a:buNone/>
            </a:pPr>
            <a:r>
              <a:rPr lang="en-US" dirty="0">
                <a:latin typeface="Times New Roman" panose="02020603050405020304" pitchFamily="18" charset="0"/>
                <a:cs typeface="Times New Roman" panose="02020603050405020304" pitchFamily="18" charset="0"/>
              </a:rPr>
              <a:t>I am God, and there is none like Me,</a:t>
            </a:r>
          </a:p>
          <a:p>
            <a:pPr marL="0" indent="0">
              <a:buNone/>
            </a:pPr>
            <a:r>
              <a:rPr lang="en-US" dirty="0">
                <a:latin typeface="Times New Roman" panose="02020603050405020304" pitchFamily="18" charset="0"/>
                <a:cs typeface="Times New Roman" panose="02020603050405020304" pitchFamily="18" charset="0"/>
              </a:rPr>
              <a:t>10 Declaring the end from the beginning,</a:t>
            </a:r>
          </a:p>
          <a:p>
            <a:pPr marL="0" indent="0">
              <a:buNone/>
            </a:pPr>
            <a:r>
              <a:rPr lang="en-US" dirty="0">
                <a:latin typeface="Times New Roman" panose="02020603050405020304" pitchFamily="18" charset="0"/>
                <a:cs typeface="Times New Roman" panose="02020603050405020304" pitchFamily="18" charset="0"/>
              </a:rPr>
              <a:t>And from ancient times things that are not yet done,</a:t>
            </a:r>
          </a:p>
          <a:p>
            <a:pPr marL="0" indent="0">
              <a:buNone/>
            </a:pPr>
            <a:r>
              <a:rPr lang="en-US" dirty="0">
                <a:latin typeface="Times New Roman" panose="02020603050405020304" pitchFamily="18" charset="0"/>
                <a:cs typeface="Times New Roman" panose="02020603050405020304" pitchFamily="18" charset="0"/>
              </a:rPr>
              <a:t>Saying, ‘My counsel shall stand,</a:t>
            </a:r>
          </a:p>
          <a:p>
            <a:pPr marL="0" indent="0">
              <a:buNone/>
            </a:pPr>
            <a:r>
              <a:rPr lang="en-US" dirty="0">
                <a:latin typeface="Times New Roman" panose="02020603050405020304" pitchFamily="18" charset="0"/>
                <a:cs typeface="Times New Roman" panose="02020603050405020304" pitchFamily="18" charset="0"/>
              </a:rPr>
              <a:t>And I will do all My pleasure,’</a:t>
            </a:r>
          </a:p>
          <a:p>
            <a:pPr marL="0" indent="0">
              <a:buNone/>
            </a:pPr>
            <a:r>
              <a:rPr lang="en-US" dirty="0">
                <a:latin typeface="Times New Roman" panose="02020603050405020304" pitchFamily="18" charset="0"/>
                <a:cs typeface="Times New Roman" panose="02020603050405020304" pitchFamily="18" charset="0"/>
              </a:rPr>
              <a:t>- Isaiah 46:9-10</a:t>
            </a:r>
          </a:p>
          <a:p>
            <a:pPr marL="0" indent="0">
              <a:buNone/>
            </a:pPr>
            <a:endParaRPr lang="en-US" dirty="0"/>
          </a:p>
        </p:txBody>
      </p:sp>
    </p:spTree>
    <p:extLst>
      <p:ext uri="{BB962C8B-B14F-4D97-AF65-F5344CB8AC3E}">
        <p14:creationId xmlns:p14="http://schemas.microsoft.com/office/powerpoint/2010/main" val="6953161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1386</TotalTime>
  <Words>1008</Words>
  <Application>Microsoft Office PowerPoint</Application>
  <PresentationFormat>On-screen Show (4:3)</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How Are We Saved?</vt:lpstr>
      <vt:lpstr>What’s the Deal with Simon?</vt:lpstr>
      <vt:lpstr>Last Week’s Application</vt:lpstr>
      <vt:lpstr>Sermon Outline</vt:lpstr>
      <vt:lpstr>Acts 8:26-40</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Borton</dc:creator>
  <cp:lastModifiedBy>Tony Borton</cp:lastModifiedBy>
  <cp:revision>3</cp:revision>
  <dcterms:created xsi:type="dcterms:W3CDTF">2023-09-27T19:18:56Z</dcterms:created>
  <dcterms:modified xsi:type="dcterms:W3CDTF">2023-10-01T15:59:37Z</dcterms:modified>
</cp:coreProperties>
</file>