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93" d="100"/>
          <a:sy n="93"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3F62B9-03BA-401F-9AC5-9CA35D77801D}"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38999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F62B9-03BA-401F-9AC5-9CA35D77801D}"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2147210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F62B9-03BA-401F-9AC5-9CA35D77801D}"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290037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3F62B9-03BA-401F-9AC5-9CA35D77801D}"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897530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3F62B9-03BA-401F-9AC5-9CA35D77801D}"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3584522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3F62B9-03BA-401F-9AC5-9CA35D77801D}"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17788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3F62B9-03BA-401F-9AC5-9CA35D77801D}" type="datetimeFigureOut">
              <a:rPr lang="en-US" smtClean="0"/>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137232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3F62B9-03BA-401F-9AC5-9CA35D77801D}" type="datetimeFigureOut">
              <a:rPr lang="en-US" smtClean="0"/>
              <a:t>9/14/2023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914191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F62B9-03BA-401F-9AC5-9CA35D77801D}" type="datetimeFigureOut">
              <a:rPr lang="en-US" smtClean="0"/>
              <a:t>9/14/2023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272312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3F62B9-03BA-401F-9AC5-9CA35D77801D}"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133876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3F62B9-03BA-401F-9AC5-9CA35D77801D}"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3870AD-2193-42FE-A974-4680BB5C84E2}" type="slidenum">
              <a:rPr lang="en-US" smtClean="0"/>
              <a:t>‹#›</a:t>
            </a:fld>
            <a:endParaRPr lang="en-US"/>
          </a:p>
        </p:txBody>
      </p:sp>
    </p:spTree>
    <p:extLst>
      <p:ext uri="{BB962C8B-B14F-4D97-AF65-F5344CB8AC3E}">
        <p14:creationId xmlns:p14="http://schemas.microsoft.com/office/powerpoint/2010/main" val="274096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F62B9-03BA-401F-9AC5-9CA35D77801D}" type="datetimeFigureOut">
              <a:rPr lang="en-US" smtClean="0"/>
              <a:t>9/14/2023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870AD-2193-42FE-A974-4680BB5C84E2}" type="slidenum">
              <a:rPr lang="en-US" smtClean="0"/>
              <a:t>‹#›</a:t>
            </a:fld>
            <a:endParaRPr lang="en-US"/>
          </a:p>
        </p:txBody>
      </p:sp>
    </p:spTree>
    <p:extLst>
      <p:ext uri="{BB962C8B-B14F-4D97-AF65-F5344CB8AC3E}">
        <p14:creationId xmlns:p14="http://schemas.microsoft.com/office/powerpoint/2010/main" val="3941775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268D3-2264-5108-C994-902245683ED6}"/>
              </a:ext>
            </a:extLst>
          </p:cNvPr>
          <p:cNvSpPr>
            <a:spLocks noGrp="1"/>
          </p:cNvSpPr>
          <p:nvPr>
            <p:ph type="title"/>
          </p:nvPr>
        </p:nvSpPr>
        <p:spPr>
          <a:xfrm>
            <a:off x="0" y="1"/>
            <a:ext cx="9144000" cy="811658"/>
          </a:xfrm>
        </p:spPr>
        <p:txBody>
          <a:bodyPr>
            <a:normAutofit/>
          </a:bodyPr>
          <a:lstStyle/>
          <a:p>
            <a:pPr algn="ctr"/>
            <a:r>
              <a:rPr lang="en-US" sz="3200" b="1" dirty="0">
                <a:latin typeface="Times New Roman" panose="02020603050405020304" pitchFamily="18" charset="0"/>
                <a:cs typeface="Times New Roman" panose="02020603050405020304" pitchFamily="18" charset="0"/>
              </a:rPr>
              <a:t>Acts 8:4-25 – Philip Takes the Gospel to Samaria</a:t>
            </a:r>
          </a:p>
        </p:txBody>
      </p:sp>
      <p:sp>
        <p:nvSpPr>
          <p:cNvPr id="3" name="Content Placeholder 2">
            <a:extLst>
              <a:ext uri="{FF2B5EF4-FFF2-40B4-BE49-F238E27FC236}">
                <a16:creationId xmlns:a16="http://schemas.microsoft.com/office/drawing/2014/main" id="{B685B5DC-80A2-2BFA-C057-556ADE5B1AAC}"/>
              </a:ext>
            </a:extLst>
          </p:cNvPr>
          <p:cNvSpPr>
            <a:spLocks noGrp="1"/>
          </p:cNvSpPr>
          <p:nvPr>
            <p:ph idx="1"/>
          </p:nvPr>
        </p:nvSpPr>
        <p:spPr>
          <a:xfrm>
            <a:off x="-1" y="811659"/>
            <a:ext cx="9143999" cy="6046340"/>
          </a:xfrm>
        </p:spPr>
        <p:txBody>
          <a:bodyPr>
            <a:noAutofit/>
          </a:bodyPr>
          <a:lstStyle/>
          <a:p>
            <a:pPr marL="0" indent="0">
              <a:buNone/>
            </a:pPr>
            <a:r>
              <a:rPr lang="en-US" sz="1600" b="1" dirty="0">
                <a:latin typeface="Times New Roman" panose="02020603050405020304" pitchFamily="18" charset="0"/>
                <a:cs typeface="Times New Roman" panose="02020603050405020304" pitchFamily="18" charset="0"/>
              </a:rPr>
              <a:t> Therefore, those who were scattered went everywhere preaching the word. 5 Then Philip went down to the city of Samaria and preached Christ to them. 6 And the multitudes with one accord heeded the things spoken by Philip, hearing and seeing the miracles which he did. 7 For unclean spirits, crying with a loud voice, came out of many who were possessed; and many who were paralyzed and lame were healed. 8 And there was great joy in that city. 9 But there was a certain man called Simon, who previously practiced sorcery in the city and astonished the people of Samaria, claiming that he was someone great, 10 to whom they all gave heed, from the least to the greatest, saying, “This man is the great power of God.” 11 And they heeded him because he had astonished them with his sorceries for a long time. 12 But when they believed Philip as he preached the things concerning the kingdom of God and the name of Jesus Christ, both men and women were baptized. 13 Then Simon himself also believed; and when he was baptized he continued with Philip, and was amazed, seeing the miracles and signs which were done. 14 Now when the apostles who were at Jerusalem heard that Samaria had received the word of God, they sent Peter and John to them, 15 who, when they had come down, prayed for them that they might receive the Holy Spirit. 16 For as yet He had fallen upon none of them. They had only been baptized in the name of the Lord Jesus. 17 Then they laid hands on them, and they received the Holy Spirit. 18 And when Simon saw that through the laying on of the apostles’ hands the Holy Spirit was given, he offered them money, 19 saying, “Give me this power also, that anyone on whom I lay hands may receive the Holy Spirit.” 20 But Peter said to him, “Your money perish with you, because you thought that the gift of God could be purchased with money! 21 You have neither part nor portion in this matter, for your heart is not right in the sight of God. 22 Repent therefore of this your wickedness, and pray God if perhaps the thought of your heart may be forgiven you. 23 For I see that you are poisoned by bitterness and bound by iniquity.” 24 Then Simon answered and said, “Pray to the Lord for me, that none of the things which you have spoken may come upon me.” 25 So when they had testified and preached the word of the Lord, they returned to Jerusalem, preaching the gospel in many villages of the Samaritans.”</a:t>
            </a:r>
          </a:p>
        </p:txBody>
      </p:sp>
    </p:spTree>
    <p:extLst>
      <p:ext uri="{BB962C8B-B14F-4D97-AF65-F5344CB8AC3E}">
        <p14:creationId xmlns:p14="http://schemas.microsoft.com/office/powerpoint/2010/main" val="181161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0797F5-4351-E6BF-5D37-8A45E1D072A5}"/>
              </a:ext>
            </a:extLst>
          </p:cNvPr>
          <p:cNvSpPr>
            <a:spLocks noGrp="1"/>
          </p:cNvSpPr>
          <p:nvPr>
            <p:ph type="title"/>
          </p:nvPr>
        </p:nvSpPr>
        <p:spPr>
          <a:xfrm>
            <a:off x="0" y="1"/>
            <a:ext cx="9144000" cy="760288"/>
          </a:xfrm>
        </p:spPr>
        <p:txBody>
          <a:bodyPr/>
          <a:lstStyle/>
          <a:p>
            <a:pPr algn="ctr"/>
            <a:r>
              <a:rPr lang="en-US" b="1" dirty="0">
                <a:latin typeface="Times New Roman" panose="02020603050405020304" pitchFamily="18" charset="0"/>
                <a:cs typeface="Times New Roman" panose="02020603050405020304" pitchFamily="18" charset="0"/>
              </a:rPr>
              <a:t>Acts: A Book of Transition</a:t>
            </a:r>
          </a:p>
        </p:txBody>
      </p:sp>
      <p:sp>
        <p:nvSpPr>
          <p:cNvPr id="5" name="Content Placeholder 4">
            <a:extLst>
              <a:ext uri="{FF2B5EF4-FFF2-40B4-BE49-F238E27FC236}">
                <a16:creationId xmlns:a16="http://schemas.microsoft.com/office/drawing/2014/main" id="{7A19B3B0-73FC-5AE0-EBCA-19A3568028F2}"/>
              </a:ext>
            </a:extLst>
          </p:cNvPr>
          <p:cNvSpPr>
            <a:spLocks noGrp="1"/>
          </p:cNvSpPr>
          <p:nvPr>
            <p:ph idx="1"/>
          </p:nvPr>
        </p:nvSpPr>
        <p:spPr>
          <a:xfrm>
            <a:off x="-1" y="760289"/>
            <a:ext cx="9143999" cy="6097710"/>
          </a:xfrm>
        </p:spPr>
        <p:txBody>
          <a:bodyPr/>
          <a:lstStyle/>
          <a:p>
            <a:pPr marL="0" indent="0">
              <a:buNone/>
            </a:pPr>
            <a:r>
              <a:rPr lang="en-US" b="1" dirty="0">
                <a:latin typeface="Times New Roman" panose="02020603050405020304" pitchFamily="18" charset="0"/>
                <a:cs typeface="Times New Roman" panose="02020603050405020304" pitchFamily="18" charset="0"/>
              </a:rPr>
              <a:t>1.	Doctrinal Transition – </a:t>
            </a:r>
            <a:r>
              <a:rPr lang="en-US" dirty="0">
                <a:latin typeface="Times New Roman" panose="02020603050405020304" pitchFamily="18" charset="0"/>
                <a:cs typeface="Times New Roman" panose="02020603050405020304" pitchFamily="18" charset="0"/>
              </a:rPr>
              <a:t>doctrinal immaturity to 	doctrinal maturity</a:t>
            </a:r>
          </a:p>
          <a:p>
            <a:pPr marL="0" indent="0">
              <a:buNone/>
            </a:pPr>
            <a:r>
              <a:rPr lang="en-US" b="1" dirty="0">
                <a:latin typeface="Times New Roman" panose="02020603050405020304" pitchFamily="18" charset="0"/>
                <a:cs typeface="Times New Roman" panose="02020603050405020304" pitchFamily="18" charset="0"/>
              </a:rPr>
              <a:t>2.	Communal Transition – </a:t>
            </a:r>
            <a:r>
              <a:rPr lang="en-US" dirty="0">
                <a:latin typeface="Times New Roman" panose="02020603050405020304" pitchFamily="18" charset="0"/>
                <a:cs typeface="Times New Roman" panose="02020603050405020304" pitchFamily="18" charset="0"/>
              </a:rPr>
              <a:t>Jewish community to 	Christian community</a:t>
            </a:r>
          </a:p>
          <a:p>
            <a:pPr marL="0" indent="0">
              <a:buNone/>
            </a:pPr>
            <a:r>
              <a:rPr lang="en-US" b="1" dirty="0">
                <a:latin typeface="Times New Roman" panose="02020603050405020304" pitchFamily="18" charset="0"/>
                <a:cs typeface="Times New Roman" panose="02020603050405020304" pitchFamily="18" charset="0"/>
              </a:rPr>
              <a:t>3. 	Focal Transition – </a:t>
            </a:r>
            <a:r>
              <a:rPr lang="en-US" dirty="0">
                <a:latin typeface="Times New Roman" panose="02020603050405020304" pitchFamily="18" charset="0"/>
                <a:cs typeface="Times New Roman" panose="02020603050405020304" pitchFamily="18" charset="0"/>
              </a:rPr>
              <a:t>Christ’s earthly Kingdom to 	Christ’s Church (physical to spiritual)</a:t>
            </a:r>
          </a:p>
          <a:p>
            <a:pPr marL="0" indent="0">
              <a:buNone/>
            </a:pPr>
            <a:r>
              <a:rPr lang="en-US" b="1" dirty="0">
                <a:latin typeface="Times New Roman" panose="02020603050405020304" pitchFamily="18" charset="0"/>
                <a:cs typeface="Times New Roman" panose="02020603050405020304" pitchFamily="18" charset="0"/>
              </a:rPr>
              <a:t>4.	Geographical Transition – </a:t>
            </a:r>
            <a:r>
              <a:rPr lang="en-US" dirty="0">
                <a:latin typeface="Times New Roman" panose="02020603050405020304" pitchFamily="18" charset="0"/>
                <a:cs typeface="Times New Roman" panose="02020603050405020304" pitchFamily="18" charset="0"/>
              </a:rPr>
              <a:t>Jerusalem to Rome</a:t>
            </a:r>
          </a:p>
          <a:p>
            <a:pPr marL="0" indent="0">
              <a:buNone/>
            </a:pPr>
            <a:r>
              <a:rPr lang="en-US" b="1" dirty="0">
                <a:latin typeface="Times New Roman" panose="02020603050405020304" pitchFamily="18" charset="0"/>
                <a:cs typeface="Times New Roman" panose="02020603050405020304" pitchFamily="18" charset="0"/>
              </a:rPr>
              <a:t>5. 	Theological Transition – </a:t>
            </a:r>
            <a:r>
              <a:rPr lang="en-US" dirty="0">
                <a:latin typeface="Times New Roman" panose="02020603050405020304" pitchFamily="18" charset="0"/>
                <a:cs typeface="Times New Roman" panose="02020603050405020304" pitchFamily="18" charset="0"/>
              </a:rPr>
              <a:t>Christ present/active to Holy 	Spirit present/active</a:t>
            </a:r>
          </a:p>
          <a:p>
            <a:pPr marL="0" indent="0">
              <a:buNone/>
            </a:pPr>
            <a:r>
              <a:rPr lang="en-US" b="1" dirty="0">
                <a:latin typeface="Times New Roman" panose="02020603050405020304" pitchFamily="18" charset="0"/>
                <a:cs typeface="Times New Roman" panose="02020603050405020304" pitchFamily="18" charset="0"/>
              </a:rPr>
              <a:t>6.	Identity Transition – </a:t>
            </a:r>
            <a:r>
              <a:rPr lang="en-US" dirty="0">
                <a:latin typeface="Times New Roman" panose="02020603050405020304" pitchFamily="18" charset="0"/>
                <a:cs typeface="Times New Roman" panose="02020603050405020304" pitchFamily="18" charset="0"/>
              </a:rPr>
              <a:t>What you once were to your 	identity as a Christian  </a:t>
            </a:r>
          </a:p>
          <a:p>
            <a:pPr marL="0" indent="0">
              <a:buNone/>
            </a:pPr>
            <a:r>
              <a:rPr lang="en-US" b="1" dirty="0">
                <a:latin typeface="Times New Roman" panose="02020603050405020304" pitchFamily="18" charset="0"/>
                <a:cs typeface="Times New Roman" panose="02020603050405020304" pitchFamily="18" charset="0"/>
              </a:rPr>
              <a:t>7.	National Transition – </a:t>
            </a:r>
            <a:r>
              <a:rPr lang="en-US" dirty="0">
                <a:latin typeface="Times New Roman" panose="02020603050405020304" pitchFamily="18" charset="0"/>
                <a:cs typeface="Times New Roman" panose="02020603050405020304" pitchFamily="18" charset="0"/>
              </a:rPr>
              <a:t>Nation of Israel to One People, 	One Faith</a:t>
            </a:r>
          </a:p>
          <a:p>
            <a:pPr marL="0" indent="0">
              <a:buNone/>
            </a:pPr>
            <a:endParaRPr lang="en-US" dirty="0"/>
          </a:p>
        </p:txBody>
      </p:sp>
    </p:spTree>
    <p:extLst>
      <p:ext uri="{BB962C8B-B14F-4D97-AF65-F5344CB8AC3E}">
        <p14:creationId xmlns:p14="http://schemas.microsoft.com/office/powerpoint/2010/main" val="57244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76F9-41C0-6185-E5FA-7F8904D88E0A}"/>
              </a:ext>
            </a:extLst>
          </p:cNvPr>
          <p:cNvSpPr>
            <a:spLocks noGrp="1"/>
          </p:cNvSpPr>
          <p:nvPr>
            <p:ph type="title"/>
          </p:nvPr>
        </p:nvSpPr>
        <p:spPr>
          <a:xfrm>
            <a:off x="0" y="0"/>
            <a:ext cx="9144000" cy="595901"/>
          </a:xfrm>
        </p:spPr>
        <p:txBody>
          <a:bodyPr>
            <a:normAutofit/>
          </a:bodyPr>
          <a:lstStyle/>
          <a:p>
            <a:pPr algn="ctr"/>
            <a:r>
              <a:rPr lang="en-US" sz="2800" b="1" dirty="0">
                <a:latin typeface="Times New Roman" panose="02020603050405020304" pitchFamily="18" charset="0"/>
                <a:ea typeface="Calibri" panose="020F0502020204030204" pitchFamily="34" charset="0"/>
              </a:rPr>
              <a:t>5</a:t>
            </a:r>
            <a:r>
              <a:rPr lang="en-US" sz="2800" b="1" dirty="0">
                <a:effectLst/>
                <a:latin typeface="Times New Roman" panose="02020603050405020304" pitchFamily="18" charset="0"/>
                <a:ea typeface="Calibri" panose="020F0502020204030204" pitchFamily="34" charset="0"/>
              </a:rPr>
              <a:t> points of Context for Philip’s Mission to Samaria</a:t>
            </a:r>
            <a:endParaRPr lang="en-US" sz="2800" b="1" dirty="0"/>
          </a:p>
        </p:txBody>
      </p:sp>
      <p:sp>
        <p:nvSpPr>
          <p:cNvPr id="3" name="Content Placeholder 2">
            <a:extLst>
              <a:ext uri="{FF2B5EF4-FFF2-40B4-BE49-F238E27FC236}">
                <a16:creationId xmlns:a16="http://schemas.microsoft.com/office/drawing/2014/main" id="{51276D31-9238-9DEB-2AC8-53306E1DC1EB}"/>
              </a:ext>
            </a:extLst>
          </p:cNvPr>
          <p:cNvSpPr>
            <a:spLocks noGrp="1"/>
          </p:cNvSpPr>
          <p:nvPr>
            <p:ph idx="1"/>
          </p:nvPr>
        </p:nvSpPr>
        <p:spPr>
          <a:xfrm>
            <a:off x="-1" y="770562"/>
            <a:ext cx="9143999" cy="6087438"/>
          </a:xfrm>
        </p:spPr>
        <p:txBody>
          <a:bodyPr/>
          <a:lstStyle/>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r>
              <a:rPr lang="en-US" sz="4400" b="1" dirty="0">
                <a:latin typeface="Times New Roman" panose="02020603050405020304" pitchFamily="18" charset="0"/>
                <a:cs typeface="Times New Roman" panose="02020603050405020304" pitchFamily="18" charset="0"/>
              </a:rPr>
              <a:t>1.	Acts as a Book of Transitions</a:t>
            </a:r>
          </a:p>
          <a:p>
            <a:pPr marL="0" indent="0">
              <a:buNone/>
            </a:pPr>
            <a:r>
              <a:rPr lang="en-US" sz="4400" b="1" dirty="0">
                <a:latin typeface="Times New Roman" panose="02020603050405020304" pitchFamily="18" charset="0"/>
                <a:cs typeface="Times New Roman" panose="02020603050405020304" pitchFamily="18" charset="0"/>
              </a:rPr>
              <a:t>2.	Jesus’ Directive to the Apostles</a:t>
            </a:r>
          </a:p>
          <a:p>
            <a:pPr marL="0" indent="0">
              <a:buNone/>
            </a:pPr>
            <a:r>
              <a:rPr lang="en-US" sz="4400" b="1" dirty="0">
                <a:latin typeface="Times New Roman" panose="02020603050405020304" pitchFamily="18" charset="0"/>
                <a:cs typeface="Times New Roman" panose="02020603050405020304" pitchFamily="18" charset="0"/>
              </a:rPr>
              <a:t>3.	A History of Hatred between the 	Jews and the Samaritans</a:t>
            </a:r>
          </a:p>
          <a:p>
            <a:pPr marL="0" indent="0">
              <a:buNone/>
            </a:pPr>
            <a:r>
              <a:rPr lang="en-US" sz="4400" b="1" dirty="0">
                <a:latin typeface="Times New Roman" panose="02020603050405020304" pitchFamily="18" charset="0"/>
                <a:cs typeface="Times New Roman" panose="02020603050405020304" pitchFamily="18" charset="0"/>
              </a:rPr>
              <a:t>4.	Philip’s Identity and Calling</a:t>
            </a:r>
          </a:p>
          <a:p>
            <a:pPr marL="0" indent="0">
              <a:buNone/>
            </a:pPr>
            <a:r>
              <a:rPr lang="en-US" sz="4400" b="1" dirty="0">
                <a:latin typeface="Times New Roman" panose="02020603050405020304" pitchFamily="18" charset="0"/>
                <a:cs typeface="Times New Roman" panose="02020603050405020304" pitchFamily="18" charset="0"/>
              </a:rPr>
              <a:t>5.	Persecution Causes the Gospel 	Message to be Spread</a:t>
            </a:r>
          </a:p>
          <a:p>
            <a:pPr marL="0" indent="0">
              <a:buNone/>
            </a:pPr>
            <a:endParaRPr lang="en-US" dirty="0"/>
          </a:p>
        </p:txBody>
      </p:sp>
    </p:spTree>
    <p:extLst>
      <p:ext uri="{BB962C8B-B14F-4D97-AF65-F5344CB8AC3E}">
        <p14:creationId xmlns:p14="http://schemas.microsoft.com/office/powerpoint/2010/main" val="2654950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4AA7A-824D-AAD5-DFA3-53C4B00F5EB5}"/>
              </a:ext>
            </a:extLst>
          </p:cNvPr>
          <p:cNvSpPr>
            <a:spLocks noGrp="1"/>
          </p:cNvSpPr>
          <p:nvPr>
            <p:ph type="title"/>
          </p:nvPr>
        </p:nvSpPr>
        <p:spPr>
          <a:xfrm>
            <a:off x="0" y="1"/>
            <a:ext cx="9144000" cy="791110"/>
          </a:xfrm>
        </p:spPr>
        <p:txBody>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5B5F0CD5-B071-3BAE-CEF3-47646900117E}"/>
              </a:ext>
            </a:extLst>
          </p:cNvPr>
          <p:cNvSpPr>
            <a:spLocks noGrp="1"/>
          </p:cNvSpPr>
          <p:nvPr>
            <p:ph idx="1"/>
          </p:nvPr>
        </p:nvSpPr>
        <p:spPr>
          <a:xfrm>
            <a:off x="-1" y="965771"/>
            <a:ext cx="9143999" cy="5892228"/>
          </a:xfrm>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1.	</a:t>
            </a:r>
            <a:r>
              <a:rPr lang="en-US" i="1" dirty="0">
                <a:latin typeface="Times New Roman" panose="02020603050405020304" pitchFamily="18" charset="0"/>
                <a:cs typeface="Times New Roman" panose="02020603050405020304" pitchFamily="18" charset="0"/>
              </a:rPr>
              <a:t>Don’t be discouraged by the evil all around us. God is at 	work.</a:t>
            </a:r>
          </a:p>
          <a:p>
            <a:pPr marL="0" indent="0">
              <a:buNone/>
            </a:pPr>
            <a:r>
              <a:rPr lang="en-US" dirty="0">
                <a:latin typeface="Times New Roman" panose="02020603050405020304" pitchFamily="18" charset="0"/>
                <a:cs typeface="Times New Roman" panose="02020603050405020304" pitchFamily="18" charset="0"/>
              </a:rPr>
              <a:t>	Isaiah 41:10 - </a:t>
            </a:r>
            <a:r>
              <a:rPr lang="en-US" b="1" dirty="0">
                <a:latin typeface="Times New Roman" panose="02020603050405020304" pitchFamily="18" charset="0"/>
                <a:cs typeface="Times New Roman" panose="02020603050405020304" pitchFamily="18" charset="0"/>
              </a:rPr>
              <a:t>Fear not, for I am with you; Be not 	dismayed, for I am your God. I will strengthen you, Yes, 	I will help you, I will uphold you with My righteous right 	hand.’</a:t>
            </a:r>
          </a:p>
          <a:p>
            <a:pPr marL="0" indent="0">
              <a:buNone/>
            </a:pPr>
            <a:r>
              <a:rPr lang="en-US" dirty="0">
                <a:latin typeface="Times New Roman" panose="02020603050405020304" pitchFamily="18" charset="0"/>
                <a:cs typeface="Times New Roman" panose="02020603050405020304" pitchFamily="18" charset="0"/>
              </a:rPr>
              <a:t>2.	</a:t>
            </a:r>
            <a:r>
              <a:rPr lang="en-US" i="1" dirty="0">
                <a:latin typeface="Times New Roman" panose="02020603050405020304" pitchFamily="18" charset="0"/>
                <a:cs typeface="Times New Roman" panose="02020603050405020304" pitchFamily="18" charset="0"/>
              </a:rPr>
              <a:t>Have compassion for the people you don’t like. God loves 	them.</a:t>
            </a:r>
          </a:p>
          <a:p>
            <a:pPr marL="0" indent="0">
              <a:buNone/>
            </a:pPr>
            <a:r>
              <a:rPr lang="en-US" dirty="0">
                <a:latin typeface="Times New Roman" panose="02020603050405020304" pitchFamily="18" charset="0"/>
                <a:cs typeface="Times New Roman" panose="02020603050405020304" pitchFamily="18" charset="0"/>
              </a:rPr>
              <a:t>	2 Peter 3:9 – </a:t>
            </a:r>
            <a:r>
              <a:rPr lang="en-US" b="1" dirty="0">
                <a:latin typeface="Times New Roman" panose="02020603050405020304" pitchFamily="18" charset="0"/>
                <a:cs typeface="Times New Roman" panose="02020603050405020304" pitchFamily="18" charset="0"/>
              </a:rPr>
              <a:t>“The Lord is not slack concerning His 	promise, as some count slackness, but is longsuffering 	toward us, not willing that any should perish but that all 	should come to repentance.</a:t>
            </a:r>
          </a:p>
          <a:p>
            <a:pPr marL="0" indent="0">
              <a:buNone/>
            </a:pPr>
            <a:r>
              <a:rPr lang="en-US" dirty="0">
                <a:latin typeface="Times New Roman" panose="02020603050405020304" pitchFamily="18" charset="0"/>
                <a:cs typeface="Times New Roman" panose="02020603050405020304" pitchFamily="18" charset="0"/>
              </a:rPr>
              <a:t>3.	</a:t>
            </a:r>
            <a:r>
              <a:rPr lang="en-US" i="1" dirty="0">
                <a:latin typeface="Times New Roman" panose="02020603050405020304" pitchFamily="18" charset="0"/>
                <a:cs typeface="Times New Roman" panose="02020603050405020304" pitchFamily="18" charset="0"/>
              </a:rPr>
              <a:t>Be willing to do the things God asks you to do, even when 	you don’t want to. God is the Boss.</a:t>
            </a:r>
          </a:p>
          <a:p>
            <a:pPr marL="0" indent="0">
              <a:buNone/>
            </a:pPr>
            <a:r>
              <a:rPr lang="en-US" dirty="0">
                <a:latin typeface="Times New Roman" panose="02020603050405020304" pitchFamily="18" charset="0"/>
                <a:cs typeface="Times New Roman" panose="02020603050405020304" pitchFamily="18" charset="0"/>
              </a:rPr>
              <a:t> 	James 1:22 – </a:t>
            </a:r>
            <a:r>
              <a:rPr lang="en-US" b="1" dirty="0">
                <a:latin typeface="Times New Roman" panose="02020603050405020304" pitchFamily="18" charset="0"/>
                <a:cs typeface="Times New Roman" panose="02020603050405020304" pitchFamily="18" charset="0"/>
              </a:rPr>
              <a:t>“But be doers of the word, and not hearers 	only, deceiving yourselves.”</a:t>
            </a:r>
          </a:p>
          <a:p>
            <a:pPr marL="0" indent="0">
              <a:buNone/>
            </a:pPr>
            <a:endParaRPr lang="en-US" dirty="0"/>
          </a:p>
        </p:txBody>
      </p:sp>
    </p:spTree>
    <p:extLst>
      <p:ext uri="{BB962C8B-B14F-4D97-AF65-F5344CB8AC3E}">
        <p14:creationId xmlns:p14="http://schemas.microsoft.com/office/powerpoint/2010/main" val="14970804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160</TotalTime>
  <Words>864</Words>
  <Application>Microsoft Office PowerPoint</Application>
  <PresentationFormat>On-screen Show (4:3)</PresentationFormat>
  <Paragraphs>24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Acts 8:4-25 – Philip Takes the Gospel to Samaria</vt:lpstr>
      <vt:lpstr>Acts: A Book of Transition</vt:lpstr>
      <vt:lpstr>5 points of Context for Philip’s Mission to Samaria</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A Book of Transition</dc:title>
  <dc:creator>Tony Borton</dc:creator>
  <cp:lastModifiedBy>Tony Borton</cp:lastModifiedBy>
  <cp:revision>2</cp:revision>
  <dcterms:created xsi:type="dcterms:W3CDTF">2023-09-14T17:57:11Z</dcterms:created>
  <dcterms:modified xsi:type="dcterms:W3CDTF">2023-09-14T20:38:00Z</dcterms:modified>
</cp:coreProperties>
</file>