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6" autoAdjust="0"/>
    <p:restoredTop sz="94660"/>
  </p:normalViewPr>
  <p:slideViewPr>
    <p:cSldViewPr snapToGrid="0">
      <p:cViewPr varScale="1">
        <p:scale>
          <a:sx n="124" d="100"/>
          <a:sy n="124" d="100"/>
        </p:scale>
        <p:origin x="156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8A7258-9075-480F-86EC-E617CF6A3CA0}" type="datetimeFigureOut">
              <a:rPr lang="en-US" smtClean="0"/>
              <a:t>9/24/23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7A52D-FDE8-43A5-B71C-BA9DE05192CB}" type="slidenum">
              <a:rPr lang="en-US" smtClean="0"/>
              <a:t>‹#›</a:t>
            </a:fld>
            <a:endParaRPr lang="en-US"/>
          </a:p>
        </p:txBody>
      </p:sp>
    </p:spTree>
    <p:extLst>
      <p:ext uri="{BB962C8B-B14F-4D97-AF65-F5344CB8AC3E}">
        <p14:creationId xmlns:p14="http://schemas.microsoft.com/office/powerpoint/2010/main" val="76524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8A7258-9075-480F-86EC-E617CF6A3CA0}" type="datetimeFigureOut">
              <a:rPr lang="en-US" smtClean="0"/>
              <a:t>9/24/23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7A52D-FDE8-43A5-B71C-BA9DE05192CB}" type="slidenum">
              <a:rPr lang="en-US" smtClean="0"/>
              <a:t>‹#›</a:t>
            </a:fld>
            <a:endParaRPr lang="en-US"/>
          </a:p>
        </p:txBody>
      </p:sp>
    </p:spTree>
    <p:extLst>
      <p:ext uri="{BB962C8B-B14F-4D97-AF65-F5344CB8AC3E}">
        <p14:creationId xmlns:p14="http://schemas.microsoft.com/office/powerpoint/2010/main" val="706630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8A7258-9075-480F-86EC-E617CF6A3CA0}" type="datetimeFigureOut">
              <a:rPr lang="en-US" smtClean="0"/>
              <a:t>9/24/23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7A52D-FDE8-43A5-B71C-BA9DE05192CB}" type="slidenum">
              <a:rPr lang="en-US" smtClean="0"/>
              <a:t>‹#›</a:t>
            </a:fld>
            <a:endParaRPr lang="en-US"/>
          </a:p>
        </p:txBody>
      </p:sp>
    </p:spTree>
    <p:extLst>
      <p:ext uri="{BB962C8B-B14F-4D97-AF65-F5344CB8AC3E}">
        <p14:creationId xmlns:p14="http://schemas.microsoft.com/office/powerpoint/2010/main" val="1314260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8A7258-9075-480F-86EC-E617CF6A3CA0}" type="datetimeFigureOut">
              <a:rPr lang="en-US" smtClean="0"/>
              <a:t>9/24/23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7A52D-FDE8-43A5-B71C-BA9DE05192CB}" type="slidenum">
              <a:rPr lang="en-US" smtClean="0"/>
              <a:t>‹#›</a:t>
            </a:fld>
            <a:endParaRPr lang="en-US"/>
          </a:p>
        </p:txBody>
      </p:sp>
    </p:spTree>
    <p:extLst>
      <p:ext uri="{BB962C8B-B14F-4D97-AF65-F5344CB8AC3E}">
        <p14:creationId xmlns:p14="http://schemas.microsoft.com/office/powerpoint/2010/main" val="3608817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8A7258-9075-480F-86EC-E617CF6A3CA0}" type="datetimeFigureOut">
              <a:rPr lang="en-US" smtClean="0"/>
              <a:t>9/24/23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07A52D-FDE8-43A5-B71C-BA9DE05192CB}" type="slidenum">
              <a:rPr lang="en-US" smtClean="0"/>
              <a:t>‹#›</a:t>
            </a:fld>
            <a:endParaRPr lang="en-US"/>
          </a:p>
        </p:txBody>
      </p:sp>
    </p:spTree>
    <p:extLst>
      <p:ext uri="{BB962C8B-B14F-4D97-AF65-F5344CB8AC3E}">
        <p14:creationId xmlns:p14="http://schemas.microsoft.com/office/powerpoint/2010/main" val="1963160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8A7258-9075-480F-86EC-E617CF6A3CA0}" type="datetimeFigureOut">
              <a:rPr lang="en-US" smtClean="0"/>
              <a:t>9/24/23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7A52D-FDE8-43A5-B71C-BA9DE05192CB}" type="slidenum">
              <a:rPr lang="en-US" smtClean="0"/>
              <a:t>‹#›</a:t>
            </a:fld>
            <a:endParaRPr lang="en-US"/>
          </a:p>
        </p:txBody>
      </p:sp>
    </p:spTree>
    <p:extLst>
      <p:ext uri="{BB962C8B-B14F-4D97-AF65-F5344CB8AC3E}">
        <p14:creationId xmlns:p14="http://schemas.microsoft.com/office/powerpoint/2010/main" val="1453328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8A7258-9075-480F-86EC-E617CF6A3CA0}" type="datetimeFigureOut">
              <a:rPr lang="en-US" smtClean="0"/>
              <a:t>9/24/23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07A52D-FDE8-43A5-B71C-BA9DE05192CB}" type="slidenum">
              <a:rPr lang="en-US" smtClean="0"/>
              <a:t>‹#›</a:t>
            </a:fld>
            <a:endParaRPr lang="en-US"/>
          </a:p>
        </p:txBody>
      </p:sp>
    </p:spTree>
    <p:extLst>
      <p:ext uri="{BB962C8B-B14F-4D97-AF65-F5344CB8AC3E}">
        <p14:creationId xmlns:p14="http://schemas.microsoft.com/office/powerpoint/2010/main" val="126411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8A7258-9075-480F-86EC-E617CF6A3CA0}" type="datetimeFigureOut">
              <a:rPr lang="en-US" smtClean="0"/>
              <a:t>9/24/23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07A52D-FDE8-43A5-B71C-BA9DE05192CB}" type="slidenum">
              <a:rPr lang="en-US" smtClean="0"/>
              <a:t>‹#›</a:t>
            </a:fld>
            <a:endParaRPr lang="en-US"/>
          </a:p>
        </p:txBody>
      </p:sp>
    </p:spTree>
    <p:extLst>
      <p:ext uri="{BB962C8B-B14F-4D97-AF65-F5344CB8AC3E}">
        <p14:creationId xmlns:p14="http://schemas.microsoft.com/office/powerpoint/2010/main" val="2837381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A7258-9075-480F-86EC-E617CF6A3CA0}" type="datetimeFigureOut">
              <a:rPr lang="en-US" smtClean="0"/>
              <a:t>9/24/23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07A52D-FDE8-43A5-B71C-BA9DE05192CB}" type="slidenum">
              <a:rPr lang="en-US" smtClean="0"/>
              <a:t>‹#›</a:t>
            </a:fld>
            <a:endParaRPr lang="en-US"/>
          </a:p>
        </p:txBody>
      </p:sp>
    </p:spTree>
    <p:extLst>
      <p:ext uri="{BB962C8B-B14F-4D97-AF65-F5344CB8AC3E}">
        <p14:creationId xmlns:p14="http://schemas.microsoft.com/office/powerpoint/2010/main" val="3503992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8A7258-9075-480F-86EC-E617CF6A3CA0}" type="datetimeFigureOut">
              <a:rPr lang="en-US" smtClean="0"/>
              <a:t>9/24/23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7A52D-FDE8-43A5-B71C-BA9DE05192CB}" type="slidenum">
              <a:rPr lang="en-US" smtClean="0"/>
              <a:t>‹#›</a:t>
            </a:fld>
            <a:endParaRPr lang="en-US"/>
          </a:p>
        </p:txBody>
      </p:sp>
    </p:spTree>
    <p:extLst>
      <p:ext uri="{BB962C8B-B14F-4D97-AF65-F5344CB8AC3E}">
        <p14:creationId xmlns:p14="http://schemas.microsoft.com/office/powerpoint/2010/main" val="362989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8A7258-9075-480F-86EC-E617CF6A3CA0}" type="datetimeFigureOut">
              <a:rPr lang="en-US" smtClean="0"/>
              <a:t>9/24/23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07A52D-FDE8-43A5-B71C-BA9DE05192CB}" type="slidenum">
              <a:rPr lang="en-US" smtClean="0"/>
              <a:t>‹#›</a:t>
            </a:fld>
            <a:endParaRPr lang="en-US"/>
          </a:p>
        </p:txBody>
      </p:sp>
    </p:spTree>
    <p:extLst>
      <p:ext uri="{BB962C8B-B14F-4D97-AF65-F5344CB8AC3E}">
        <p14:creationId xmlns:p14="http://schemas.microsoft.com/office/powerpoint/2010/main" val="3432394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A7258-9075-480F-86EC-E617CF6A3CA0}" type="datetimeFigureOut">
              <a:rPr lang="en-US" smtClean="0"/>
              <a:t>9/24/23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7A52D-FDE8-43A5-B71C-BA9DE05192CB}" type="slidenum">
              <a:rPr lang="en-US" smtClean="0"/>
              <a:t>‹#›</a:t>
            </a:fld>
            <a:endParaRPr lang="en-US"/>
          </a:p>
        </p:txBody>
      </p:sp>
    </p:spTree>
    <p:extLst>
      <p:ext uri="{BB962C8B-B14F-4D97-AF65-F5344CB8AC3E}">
        <p14:creationId xmlns:p14="http://schemas.microsoft.com/office/powerpoint/2010/main" val="2812026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E76F9-41C0-6185-E5FA-7F8904D88E0A}"/>
              </a:ext>
            </a:extLst>
          </p:cNvPr>
          <p:cNvSpPr>
            <a:spLocks noGrp="1"/>
          </p:cNvSpPr>
          <p:nvPr>
            <p:ph type="title"/>
          </p:nvPr>
        </p:nvSpPr>
        <p:spPr>
          <a:xfrm>
            <a:off x="0" y="133565"/>
            <a:ext cx="9143999" cy="1222624"/>
          </a:xfrm>
        </p:spPr>
        <p:txBody>
          <a:bodyPr>
            <a:noAutofit/>
          </a:bodyPr>
          <a:lstStyle/>
          <a:p>
            <a:pPr algn="ctr"/>
            <a:r>
              <a:rPr lang="en-US" b="1" dirty="0">
                <a:latin typeface="Times New Roman" panose="02020603050405020304" pitchFamily="18" charset="0"/>
                <a:ea typeface="Calibri" panose="020F0502020204030204" pitchFamily="34" charset="0"/>
              </a:rPr>
              <a:t>5 points of Context for</a:t>
            </a:r>
            <a:br>
              <a:rPr lang="en-US" b="1" dirty="0">
                <a:latin typeface="Times New Roman" panose="02020603050405020304" pitchFamily="18" charset="0"/>
                <a:ea typeface="Calibri" panose="020F0502020204030204" pitchFamily="34" charset="0"/>
              </a:rPr>
            </a:br>
            <a:r>
              <a:rPr lang="en-US" b="1" dirty="0">
                <a:latin typeface="Times New Roman" panose="02020603050405020304" pitchFamily="18" charset="0"/>
                <a:ea typeface="Calibri" panose="020F0502020204030204" pitchFamily="34" charset="0"/>
              </a:rPr>
              <a:t>Philip’s Mission to Samaria</a:t>
            </a:r>
            <a:endParaRPr lang="en-US" b="1" dirty="0"/>
          </a:p>
        </p:txBody>
      </p:sp>
      <p:sp>
        <p:nvSpPr>
          <p:cNvPr id="3" name="Content Placeholder 2">
            <a:extLst>
              <a:ext uri="{FF2B5EF4-FFF2-40B4-BE49-F238E27FC236}">
                <a16:creationId xmlns:a16="http://schemas.microsoft.com/office/drawing/2014/main" id="{51276D31-9238-9DEB-2AC8-53306E1DC1EB}"/>
              </a:ext>
            </a:extLst>
          </p:cNvPr>
          <p:cNvSpPr>
            <a:spLocks noGrp="1"/>
          </p:cNvSpPr>
          <p:nvPr>
            <p:ph idx="1"/>
          </p:nvPr>
        </p:nvSpPr>
        <p:spPr>
          <a:xfrm>
            <a:off x="667817" y="1928331"/>
            <a:ext cx="8198780" cy="4318358"/>
          </a:xfrm>
        </p:spPr>
        <p:txBody>
          <a:bodyPr>
            <a:noAutofit/>
          </a:bodyPr>
          <a:lstStyle/>
          <a:p>
            <a:pPr marL="0" indent="0">
              <a:buNone/>
            </a:pPr>
            <a:r>
              <a:rPr lang="en-US" sz="3400" b="1" dirty="0">
                <a:latin typeface="Times New Roman" panose="02020603050405020304" pitchFamily="18" charset="0"/>
                <a:cs typeface="Times New Roman" panose="02020603050405020304" pitchFamily="18" charset="0"/>
              </a:rPr>
              <a:t>1.  Acts as a Book of Transitions</a:t>
            </a:r>
          </a:p>
          <a:p>
            <a:pPr marL="0" indent="0">
              <a:buNone/>
            </a:pPr>
            <a:r>
              <a:rPr lang="en-US" sz="3400" b="1" dirty="0">
                <a:latin typeface="Times New Roman" panose="02020603050405020304" pitchFamily="18" charset="0"/>
                <a:cs typeface="Times New Roman" panose="02020603050405020304" pitchFamily="18" charset="0"/>
              </a:rPr>
              <a:t>2.  Jesus’ Directive to the Apostles</a:t>
            </a:r>
          </a:p>
          <a:p>
            <a:pPr marL="514350" indent="-514350">
              <a:buAutoNum type="arabicPeriod" startAt="3"/>
            </a:pPr>
            <a:r>
              <a:rPr lang="en-US" sz="3400" b="1" dirty="0">
                <a:latin typeface="Times New Roman" panose="02020603050405020304" pitchFamily="18" charset="0"/>
                <a:cs typeface="Times New Roman" panose="02020603050405020304" pitchFamily="18" charset="0"/>
              </a:rPr>
              <a:t>A History of Hatred between the Jews</a:t>
            </a:r>
          </a:p>
          <a:p>
            <a:pPr marL="0" indent="0">
              <a:buNone/>
            </a:pPr>
            <a:r>
              <a:rPr lang="en-US" sz="3400" b="1" dirty="0">
                <a:latin typeface="Times New Roman" panose="02020603050405020304" pitchFamily="18" charset="0"/>
                <a:cs typeface="Times New Roman" panose="02020603050405020304" pitchFamily="18" charset="0"/>
              </a:rPr>
              <a:t>     and the Samaritans</a:t>
            </a:r>
          </a:p>
          <a:p>
            <a:pPr marL="0" indent="0">
              <a:buNone/>
            </a:pPr>
            <a:r>
              <a:rPr lang="en-US" sz="3400" b="1" dirty="0">
                <a:latin typeface="Times New Roman" panose="02020603050405020304" pitchFamily="18" charset="0"/>
                <a:cs typeface="Times New Roman" panose="02020603050405020304" pitchFamily="18" charset="0"/>
              </a:rPr>
              <a:t>4.  Philip’s Identity and Calling</a:t>
            </a:r>
          </a:p>
          <a:p>
            <a:pPr marL="514350" indent="-514350">
              <a:buAutoNum type="arabicPeriod" startAt="5"/>
            </a:pPr>
            <a:r>
              <a:rPr lang="en-US" sz="3400" b="1" dirty="0">
                <a:latin typeface="Times New Roman" panose="02020603050405020304" pitchFamily="18" charset="0"/>
                <a:cs typeface="Times New Roman" panose="02020603050405020304" pitchFamily="18" charset="0"/>
              </a:rPr>
              <a:t>Persecution Causes the Gospel Message to be Spread</a:t>
            </a:r>
          </a:p>
          <a:p>
            <a:pPr marL="0" indent="0">
              <a:buNone/>
            </a:pPr>
            <a:endParaRPr lang="en-US" sz="3400" dirty="0"/>
          </a:p>
        </p:txBody>
      </p:sp>
    </p:spTree>
    <p:extLst>
      <p:ext uri="{BB962C8B-B14F-4D97-AF65-F5344CB8AC3E}">
        <p14:creationId xmlns:p14="http://schemas.microsoft.com/office/powerpoint/2010/main" val="2654950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0797F5-4351-E6BF-5D37-8A45E1D072A5}"/>
              </a:ext>
            </a:extLst>
          </p:cNvPr>
          <p:cNvSpPr>
            <a:spLocks noGrp="1"/>
          </p:cNvSpPr>
          <p:nvPr>
            <p:ph type="title"/>
          </p:nvPr>
        </p:nvSpPr>
        <p:spPr>
          <a:xfrm>
            <a:off x="102743" y="96322"/>
            <a:ext cx="8948791" cy="972193"/>
          </a:xfrm>
        </p:spPr>
        <p:txBody>
          <a:bodyPr>
            <a:noAutofit/>
          </a:bodyPr>
          <a:lstStyle/>
          <a:p>
            <a:pPr algn="ctr"/>
            <a:r>
              <a:rPr lang="en-US" sz="4800" b="1" dirty="0">
                <a:latin typeface="Times New Roman" panose="02020603050405020304" pitchFamily="18" charset="0"/>
                <a:cs typeface="Times New Roman" panose="02020603050405020304" pitchFamily="18" charset="0"/>
              </a:rPr>
              <a:t>Acts: A Book of Transition</a:t>
            </a:r>
          </a:p>
        </p:txBody>
      </p:sp>
      <p:sp>
        <p:nvSpPr>
          <p:cNvPr id="5" name="Content Placeholder 4">
            <a:extLst>
              <a:ext uri="{FF2B5EF4-FFF2-40B4-BE49-F238E27FC236}">
                <a16:creationId xmlns:a16="http://schemas.microsoft.com/office/drawing/2014/main" id="{7A19B3B0-73FC-5AE0-EBCA-19A3568028F2}"/>
              </a:ext>
            </a:extLst>
          </p:cNvPr>
          <p:cNvSpPr>
            <a:spLocks noGrp="1"/>
          </p:cNvSpPr>
          <p:nvPr>
            <p:ph idx="1"/>
          </p:nvPr>
        </p:nvSpPr>
        <p:spPr>
          <a:xfrm>
            <a:off x="102744" y="1181530"/>
            <a:ext cx="8948790" cy="5517220"/>
          </a:xfrm>
        </p:spPr>
        <p:txBody>
          <a:bodyPr>
            <a:normAutofit lnSpcReduction="10000"/>
          </a:bodyPr>
          <a:lstStyle/>
          <a:p>
            <a:pPr marL="514350" indent="-514350">
              <a:buAutoNum type="arabicPeriod"/>
            </a:pPr>
            <a:r>
              <a:rPr lang="en-US" b="1" dirty="0">
                <a:latin typeface="Times New Roman" panose="02020603050405020304" pitchFamily="18" charset="0"/>
                <a:cs typeface="Times New Roman" panose="02020603050405020304" pitchFamily="18" charset="0"/>
              </a:rPr>
              <a:t>Doctrinal Transition – </a:t>
            </a:r>
            <a:r>
              <a:rPr lang="en-US" dirty="0">
                <a:latin typeface="Times New Roman" panose="02020603050405020304" pitchFamily="18" charset="0"/>
                <a:cs typeface="Times New Roman" panose="02020603050405020304" pitchFamily="18" charset="0"/>
              </a:rPr>
              <a:t>doctrinal immaturity to doctrinal maturity</a:t>
            </a:r>
          </a:p>
          <a:p>
            <a:pPr marL="514350" indent="-514350">
              <a:buAutoNum type="arabicPeriod" startAt="2"/>
            </a:pPr>
            <a:r>
              <a:rPr lang="en-US" b="1" dirty="0">
                <a:latin typeface="Times New Roman" panose="02020603050405020304" pitchFamily="18" charset="0"/>
                <a:cs typeface="Times New Roman" panose="02020603050405020304" pitchFamily="18" charset="0"/>
              </a:rPr>
              <a:t>Communal Transition – </a:t>
            </a:r>
            <a:r>
              <a:rPr lang="en-US" dirty="0">
                <a:latin typeface="Times New Roman" panose="02020603050405020304" pitchFamily="18" charset="0"/>
                <a:cs typeface="Times New Roman" panose="02020603050405020304" pitchFamily="18" charset="0"/>
              </a:rPr>
              <a:t>Jewish community to Christian community</a:t>
            </a:r>
          </a:p>
          <a:p>
            <a:pPr marL="514350" indent="-514350">
              <a:buAutoNum type="arabicPeriod" startAt="3"/>
            </a:pPr>
            <a:r>
              <a:rPr lang="en-US" b="1" dirty="0">
                <a:latin typeface="Times New Roman" panose="02020603050405020304" pitchFamily="18" charset="0"/>
                <a:cs typeface="Times New Roman" panose="02020603050405020304" pitchFamily="18" charset="0"/>
              </a:rPr>
              <a:t>Focal Transition – </a:t>
            </a:r>
            <a:r>
              <a:rPr lang="en-US" dirty="0">
                <a:latin typeface="Times New Roman" panose="02020603050405020304" pitchFamily="18" charset="0"/>
                <a:cs typeface="Times New Roman" panose="02020603050405020304" pitchFamily="18" charset="0"/>
              </a:rPr>
              <a:t>Christ’s earthly Kingdom to Christ’s Church (physical to spiritual)</a:t>
            </a:r>
          </a:p>
          <a:p>
            <a:pPr marL="0" indent="0">
              <a:buNone/>
            </a:pPr>
            <a:r>
              <a:rPr lang="en-US" b="1" dirty="0">
                <a:latin typeface="Times New Roman" panose="02020603050405020304" pitchFamily="18" charset="0"/>
                <a:cs typeface="Times New Roman" panose="02020603050405020304" pitchFamily="18" charset="0"/>
              </a:rPr>
              <a:t>4.  Geographical Transition – </a:t>
            </a:r>
            <a:r>
              <a:rPr lang="en-US" dirty="0">
                <a:latin typeface="Times New Roman" panose="02020603050405020304" pitchFamily="18" charset="0"/>
                <a:cs typeface="Times New Roman" panose="02020603050405020304" pitchFamily="18" charset="0"/>
              </a:rPr>
              <a:t>Jerusalem to Rome</a:t>
            </a:r>
          </a:p>
          <a:p>
            <a:pPr marL="514350" indent="-514350">
              <a:buAutoNum type="arabicPeriod" startAt="5"/>
            </a:pPr>
            <a:r>
              <a:rPr lang="en-US" b="1" dirty="0">
                <a:latin typeface="Times New Roman" panose="02020603050405020304" pitchFamily="18" charset="0"/>
                <a:cs typeface="Times New Roman" panose="02020603050405020304" pitchFamily="18" charset="0"/>
              </a:rPr>
              <a:t>Theological Transition – </a:t>
            </a:r>
            <a:r>
              <a:rPr lang="en-US" dirty="0">
                <a:latin typeface="Times New Roman" panose="02020603050405020304" pitchFamily="18" charset="0"/>
                <a:cs typeface="Times New Roman" panose="02020603050405020304" pitchFamily="18" charset="0"/>
              </a:rPr>
              <a:t>Christ present/active to Holy Spirit present/active</a:t>
            </a:r>
          </a:p>
          <a:p>
            <a:pPr marL="514350" indent="-514350">
              <a:buAutoNum type="arabicPeriod" startAt="6"/>
            </a:pPr>
            <a:r>
              <a:rPr lang="en-US" b="1" dirty="0">
                <a:latin typeface="Times New Roman" panose="02020603050405020304" pitchFamily="18" charset="0"/>
                <a:cs typeface="Times New Roman" panose="02020603050405020304" pitchFamily="18" charset="0"/>
              </a:rPr>
              <a:t>Identity Transition – </a:t>
            </a:r>
            <a:r>
              <a:rPr lang="en-US" dirty="0">
                <a:latin typeface="Times New Roman" panose="02020603050405020304" pitchFamily="18" charset="0"/>
                <a:cs typeface="Times New Roman" panose="02020603050405020304" pitchFamily="18" charset="0"/>
              </a:rPr>
              <a:t>What you once were to your identity as a Christian  </a:t>
            </a:r>
          </a:p>
          <a:p>
            <a:pPr marL="514350" indent="-514350">
              <a:buAutoNum type="arabicPeriod" startAt="7"/>
            </a:pPr>
            <a:r>
              <a:rPr lang="en-US" b="1" dirty="0">
                <a:latin typeface="Times New Roman" panose="02020603050405020304" pitchFamily="18" charset="0"/>
                <a:cs typeface="Times New Roman" panose="02020603050405020304" pitchFamily="18" charset="0"/>
              </a:rPr>
              <a:t>National Transition – </a:t>
            </a:r>
            <a:r>
              <a:rPr lang="en-US" dirty="0">
                <a:latin typeface="Times New Roman" panose="02020603050405020304" pitchFamily="18" charset="0"/>
                <a:cs typeface="Times New Roman" panose="02020603050405020304" pitchFamily="18" charset="0"/>
              </a:rPr>
              <a:t>Nation of Israel to One People, One Faith</a:t>
            </a:r>
          </a:p>
          <a:p>
            <a:pPr marL="0" indent="0">
              <a:buNone/>
            </a:pPr>
            <a:endParaRPr lang="en-US" dirty="0"/>
          </a:p>
        </p:txBody>
      </p:sp>
    </p:spTree>
    <p:extLst>
      <p:ext uri="{BB962C8B-B14F-4D97-AF65-F5344CB8AC3E}">
        <p14:creationId xmlns:p14="http://schemas.microsoft.com/office/powerpoint/2010/main" val="57244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4AA7A-824D-AAD5-DFA3-53C4B00F5EB5}"/>
              </a:ext>
            </a:extLst>
          </p:cNvPr>
          <p:cNvSpPr>
            <a:spLocks noGrp="1"/>
          </p:cNvSpPr>
          <p:nvPr>
            <p:ph type="title"/>
          </p:nvPr>
        </p:nvSpPr>
        <p:spPr>
          <a:xfrm>
            <a:off x="1276564" y="263918"/>
            <a:ext cx="6858000" cy="593333"/>
          </a:xfrm>
        </p:spPr>
        <p:txBody>
          <a:bodyPr>
            <a:noAutofit/>
          </a:bodyPr>
          <a:lstStyle/>
          <a:p>
            <a:pPr algn="ctr"/>
            <a:r>
              <a:rPr lang="en-US" sz="4800"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5B5F0CD5-B071-3BAE-CEF3-47646900117E}"/>
              </a:ext>
            </a:extLst>
          </p:cNvPr>
          <p:cNvSpPr>
            <a:spLocks noGrp="1"/>
          </p:cNvSpPr>
          <p:nvPr>
            <p:ph idx="1"/>
          </p:nvPr>
        </p:nvSpPr>
        <p:spPr>
          <a:xfrm>
            <a:off x="82193" y="1171254"/>
            <a:ext cx="8989887" cy="5422828"/>
          </a:xfrm>
        </p:spPr>
        <p:txBody>
          <a:bodyPr>
            <a:normAutofit fontScale="92500" lnSpcReduction="10000"/>
          </a:bodyPr>
          <a:lstStyle/>
          <a:p>
            <a:pPr marL="0" indent="0">
              <a:buNone/>
            </a:pPr>
            <a:r>
              <a:rPr lang="en-US" dirty="0">
                <a:latin typeface="Times New Roman" panose="02020603050405020304" pitchFamily="18" charset="0"/>
                <a:cs typeface="Times New Roman" panose="02020603050405020304" pitchFamily="18" charset="0"/>
              </a:rPr>
              <a:t>1. </a:t>
            </a:r>
            <a:r>
              <a:rPr lang="en-US" i="1" dirty="0">
                <a:latin typeface="Times New Roman" panose="02020603050405020304" pitchFamily="18" charset="0"/>
                <a:cs typeface="Times New Roman" panose="02020603050405020304" pitchFamily="18" charset="0"/>
              </a:rPr>
              <a:t>Don’t be discouraged by the evil all around us. God is at work.</a:t>
            </a:r>
          </a:p>
          <a:p>
            <a:pPr marL="0" indent="0">
              <a:buNone/>
            </a:pPr>
            <a:r>
              <a:rPr lang="en-US" dirty="0">
                <a:latin typeface="Times New Roman" panose="02020603050405020304" pitchFamily="18" charset="0"/>
                <a:cs typeface="Times New Roman" panose="02020603050405020304" pitchFamily="18" charset="0"/>
              </a:rPr>
              <a:t>	Isaiah 41:10 - </a:t>
            </a:r>
            <a:r>
              <a:rPr lang="en-US" b="1" dirty="0">
                <a:latin typeface="Times New Roman" panose="02020603050405020304" pitchFamily="18" charset="0"/>
                <a:cs typeface="Times New Roman" panose="02020603050405020304" pitchFamily="18" charset="0"/>
              </a:rPr>
              <a:t>Fear not, for I am with you; Be not 	dismayed, for I am your God. I will strengthen you, Yes, 	I will help you, I will uphold you with My righteous   	right hand.’</a:t>
            </a:r>
          </a:p>
          <a:p>
            <a:pPr marL="0" indent="0">
              <a:buNone/>
            </a:pPr>
            <a:r>
              <a:rPr lang="en-US" dirty="0">
                <a:latin typeface="Times New Roman" panose="02020603050405020304" pitchFamily="18" charset="0"/>
                <a:cs typeface="Times New Roman" panose="02020603050405020304" pitchFamily="18" charset="0"/>
              </a:rPr>
              <a:t>2. </a:t>
            </a:r>
            <a:r>
              <a:rPr lang="en-US" i="1" dirty="0">
                <a:latin typeface="Times New Roman" panose="02020603050405020304" pitchFamily="18" charset="0"/>
                <a:cs typeface="Times New Roman" panose="02020603050405020304" pitchFamily="18" charset="0"/>
              </a:rPr>
              <a:t>Have compassion for the people you don’t like. God loves them.</a:t>
            </a:r>
          </a:p>
          <a:p>
            <a:pPr marL="0" indent="0">
              <a:buNone/>
            </a:pPr>
            <a:r>
              <a:rPr lang="en-US" dirty="0">
                <a:latin typeface="Times New Roman" panose="02020603050405020304" pitchFamily="18" charset="0"/>
                <a:cs typeface="Times New Roman" panose="02020603050405020304" pitchFamily="18" charset="0"/>
              </a:rPr>
              <a:t>	2 Peter 3:9 – </a:t>
            </a:r>
            <a:r>
              <a:rPr lang="en-US" b="1" dirty="0">
                <a:latin typeface="Times New Roman" panose="02020603050405020304" pitchFamily="18" charset="0"/>
                <a:cs typeface="Times New Roman" panose="02020603050405020304" pitchFamily="18" charset="0"/>
              </a:rPr>
              <a:t>“The Lord is not slack concerning His 	promise, as some count slackness, but is longsuffering 	toward us, not willing that any should perish but that 	all should come to repentance.</a:t>
            </a:r>
          </a:p>
          <a:p>
            <a:pPr marL="0" indent="0">
              <a:buNone/>
            </a:pPr>
            <a:r>
              <a:rPr lang="en-US" dirty="0">
                <a:latin typeface="Times New Roman" panose="02020603050405020304" pitchFamily="18" charset="0"/>
                <a:cs typeface="Times New Roman" panose="02020603050405020304" pitchFamily="18" charset="0"/>
              </a:rPr>
              <a:t>3. </a:t>
            </a:r>
            <a:r>
              <a:rPr lang="en-US" i="1" dirty="0">
                <a:latin typeface="Times New Roman" panose="02020603050405020304" pitchFamily="18" charset="0"/>
                <a:cs typeface="Times New Roman" panose="02020603050405020304" pitchFamily="18" charset="0"/>
              </a:rPr>
              <a:t>Be willing to do the things God asks you to do, even when you don’t want to. God is the Boss.</a:t>
            </a:r>
          </a:p>
          <a:p>
            <a:pPr marL="0" indent="0">
              <a:buNone/>
            </a:pPr>
            <a:r>
              <a:rPr lang="en-US" dirty="0">
                <a:latin typeface="Times New Roman" panose="02020603050405020304" pitchFamily="18" charset="0"/>
                <a:cs typeface="Times New Roman" panose="02020603050405020304" pitchFamily="18" charset="0"/>
              </a:rPr>
              <a:t> 	James 1:22 – </a:t>
            </a:r>
            <a:r>
              <a:rPr lang="en-US" b="1" dirty="0">
                <a:latin typeface="Times New Roman" panose="02020603050405020304" pitchFamily="18" charset="0"/>
                <a:cs typeface="Times New Roman" panose="02020603050405020304" pitchFamily="18" charset="0"/>
              </a:rPr>
              <a:t>“But be doers of the word, and not hearers 	only, deceiving yourselves.”</a:t>
            </a:r>
          </a:p>
          <a:p>
            <a:pPr marL="0" indent="0">
              <a:buNone/>
            </a:pPr>
            <a:endParaRPr lang="en-US" dirty="0"/>
          </a:p>
        </p:txBody>
      </p:sp>
    </p:spTree>
    <p:extLst>
      <p:ext uri="{BB962C8B-B14F-4D97-AF65-F5344CB8AC3E}">
        <p14:creationId xmlns:p14="http://schemas.microsoft.com/office/powerpoint/2010/main" val="1497080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168F9-7518-CEF9-91D9-9293F4DE7184}"/>
              </a:ext>
            </a:extLst>
          </p:cNvPr>
          <p:cNvSpPr>
            <a:spLocks noGrp="1"/>
          </p:cNvSpPr>
          <p:nvPr>
            <p:ph type="title"/>
          </p:nvPr>
        </p:nvSpPr>
        <p:spPr>
          <a:xfrm>
            <a:off x="82193" y="268774"/>
            <a:ext cx="9144000" cy="510777"/>
          </a:xfrm>
        </p:spPr>
        <p:txBody>
          <a:bodyPr>
            <a:noAutofit/>
          </a:bodyPr>
          <a:lstStyle/>
          <a:p>
            <a:pPr algn="ctr"/>
            <a:r>
              <a:rPr lang="en-US" sz="4800" b="1" dirty="0">
                <a:latin typeface="Times New Roman" panose="02020603050405020304" pitchFamily="18" charset="0"/>
                <a:cs typeface="Times New Roman" panose="02020603050405020304" pitchFamily="18" charset="0"/>
              </a:rPr>
              <a:t>How Are We Saved?</a:t>
            </a:r>
          </a:p>
        </p:txBody>
      </p:sp>
      <p:sp>
        <p:nvSpPr>
          <p:cNvPr id="3" name="Content Placeholder 2">
            <a:extLst>
              <a:ext uri="{FF2B5EF4-FFF2-40B4-BE49-F238E27FC236}">
                <a16:creationId xmlns:a16="http://schemas.microsoft.com/office/drawing/2014/main" id="{B67FB86E-FB4C-3169-1F4E-9B988264D5EA}"/>
              </a:ext>
            </a:extLst>
          </p:cNvPr>
          <p:cNvSpPr>
            <a:spLocks noGrp="1"/>
          </p:cNvSpPr>
          <p:nvPr>
            <p:ph idx="1"/>
          </p:nvPr>
        </p:nvSpPr>
        <p:spPr>
          <a:xfrm>
            <a:off x="0" y="1195434"/>
            <a:ext cx="9144000" cy="5153999"/>
          </a:xfrm>
        </p:spPr>
        <p:txBody>
          <a:bodyPr>
            <a:normAutofit fontScale="92500" lnSpcReduction="10000"/>
          </a:bodyPr>
          <a:lstStyle/>
          <a:p>
            <a:pPr marL="0" indent="0">
              <a:buNone/>
            </a:pPr>
            <a:r>
              <a:rPr lang="en-US" b="1" dirty="0">
                <a:latin typeface="Times New Roman" panose="02020603050405020304" pitchFamily="18" charset="0"/>
                <a:cs typeface="Times New Roman" panose="02020603050405020304" pitchFamily="18" charset="0"/>
              </a:rPr>
              <a:t>“...these are written that you may believe that Jesus is the Christ, the Son of God, and that believing you may have life in His name.” - John 20:31</a:t>
            </a:r>
          </a:p>
          <a:p>
            <a:pPr marL="0" indent="0">
              <a:buNone/>
            </a:pPr>
            <a:r>
              <a:rPr lang="en-US" b="1" dirty="0">
                <a:latin typeface="Times New Roman" panose="02020603050405020304" pitchFamily="18" charset="0"/>
                <a:cs typeface="Times New Roman" panose="02020603050405020304" pitchFamily="18" charset="0"/>
              </a:rPr>
              <a:t>“For what does the Scripture say? “Abraham believed God, and it was accounted to him for righteousness.”  - Romans 4:3</a:t>
            </a:r>
          </a:p>
          <a:p>
            <a:pPr marL="0" indent="0">
              <a:buNone/>
            </a:pPr>
            <a:endParaRPr lang="en-US" b="1" dirty="0">
              <a:latin typeface="Times New Roman" panose="02020603050405020304" pitchFamily="18" charset="0"/>
              <a:cs typeface="Times New Roman" panose="02020603050405020304" pitchFamily="18" charset="0"/>
            </a:endParaRPr>
          </a:p>
          <a:p>
            <a:pPr marL="0" indent="0">
              <a:buNone/>
            </a:pPr>
            <a:r>
              <a:rPr lang="en-US" b="1" dirty="0">
                <a:latin typeface="Times New Roman" panose="02020603050405020304" pitchFamily="18" charset="0"/>
                <a:cs typeface="Times New Roman" panose="02020603050405020304" pitchFamily="18" charset="0"/>
              </a:rPr>
              <a:t>“...if you confess with your mouth the Lord Jesus and believe in your heart that God has raised Him from the dead, you will be saved. 10 For with the heart one believes unto righteousness, and with the mouth confession is made unto salvation.”                   -Romans 10:9-10</a:t>
            </a:r>
          </a:p>
          <a:p>
            <a:pPr marL="0" indent="0">
              <a:buNone/>
            </a:pPr>
            <a:endParaRPr lang="en-US" b="1" dirty="0">
              <a:latin typeface="Times New Roman" panose="02020603050405020304" pitchFamily="18" charset="0"/>
              <a:cs typeface="Times New Roman" panose="02020603050405020304" pitchFamily="18" charset="0"/>
            </a:endParaRPr>
          </a:p>
          <a:p>
            <a:pPr marL="0" indent="0" algn="ctr">
              <a:buNone/>
            </a:pPr>
            <a:r>
              <a:rPr lang="en-US" sz="3500" b="1" dirty="0">
                <a:solidFill>
                  <a:srgbClr val="FF0000"/>
                </a:solidFill>
                <a:latin typeface="Times New Roman" panose="02020603050405020304" pitchFamily="18" charset="0"/>
                <a:cs typeface="Times New Roman" panose="02020603050405020304" pitchFamily="18" charset="0"/>
              </a:rPr>
              <a:t>Belief.  That is how we are saved.</a:t>
            </a:r>
          </a:p>
        </p:txBody>
      </p:sp>
    </p:spTree>
    <p:extLst>
      <p:ext uri="{BB962C8B-B14F-4D97-AF65-F5344CB8AC3E}">
        <p14:creationId xmlns:p14="http://schemas.microsoft.com/office/powerpoint/2010/main" val="926838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97485-A54D-72E1-4828-9726776D29A4}"/>
              </a:ext>
            </a:extLst>
          </p:cNvPr>
          <p:cNvSpPr>
            <a:spLocks noGrp="1"/>
          </p:cNvSpPr>
          <p:nvPr>
            <p:ph type="title"/>
          </p:nvPr>
        </p:nvSpPr>
        <p:spPr>
          <a:xfrm>
            <a:off x="355421" y="0"/>
            <a:ext cx="8433157" cy="1125659"/>
          </a:xfrm>
        </p:spPr>
        <p:txBody>
          <a:bodyPr>
            <a:normAutofit/>
          </a:bodyPr>
          <a:lstStyle/>
          <a:p>
            <a:pPr algn="ctr"/>
            <a:r>
              <a:rPr lang="en-US" sz="4800" b="1" dirty="0">
                <a:latin typeface="Times New Roman" panose="02020603050405020304" pitchFamily="18" charset="0"/>
                <a:cs typeface="Times New Roman" panose="02020603050405020304" pitchFamily="18" charset="0"/>
              </a:rPr>
              <a:t>What’s</a:t>
            </a:r>
            <a:r>
              <a:rPr lang="en-US" b="1" dirty="0">
                <a:latin typeface="Times New Roman" panose="02020603050405020304" pitchFamily="18" charset="0"/>
                <a:cs typeface="Times New Roman" panose="02020603050405020304" pitchFamily="18" charset="0"/>
              </a:rPr>
              <a:t> the Deal with Simon?</a:t>
            </a:r>
          </a:p>
        </p:txBody>
      </p:sp>
      <p:sp>
        <p:nvSpPr>
          <p:cNvPr id="3" name="Content Placeholder 2">
            <a:extLst>
              <a:ext uri="{FF2B5EF4-FFF2-40B4-BE49-F238E27FC236}">
                <a16:creationId xmlns:a16="http://schemas.microsoft.com/office/drawing/2014/main" id="{87C84446-129C-B0F4-7CA7-8DABDC4A3FC7}"/>
              </a:ext>
            </a:extLst>
          </p:cNvPr>
          <p:cNvSpPr>
            <a:spLocks noGrp="1"/>
          </p:cNvSpPr>
          <p:nvPr>
            <p:ph idx="1"/>
          </p:nvPr>
        </p:nvSpPr>
        <p:spPr>
          <a:xfrm>
            <a:off x="-1" y="1092304"/>
            <a:ext cx="9144000" cy="5632133"/>
          </a:xfrm>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1. He is obsessed with and practices the magic arts (v. 9-11)</a:t>
            </a:r>
          </a:p>
          <a:p>
            <a:pPr marL="0" indent="0">
              <a:buNone/>
            </a:pPr>
            <a:r>
              <a:rPr lang="en-US" b="1" dirty="0">
                <a:latin typeface="Times New Roman" panose="02020603050405020304" pitchFamily="18" charset="0"/>
                <a:cs typeface="Times New Roman" panose="02020603050405020304" pitchFamily="18" charset="0"/>
              </a:rPr>
              <a:t>2. He is full of pride and works to elevate his own name (vs. 9-11)</a:t>
            </a:r>
          </a:p>
          <a:p>
            <a:pPr marL="0" indent="0">
              <a:buNone/>
            </a:pPr>
            <a:r>
              <a:rPr lang="en-US" b="1" dirty="0">
                <a:latin typeface="Times New Roman" panose="02020603050405020304" pitchFamily="18" charset="0"/>
                <a:cs typeface="Times New Roman" panose="02020603050405020304" pitchFamily="18" charset="0"/>
              </a:rPr>
              <a:t>3. He is drawn to a power greater than his own. (v. 13)</a:t>
            </a:r>
          </a:p>
          <a:p>
            <a:pPr marL="0" indent="0">
              <a:buNone/>
            </a:pPr>
            <a:r>
              <a:rPr lang="en-US" b="1" dirty="0">
                <a:latin typeface="Times New Roman" panose="02020603050405020304" pitchFamily="18" charset="0"/>
                <a:cs typeface="Times New Roman" panose="02020603050405020304" pitchFamily="18" charset="0"/>
              </a:rPr>
              <a:t>4. He wants to wield this power, and profit from it.          (vs. 18-19)</a:t>
            </a:r>
          </a:p>
          <a:p>
            <a:pPr marL="0" indent="0">
              <a:buNone/>
            </a:pPr>
            <a:r>
              <a:rPr lang="en-US" b="1" dirty="0">
                <a:latin typeface="Times New Roman" panose="02020603050405020304" pitchFamily="18" charset="0"/>
                <a:cs typeface="Times New Roman" panose="02020603050405020304" pitchFamily="18" charset="0"/>
              </a:rPr>
              <a:t>5. He doesn’t understand this power he covets. (v. 20)</a:t>
            </a:r>
          </a:p>
          <a:p>
            <a:pPr marL="0" indent="0">
              <a:buNone/>
            </a:pPr>
            <a:r>
              <a:rPr lang="en-US" b="1" dirty="0">
                <a:latin typeface="Times New Roman" panose="02020603050405020304" pitchFamily="18" charset="0"/>
                <a:cs typeface="Times New Roman" panose="02020603050405020304" pitchFamily="18" charset="0"/>
              </a:rPr>
              <a:t>6. His heart is not right before God, therefore he is not a partaker in the things of the spirit. (v. 21)</a:t>
            </a:r>
          </a:p>
          <a:p>
            <a:pPr marL="0" indent="0">
              <a:buNone/>
            </a:pPr>
            <a:r>
              <a:rPr lang="en-US" b="1" dirty="0">
                <a:latin typeface="Times New Roman" panose="02020603050405020304" pitchFamily="18" charset="0"/>
                <a:cs typeface="Times New Roman" panose="02020603050405020304" pitchFamily="18" charset="0"/>
              </a:rPr>
              <a:t>7. He is called to repentance. (v. 22)</a:t>
            </a:r>
          </a:p>
          <a:p>
            <a:pPr marL="0" indent="0">
              <a:buNone/>
            </a:pPr>
            <a:r>
              <a:rPr lang="en-US" b="1" dirty="0">
                <a:latin typeface="Times New Roman" panose="02020603050405020304" pitchFamily="18" charset="0"/>
                <a:cs typeface="Times New Roman" panose="02020603050405020304" pitchFamily="18" charset="0"/>
              </a:rPr>
              <a:t>8. He is poisoned by bitterness and a slave to iniquity       (v. 23)</a:t>
            </a:r>
          </a:p>
          <a:p>
            <a:pPr marL="0" indent="0">
              <a:buNone/>
            </a:pPr>
            <a:endParaRPr lang="en-US" dirty="0"/>
          </a:p>
        </p:txBody>
      </p:sp>
    </p:spTree>
    <p:extLst>
      <p:ext uri="{BB962C8B-B14F-4D97-AF65-F5344CB8AC3E}">
        <p14:creationId xmlns:p14="http://schemas.microsoft.com/office/powerpoint/2010/main" val="951112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F868C-174F-358F-742C-848867F5C992}"/>
              </a:ext>
            </a:extLst>
          </p:cNvPr>
          <p:cNvSpPr>
            <a:spLocks noGrp="1"/>
          </p:cNvSpPr>
          <p:nvPr>
            <p:ph type="title"/>
          </p:nvPr>
        </p:nvSpPr>
        <p:spPr>
          <a:xfrm>
            <a:off x="628650" y="85725"/>
            <a:ext cx="7886700" cy="771524"/>
          </a:xfrm>
        </p:spPr>
        <p:txBody>
          <a:bodyPr>
            <a:normAutofit/>
          </a:bodyPr>
          <a:lstStyle/>
          <a:p>
            <a:pPr algn="ctr"/>
            <a:r>
              <a:rPr lang="en-US" sz="4800"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8D3DC8E8-7AAE-F545-35A3-A70E43339F18}"/>
              </a:ext>
            </a:extLst>
          </p:cNvPr>
          <p:cNvSpPr>
            <a:spLocks noGrp="1"/>
          </p:cNvSpPr>
          <p:nvPr>
            <p:ph idx="1"/>
          </p:nvPr>
        </p:nvSpPr>
        <p:spPr>
          <a:xfrm>
            <a:off x="256850" y="1160980"/>
            <a:ext cx="8835775" cy="5549651"/>
          </a:xfrm>
        </p:spPr>
        <p:txBody>
          <a:bodyPr>
            <a:normAutofit fontScale="92500" lnSpcReduction="20000"/>
          </a:bodyPr>
          <a:lstStyle/>
          <a:p>
            <a:pPr marL="385763" indent="-385763">
              <a:buAutoNum type="arabicPeriod"/>
            </a:pPr>
            <a:r>
              <a:rPr lang="en-US" sz="3000" b="1" dirty="0">
                <a:latin typeface="Times New Roman" panose="02020603050405020304" pitchFamily="18" charset="0"/>
                <a:cs typeface="Times New Roman" panose="02020603050405020304" pitchFamily="18" charset="0"/>
              </a:rPr>
              <a:t>Beware of False Teachers</a:t>
            </a:r>
          </a:p>
          <a:p>
            <a:pPr marL="0" indent="0">
              <a:buNone/>
            </a:pPr>
            <a:r>
              <a:rPr lang="en-US" dirty="0">
                <a:latin typeface="Times New Roman" panose="02020603050405020304" pitchFamily="18" charset="0"/>
                <a:cs typeface="Times New Roman" panose="02020603050405020304" pitchFamily="18" charset="0"/>
              </a:rPr>
              <a:t>“Beware of false prophets, who come to you in sheep’s clothing, but inwardly they are ravenous wolves. 16 You will know them by their fruits.”   </a:t>
            </a:r>
            <a:r>
              <a:rPr lang="en-US" sz="3000" dirty="0">
                <a:latin typeface="Times New Roman" panose="02020603050405020304" pitchFamily="18" charset="0"/>
                <a:cs typeface="Times New Roman" panose="02020603050405020304" pitchFamily="18" charset="0"/>
              </a:rPr>
              <a:t>--Matthew 7:15-16</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385763" indent="-385763">
              <a:buAutoNum type="arabicPeriod" startAt="2"/>
            </a:pPr>
            <a:r>
              <a:rPr lang="en-US" sz="3000" b="1" dirty="0">
                <a:latin typeface="Times New Roman" panose="02020603050405020304" pitchFamily="18" charset="0"/>
                <a:cs typeface="Times New Roman" panose="02020603050405020304" pitchFamily="18" charset="0"/>
              </a:rPr>
              <a:t>Examine Yourself</a:t>
            </a:r>
          </a:p>
          <a:p>
            <a:pPr marL="0" indent="0">
              <a:buNone/>
            </a:pPr>
            <a:r>
              <a:rPr lang="en-US" dirty="0">
                <a:latin typeface="Times New Roman" panose="02020603050405020304" pitchFamily="18" charset="0"/>
                <a:cs typeface="Times New Roman" panose="02020603050405020304" pitchFamily="18" charset="0"/>
              </a:rPr>
              <a:t>“Examine yourselves as to whether you are in the faith. Test yourselves. Do you not know yourselves, that Jesus Christ is in you?”   </a:t>
            </a:r>
            <a:r>
              <a:rPr lang="en-US" sz="3000" dirty="0">
                <a:latin typeface="Times New Roman" panose="02020603050405020304" pitchFamily="18" charset="0"/>
                <a:cs typeface="Times New Roman" panose="02020603050405020304" pitchFamily="18" charset="0"/>
              </a:rPr>
              <a:t>--2 Corinthians 13:5</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385763" indent="-385763">
              <a:buAutoNum type="arabicPeriod" startAt="3"/>
            </a:pPr>
            <a:r>
              <a:rPr lang="en-US" sz="3000" b="1" dirty="0">
                <a:latin typeface="Times New Roman" panose="02020603050405020304" pitchFamily="18" charset="0"/>
                <a:cs typeface="Times New Roman" panose="02020603050405020304" pitchFamily="18" charset="0"/>
              </a:rPr>
              <a:t>Help One Another</a:t>
            </a:r>
          </a:p>
          <a:p>
            <a:pPr marL="0" indent="0">
              <a:buNone/>
            </a:pPr>
            <a:r>
              <a:rPr lang="en-US" dirty="0">
                <a:latin typeface="Times New Roman" panose="02020603050405020304" pitchFamily="18" charset="0"/>
                <a:cs typeface="Times New Roman" panose="02020603050405020304" pitchFamily="18" charset="0"/>
              </a:rPr>
              <a:t>“Confess your trespasses to one another, and pray for one another, that you may be healed. The effective, fervent prayer of a righteous man avails much.”    </a:t>
            </a:r>
            <a:r>
              <a:rPr lang="en-US" sz="3000" dirty="0">
                <a:latin typeface="Times New Roman" panose="02020603050405020304" pitchFamily="18" charset="0"/>
                <a:cs typeface="Times New Roman" panose="02020603050405020304" pitchFamily="18" charset="0"/>
              </a:rPr>
              <a:t>--James 5:16</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32241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129</TotalTime>
  <Words>690</Words>
  <Application>Microsoft Macintosh PowerPoint</Application>
  <PresentationFormat>On-screen Show (4:3)</PresentationFormat>
  <Paragraphs>47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5 points of Context for Philip’s Mission to Samaria</vt:lpstr>
      <vt:lpstr>Acts: A Book of Transition</vt:lpstr>
      <vt:lpstr>Application</vt:lpstr>
      <vt:lpstr>How Are We Saved?</vt:lpstr>
      <vt:lpstr>What’s the Deal with Simon?</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points of Context for Philip’s Mission to Samaria</dc:title>
  <dc:creator>Tony Borton</dc:creator>
  <cp:lastModifiedBy>Carolyn Morford</cp:lastModifiedBy>
  <cp:revision>5</cp:revision>
  <dcterms:created xsi:type="dcterms:W3CDTF">2023-09-21T16:54:04Z</dcterms:created>
  <dcterms:modified xsi:type="dcterms:W3CDTF">2023-09-24T17:14:34Z</dcterms:modified>
</cp:coreProperties>
</file>