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56"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89A8B5-1468-41EC-B593-E008B2AAEA3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156432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89A8B5-1468-41EC-B593-E008B2AAEA3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73570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89A8B5-1468-41EC-B593-E008B2AAEA3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1554992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89A8B5-1468-41EC-B593-E008B2AAEA3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44770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89A8B5-1468-41EC-B593-E008B2AAEA3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140758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89A8B5-1468-41EC-B593-E008B2AAEA3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26685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89A8B5-1468-41EC-B593-E008B2AAEA3A}"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340164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89A8B5-1468-41EC-B593-E008B2AAEA3A}"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368006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9A8B5-1468-41EC-B593-E008B2AAEA3A}"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41810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89A8B5-1468-41EC-B593-E008B2AAEA3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35748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89A8B5-1468-41EC-B593-E008B2AAEA3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41C82-4439-42BA-92FD-B714068820CE}" type="slidenum">
              <a:rPr lang="en-US" smtClean="0"/>
              <a:t>‹#›</a:t>
            </a:fld>
            <a:endParaRPr lang="en-US"/>
          </a:p>
        </p:txBody>
      </p:sp>
    </p:spTree>
    <p:extLst>
      <p:ext uri="{BB962C8B-B14F-4D97-AF65-F5344CB8AC3E}">
        <p14:creationId xmlns:p14="http://schemas.microsoft.com/office/powerpoint/2010/main" val="427236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9A8B5-1468-41EC-B593-E008B2AAEA3A}" type="datetimeFigureOut">
              <a:rPr lang="en-US" smtClean="0"/>
              <a:t>11/1/2023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41C82-4439-42BA-92FD-B714068820CE}" type="slidenum">
              <a:rPr lang="en-US" smtClean="0"/>
              <a:t>‹#›</a:t>
            </a:fld>
            <a:endParaRPr lang="en-US"/>
          </a:p>
        </p:txBody>
      </p:sp>
    </p:spTree>
    <p:extLst>
      <p:ext uri="{BB962C8B-B14F-4D97-AF65-F5344CB8AC3E}">
        <p14:creationId xmlns:p14="http://schemas.microsoft.com/office/powerpoint/2010/main" val="1366480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D37D-2D3A-4935-805A-3C8BBC5D0287}"/>
              </a:ext>
            </a:extLst>
          </p:cNvPr>
          <p:cNvSpPr>
            <a:spLocks noGrp="1"/>
          </p:cNvSpPr>
          <p:nvPr>
            <p:ph type="title"/>
          </p:nvPr>
        </p:nvSpPr>
        <p:spPr>
          <a:xfrm>
            <a:off x="0" y="0"/>
            <a:ext cx="9144000" cy="873303"/>
          </a:xfrm>
        </p:spPr>
        <p:txBody>
          <a:bodyPr/>
          <a:lstStyle/>
          <a:p>
            <a:pPr algn="ctr"/>
            <a:r>
              <a:rPr lang="en-US" b="1" u="sng" dirty="0">
                <a:latin typeface="Times New Roman" panose="02020603050405020304" pitchFamily="18" charset="0"/>
                <a:cs typeface="Times New Roman" panose="02020603050405020304" pitchFamily="18" charset="0"/>
              </a:rPr>
              <a:t>3 Phases of Saul’s Transformation</a:t>
            </a:r>
          </a:p>
        </p:txBody>
      </p:sp>
      <p:sp>
        <p:nvSpPr>
          <p:cNvPr id="3" name="Content Placeholder 2">
            <a:extLst>
              <a:ext uri="{FF2B5EF4-FFF2-40B4-BE49-F238E27FC236}">
                <a16:creationId xmlns:a16="http://schemas.microsoft.com/office/drawing/2014/main" id="{CA5470F5-86C3-482B-D194-28B13157DC6F}"/>
              </a:ext>
            </a:extLst>
          </p:cNvPr>
          <p:cNvSpPr>
            <a:spLocks noGrp="1"/>
          </p:cNvSpPr>
          <p:nvPr>
            <p:ph idx="1"/>
          </p:nvPr>
        </p:nvSpPr>
        <p:spPr>
          <a:xfrm>
            <a:off x="-1" y="1068512"/>
            <a:ext cx="9143999" cy="5789488"/>
          </a:xfrm>
        </p:spPr>
        <p:txBody>
          <a:bodyPr/>
          <a:lstStyle/>
          <a:p>
            <a:pPr marL="0" indent="0">
              <a:buNone/>
            </a:pPr>
            <a:r>
              <a:rPr lang="en-US" b="1" dirty="0">
                <a:latin typeface="Times New Roman" panose="02020603050405020304" pitchFamily="18" charset="0"/>
                <a:cs typeface="Times New Roman" panose="02020603050405020304" pitchFamily="18" charset="0"/>
              </a:rPr>
              <a:t>1.	Conviction of Sin (9:1-9)</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Understanding who Christ is and why it matters 	(9:10-19)</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Confession and proclamation of Christ’s supremacy 	and Paul’s personal faith (9:20-31)</a:t>
            </a:r>
          </a:p>
          <a:p>
            <a:pPr marL="0" indent="0">
              <a:buNone/>
            </a:pPr>
            <a:endParaRPr lang="en-US" dirty="0"/>
          </a:p>
        </p:txBody>
      </p:sp>
    </p:spTree>
    <p:extLst>
      <p:ext uri="{BB962C8B-B14F-4D97-AF65-F5344CB8AC3E}">
        <p14:creationId xmlns:p14="http://schemas.microsoft.com/office/powerpoint/2010/main" val="349779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990-25EE-D622-3189-3E754B49D61C}"/>
              </a:ext>
            </a:extLst>
          </p:cNvPr>
          <p:cNvSpPr>
            <a:spLocks noGrp="1"/>
          </p:cNvSpPr>
          <p:nvPr>
            <p:ph type="title"/>
          </p:nvPr>
        </p:nvSpPr>
        <p:spPr>
          <a:xfrm>
            <a:off x="0" y="0"/>
            <a:ext cx="9144000" cy="842481"/>
          </a:xfrm>
        </p:spPr>
        <p:txBody>
          <a:bodyPr>
            <a:normAutofit fontScale="90000"/>
          </a:bodyPr>
          <a:lstStyle/>
          <a:p>
            <a:pPr algn="ctr"/>
            <a:r>
              <a:rPr lang="en-US" sz="3200" b="1" u="sng" dirty="0">
                <a:latin typeface="Times New Roman" panose="02020603050405020304" pitchFamily="18" charset="0"/>
                <a:cs typeface="Times New Roman" panose="02020603050405020304" pitchFamily="18" charset="0"/>
              </a:rPr>
              <a:t>Damascus Road Basic Doctrinal Truths – Acts 9:1-7</a:t>
            </a:r>
          </a:p>
        </p:txBody>
      </p:sp>
      <p:sp>
        <p:nvSpPr>
          <p:cNvPr id="3" name="Content Placeholder 2">
            <a:extLst>
              <a:ext uri="{FF2B5EF4-FFF2-40B4-BE49-F238E27FC236}">
                <a16:creationId xmlns:a16="http://schemas.microsoft.com/office/drawing/2014/main" id="{79B6349D-CBE2-9ADE-A83A-A6F569618DA3}"/>
              </a:ext>
            </a:extLst>
          </p:cNvPr>
          <p:cNvSpPr>
            <a:spLocks noGrp="1"/>
          </p:cNvSpPr>
          <p:nvPr>
            <p:ph idx="1"/>
          </p:nvPr>
        </p:nvSpPr>
        <p:spPr>
          <a:xfrm>
            <a:off x="-1" y="1017142"/>
            <a:ext cx="9143999" cy="5840858"/>
          </a:xfrm>
        </p:spPr>
        <p:txBody>
          <a:bodyPr/>
          <a:lstStyle/>
          <a:p>
            <a:pPr marL="742950" indent="-742950">
              <a:buAutoNum type="arabicPeriod"/>
            </a:pPr>
            <a:r>
              <a:rPr lang="en-US" sz="3200" b="1" dirty="0">
                <a:latin typeface="Times New Roman" panose="02020603050405020304" pitchFamily="18" charset="0"/>
                <a:cs typeface="Times New Roman" panose="02020603050405020304" pitchFamily="18" charset="0"/>
              </a:rPr>
              <a:t>We are saved by Grace  </a:t>
            </a:r>
          </a:p>
          <a:p>
            <a:pPr marL="0" indent="0">
              <a:buNone/>
            </a:pPr>
            <a:r>
              <a:rPr lang="en-US" sz="3200" b="1" dirty="0">
                <a:latin typeface="Times New Roman" panose="02020603050405020304" pitchFamily="18" charset="0"/>
                <a:cs typeface="Times New Roman" panose="02020603050405020304" pitchFamily="18" charset="0"/>
              </a:rPr>
              <a:t>	– Ephesians 2:1-10</a:t>
            </a:r>
          </a:p>
          <a:p>
            <a:pPr marL="742950" indent="-742950">
              <a:buAutoNum type="arabicPeriod" startAt="2"/>
            </a:pPr>
            <a:r>
              <a:rPr lang="en-US" sz="3200" b="1" dirty="0">
                <a:latin typeface="Times New Roman" panose="02020603050405020304" pitchFamily="18" charset="0"/>
                <a:cs typeface="Times New Roman" panose="02020603050405020304" pitchFamily="18" charset="0"/>
              </a:rPr>
              <a:t>Jesus is the Son of God  </a:t>
            </a:r>
          </a:p>
          <a:p>
            <a:pPr marL="0" indent="0">
              <a:buNone/>
            </a:pPr>
            <a:r>
              <a:rPr lang="en-US" sz="3200" b="1" dirty="0">
                <a:latin typeface="Times New Roman" panose="02020603050405020304" pitchFamily="18" charset="0"/>
                <a:cs typeface="Times New Roman" panose="02020603050405020304" pitchFamily="18" charset="0"/>
              </a:rPr>
              <a:t>	–  Colossians 1:13-17</a:t>
            </a:r>
          </a:p>
          <a:p>
            <a:pPr marL="742950" indent="-742950">
              <a:buAutoNum type="arabicPeriod" startAt="3"/>
            </a:pPr>
            <a:r>
              <a:rPr lang="en-US" sz="3200" b="1" dirty="0">
                <a:latin typeface="Times New Roman" panose="02020603050405020304" pitchFamily="18" charset="0"/>
                <a:cs typeface="Times New Roman" panose="02020603050405020304" pitchFamily="18" charset="0"/>
              </a:rPr>
              <a:t>Only believers in the Lord Jesus Christ are His People </a:t>
            </a:r>
          </a:p>
          <a:p>
            <a:pPr marL="0" indent="0">
              <a:buNone/>
            </a:pPr>
            <a:r>
              <a:rPr lang="en-US" sz="3200" b="1" dirty="0">
                <a:latin typeface="Times New Roman" panose="02020603050405020304" pitchFamily="18" charset="0"/>
                <a:cs typeface="Times New Roman" panose="02020603050405020304" pitchFamily="18" charset="0"/>
              </a:rPr>
              <a:t>	- Philippians 3:7-9</a:t>
            </a:r>
          </a:p>
          <a:p>
            <a:pPr marL="742950" indent="-742950">
              <a:buAutoNum type="arabicPeriod" startAt="4"/>
            </a:pPr>
            <a:r>
              <a:rPr lang="en-US" sz="3200" b="1" dirty="0">
                <a:latin typeface="Times New Roman" panose="02020603050405020304" pitchFamily="18" charset="0"/>
                <a:cs typeface="Times New Roman" panose="02020603050405020304" pitchFamily="18" charset="0"/>
              </a:rPr>
              <a:t>We (His people) are the Body of Christ </a:t>
            </a:r>
          </a:p>
          <a:p>
            <a:pPr marL="0" indent="0">
              <a:buNone/>
            </a:pPr>
            <a:r>
              <a:rPr lang="en-US" sz="3200" b="1" dirty="0">
                <a:latin typeface="Times New Roman" panose="02020603050405020304" pitchFamily="18" charset="0"/>
                <a:cs typeface="Times New Roman" panose="02020603050405020304" pitchFamily="18" charset="0"/>
              </a:rPr>
              <a:t>	- 1 Corinthians 12:12-14</a:t>
            </a:r>
          </a:p>
          <a:p>
            <a:pPr marL="0" indent="0">
              <a:buNone/>
            </a:pPr>
            <a:endParaRPr lang="en-US" dirty="0"/>
          </a:p>
        </p:txBody>
      </p:sp>
    </p:spTree>
    <p:extLst>
      <p:ext uri="{BB962C8B-B14F-4D97-AF65-F5344CB8AC3E}">
        <p14:creationId xmlns:p14="http://schemas.microsoft.com/office/powerpoint/2010/main" val="54546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211FF-7E20-034B-F2D6-F4E5DAEEC08A}"/>
              </a:ext>
            </a:extLst>
          </p:cNvPr>
          <p:cNvSpPr>
            <a:spLocks noGrp="1"/>
          </p:cNvSpPr>
          <p:nvPr>
            <p:ph type="title"/>
          </p:nvPr>
        </p:nvSpPr>
        <p:spPr>
          <a:xfrm>
            <a:off x="0" y="0"/>
            <a:ext cx="9144000" cy="842481"/>
          </a:xfrm>
        </p:spPr>
        <p:txBody>
          <a:bodyPr/>
          <a:lstStyle/>
          <a:p>
            <a:pPr algn="ctr"/>
            <a:r>
              <a:rPr lang="en-US" b="1" u="sng" dirty="0">
                <a:latin typeface="Times New Roman" panose="02020603050405020304" pitchFamily="18" charset="0"/>
                <a:cs typeface="Times New Roman" panose="02020603050405020304" pitchFamily="18" charset="0"/>
              </a:rPr>
              <a:t>Saul’s Salvation Story</a:t>
            </a:r>
          </a:p>
        </p:txBody>
      </p:sp>
      <p:sp>
        <p:nvSpPr>
          <p:cNvPr id="3" name="Content Placeholder 2">
            <a:extLst>
              <a:ext uri="{FF2B5EF4-FFF2-40B4-BE49-F238E27FC236}">
                <a16:creationId xmlns:a16="http://schemas.microsoft.com/office/drawing/2014/main" id="{414539E0-F762-4787-64D3-989B66A2574E}"/>
              </a:ext>
            </a:extLst>
          </p:cNvPr>
          <p:cNvSpPr>
            <a:spLocks noGrp="1"/>
          </p:cNvSpPr>
          <p:nvPr>
            <p:ph idx="1"/>
          </p:nvPr>
        </p:nvSpPr>
        <p:spPr>
          <a:xfrm>
            <a:off x="0" y="1068512"/>
            <a:ext cx="9144000" cy="5789488"/>
          </a:xfrm>
        </p:spPr>
        <p:txBody>
          <a:bodyPr/>
          <a:lstStyle/>
          <a:p>
            <a:pPr marL="0" indent="0">
              <a:buNone/>
            </a:pPr>
            <a:endParaRPr lang="en-US" dirty="0"/>
          </a:p>
          <a:p>
            <a:pPr marL="0" indent="0">
              <a:buNone/>
            </a:pPr>
            <a:endParaRPr lang="en-US" dirty="0"/>
          </a:p>
          <a:p>
            <a:pPr marL="0" indent="0">
              <a:buNone/>
            </a:pPr>
            <a:r>
              <a:rPr lang="en-US" dirty="0"/>
              <a:t>1.	Lost in Sin and Self-Righteousness</a:t>
            </a:r>
          </a:p>
          <a:p>
            <a:pPr marL="0" indent="0">
              <a:buNone/>
            </a:pPr>
            <a:r>
              <a:rPr lang="en-US" dirty="0"/>
              <a:t>2.	Convicted of Sin - Miraculously Redeemed</a:t>
            </a:r>
          </a:p>
          <a:p>
            <a:pPr marL="0" indent="0">
              <a:buNone/>
            </a:pPr>
            <a:r>
              <a:rPr lang="en-US" dirty="0"/>
              <a:t>3.	Obedient to the Word of God</a:t>
            </a:r>
          </a:p>
          <a:p>
            <a:pPr marL="0" indent="0">
              <a:buNone/>
            </a:pPr>
            <a:r>
              <a:rPr lang="en-US" dirty="0"/>
              <a:t>4.	Filled with the Holy Spirit</a:t>
            </a:r>
          </a:p>
          <a:p>
            <a:pPr marL="0" indent="0">
              <a:buNone/>
            </a:pPr>
            <a:r>
              <a:rPr lang="en-US" dirty="0"/>
              <a:t>5.	Healed and Baptized </a:t>
            </a:r>
          </a:p>
          <a:p>
            <a:pPr marL="0" indent="0">
              <a:buNone/>
            </a:pPr>
            <a:r>
              <a:rPr lang="en-US" dirty="0"/>
              <a:t>6.	Discipled by Jesus Himself in Arabia</a:t>
            </a:r>
          </a:p>
          <a:p>
            <a:pPr marL="0" indent="0">
              <a:buNone/>
            </a:pPr>
            <a:r>
              <a:rPr lang="en-US" dirty="0"/>
              <a:t>7.	Preaches Jesus as the Christ in Damascus and Israel</a:t>
            </a:r>
          </a:p>
          <a:p>
            <a:pPr marL="0" indent="0">
              <a:buNone/>
            </a:pPr>
            <a:r>
              <a:rPr lang="en-US" dirty="0"/>
              <a:t>8.	Persecuted and Protected</a:t>
            </a:r>
          </a:p>
          <a:p>
            <a:pPr marL="0" indent="0">
              <a:buNone/>
            </a:pPr>
            <a:endParaRPr lang="en-US" dirty="0"/>
          </a:p>
        </p:txBody>
      </p:sp>
    </p:spTree>
    <p:extLst>
      <p:ext uri="{BB962C8B-B14F-4D97-AF65-F5344CB8AC3E}">
        <p14:creationId xmlns:p14="http://schemas.microsoft.com/office/powerpoint/2010/main" val="115139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609F3-8DB4-5F25-57CC-1177B785BE83}"/>
              </a:ext>
            </a:extLst>
          </p:cNvPr>
          <p:cNvSpPr>
            <a:spLocks noGrp="1"/>
          </p:cNvSpPr>
          <p:nvPr>
            <p:ph type="title"/>
          </p:nvPr>
        </p:nvSpPr>
        <p:spPr>
          <a:xfrm>
            <a:off x="0" y="0"/>
            <a:ext cx="9144000" cy="821933"/>
          </a:xfrm>
        </p:spPr>
        <p:txBody>
          <a:bodyPr>
            <a:normAutofit fontScale="90000"/>
          </a:bodyPr>
          <a:lstStyle/>
          <a:p>
            <a:pPr algn="ctr"/>
            <a:r>
              <a:rPr lang="en-US" b="1" u="sng" dirty="0">
                <a:latin typeface="Times New Roman" panose="02020603050405020304" pitchFamily="18" charset="0"/>
                <a:cs typeface="Times New Roman" panose="02020603050405020304" pitchFamily="18" charset="0"/>
              </a:rPr>
              <a:t>Acts 9 Application/Reflection Questions</a:t>
            </a:r>
          </a:p>
        </p:txBody>
      </p:sp>
      <p:sp>
        <p:nvSpPr>
          <p:cNvPr id="3" name="Content Placeholder 2">
            <a:extLst>
              <a:ext uri="{FF2B5EF4-FFF2-40B4-BE49-F238E27FC236}">
                <a16:creationId xmlns:a16="http://schemas.microsoft.com/office/drawing/2014/main" id="{20298F16-190F-8313-78F3-7238A53B3323}"/>
              </a:ext>
            </a:extLst>
          </p:cNvPr>
          <p:cNvSpPr>
            <a:spLocks noGrp="1"/>
          </p:cNvSpPr>
          <p:nvPr>
            <p:ph idx="1"/>
          </p:nvPr>
        </p:nvSpPr>
        <p:spPr>
          <a:xfrm>
            <a:off x="-1" y="821932"/>
            <a:ext cx="9143999" cy="6036067"/>
          </a:xfrm>
        </p:spPr>
        <p:txBody>
          <a:bodyPr/>
          <a:lstStyle/>
          <a:p>
            <a:pPr marL="0" indent="0">
              <a:buNone/>
            </a:pPr>
            <a:r>
              <a:rPr lang="en-US" sz="3600" b="1" dirty="0">
                <a:latin typeface="Times New Roman" panose="02020603050405020304" pitchFamily="18" charset="0"/>
                <a:cs typeface="Times New Roman" panose="02020603050405020304" pitchFamily="18" charset="0"/>
              </a:rPr>
              <a:t>1. 	Have you truly been convicted of your sin? And has there been real repentance in your life?</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2.	Have you identified with the risen Christ and are you obedient to His word and His Spirit within you?</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3.	Are you being conformed to His image? Have you noticed change in your life and in who you are?</a:t>
            </a:r>
          </a:p>
          <a:p>
            <a:pPr marL="0" indent="0">
              <a:buNone/>
            </a:pPr>
            <a:endParaRPr lang="en-US" dirty="0"/>
          </a:p>
        </p:txBody>
      </p:sp>
    </p:spTree>
    <p:extLst>
      <p:ext uri="{BB962C8B-B14F-4D97-AF65-F5344CB8AC3E}">
        <p14:creationId xmlns:p14="http://schemas.microsoft.com/office/powerpoint/2010/main" val="15529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DF057-D161-40BE-99B1-F35D2E60DEDF}"/>
              </a:ext>
            </a:extLst>
          </p:cNvPr>
          <p:cNvSpPr>
            <a:spLocks noGrp="1"/>
          </p:cNvSpPr>
          <p:nvPr>
            <p:ph type="title"/>
          </p:nvPr>
        </p:nvSpPr>
        <p:spPr>
          <a:xfrm>
            <a:off x="0" y="1"/>
            <a:ext cx="9144000" cy="544530"/>
          </a:xfrm>
        </p:spPr>
        <p:txBody>
          <a:bodyPr>
            <a:normAutofit fontScale="90000"/>
          </a:bodyPr>
          <a:lstStyle/>
          <a:p>
            <a:pPr algn="ctr"/>
            <a:r>
              <a:rPr lang="en-US" b="1" u="sng" dirty="0">
                <a:latin typeface="Times New Roman" panose="02020603050405020304" pitchFamily="18" charset="0"/>
                <a:cs typeface="Times New Roman" panose="02020603050405020304" pitchFamily="18" charset="0"/>
              </a:rPr>
              <a:t>Acts 9:32-43</a:t>
            </a:r>
          </a:p>
        </p:txBody>
      </p:sp>
      <p:sp>
        <p:nvSpPr>
          <p:cNvPr id="3" name="Content Placeholder 2">
            <a:extLst>
              <a:ext uri="{FF2B5EF4-FFF2-40B4-BE49-F238E27FC236}">
                <a16:creationId xmlns:a16="http://schemas.microsoft.com/office/drawing/2014/main" id="{C5F31DCC-B195-ADDF-A137-E9EBD33217E7}"/>
              </a:ext>
            </a:extLst>
          </p:cNvPr>
          <p:cNvSpPr>
            <a:spLocks noGrp="1"/>
          </p:cNvSpPr>
          <p:nvPr>
            <p:ph idx="1"/>
          </p:nvPr>
        </p:nvSpPr>
        <p:spPr>
          <a:xfrm>
            <a:off x="-1" y="750013"/>
            <a:ext cx="9143999" cy="6107986"/>
          </a:xfrm>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“Now as Peter was traveling through all those regions, he came down also to the saints who lived at Lydda. 33 There he found a man named Aeneas, who had been bedridden eight years, for he was paralyzed. 34 Peter said to him, “Aeneas, Jesus Christ heals you; get up and make your bed.” Immediately he got up. 35 And all who lived at Lydda and Sharon saw him, and they turned to the Lord.</a:t>
            </a:r>
          </a:p>
          <a:p>
            <a:pPr marL="0" indent="0">
              <a:buNone/>
            </a:pPr>
            <a:r>
              <a:rPr lang="en-US" b="1" dirty="0">
                <a:latin typeface="Times New Roman" panose="02020603050405020304" pitchFamily="18" charset="0"/>
                <a:cs typeface="Times New Roman" panose="02020603050405020304" pitchFamily="18" charset="0"/>
              </a:rPr>
              <a:t>36 Now in Joppa there was a disciple named Tabitha (which translated in Greek is called Dorcas); this woman was abounding with deeds of kindness and charity which she continually did. 37 And it happened at that time that she fell sick and died; and when they had washed her body, they laid it in an upper room. 38 Since Lydda was near Joppa, the disciples, having heard that Peter was there, sent two men to him, imploring him, “Do not delay in coming to us.” 39 So Peter arose and went with them. When he arrived, they brought him into the upper room; and all the widows stood beside him, weeping and showing all the tunics and garments that Dorcas used to make while she was with them. 40 But Peter sent them all out and knelt down and prayed, and turning to the body, he said, “Tabitha, arise.” And she opened her eyes, and when she saw Peter, she sat up. 41 And he gave her his hand and raised her up; and calling the saints and widows, he presented her alive. 42 It became known all over Joppa, and many believed in the Lord. 43 And Peter stayed many days in Joppa with a tanner named Simon.”</a:t>
            </a:r>
          </a:p>
          <a:p>
            <a:pPr marL="0" indent="0">
              <a:buNone/>
            </a:pPr>
            <a:endParaRPr lang="en-US" dirty="0"/>
          </a:p>
        </p:txBody>
      </p:sp>
    </p:spTree>
    <p:extLst>
      <p:ext uri="{BB962C8B-B14F-4D97-AF65-F5344CB8AC3E}">
        <p14:creationId xmlns:p14="http://schemas.microsoft.com/office/powerpoint/2010/main" val="322541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map of the middle east&#10;&#10;Description automatically generated">
            <a:extLst>
              <a:ext uri="{FF2B5EF4-FFF2-40B4-BE49-F238E27FC236}">
                <a16:creationId xmlns:a16="http://schemas.microsoft.com/office/drawing/2014/main" id="{0CDFE3BC-C883-F537-5897-E195469FD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486" y="0"/>
            <a:ext cx="5036457" cy="6857572"/>
          </a:xfrm>
          <a:prstGeom prst="rect">
            <a:avLst/>
          </a:prstGeom>
        </p:spPr>
      </p:pic>
    </p:spTree>
    <p:extLst>
      <p:ext uri="{BB962C8B-B14F-4D97-AF65-F5344CB8AC3E}">
        <p14:creationId xmlns:p14="http://schemas.microsoft.com/office/powerpoint/2010/main" val="364212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82B4-2C37-41A3-6310-BDAED39ECF41}"/>
              </a:ext>
            </a:extLst>
          </p:cNvPr>
          <p:cNvSpPr>
            <a:spLocks noGrp="1"/>
          </p:cNvSpPr>
          <p:nvPr>
            <p:ph type="title"/>
          </p:nvPr>
        </p:nvSpPr>
        <p:spPr>
          <a:xfrm>
            <a:off x="0" y="0"/>
            <a:ext cx="9144000" cy="681037"/>
          </a:xfrm>
        </p:spPr>
        <p:txBody>
          <a:bodyPr>
            <a:normAutofit fontScale="90000"/>
          </a:bodyPr>
          <a:lstStyle/>
          <a:p>
            <a:pPr algn="ctr"/>
            <a:r>
              <a:rPr lang="en-US" b="1" u="sng" dirty="0">
                <a:latin typeface="Times New Roman" panose="02020603050405020304" pitchFamily="18" charset="0"/>
                <a:cs typeface="Times New Roman" panose="02020603050405020304" pitchFamily="18" charset="0"/>
              </a:rPr>
              <a:t>3 Takeaways from Today’s Passage</a:t>
            </a:r>
          </a:p>
        </p:txBody>
      </p:sp>
      <p:sp>
        <p:nvSpPr>
          <p:cNvPr id="3" name="Content Placeholder 2">
            <a:extLst>
              <a:ext uri="{FF2B5EF4-FFF2-40B4-BE49-F238E27FC236}">
                <a16:creationId xmlns:a16="http://schemas.microsoft.com/office/drawing/2014/main" id="{62878F55-45A4-BD82-4AC3-319CEB006218}"/>
              </a:ext>
            </a:extLst>
          </p:cNvPr>
          <p:cNvSpPr>
            <a:spLocks noGrp="1"/>
          </p:cNvSpPr>
          <p:nvPr>
            <p:ph idx="1"/>
          </p:nvPr>
        </p:nvSpPr>
        <p:spPr>
          <a:xfrm>
            <a:off x="-1" y="842480"/>
            <a:ext cx="9143999" cy="6015519"/>
          </a:xfrm>
        </p:spPr>
        <p:txBody>
          <a:bodyPr/>
          <a:lstStyle/>
          <a:p>
            <a:pPr marL="0" indent="0">
              <a:buNone/>
            </a:pPr>
            <a:r>
              <a:rPr lang="en-US" sz="4000" b="1" dirty="0">
                <a:latin typeface="Times New Roman" panose="02020603050405020304" pitchFamily="18" charset="0"/>
                <a:cs typeface="Times New Roman" panose="02020603050405020304" pitchFamily="18" charset="0"/>
              </a:rPr>
              <a:t>1.	True Miracles will ALWAYS glorify Jesus and draw people toward Him</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2.	</a:t>
            </a:r>
            <a:r>
              <a:rPr lang="en-US" sz="4000" b="1">
                <a:latin typeface="Times New Roman" panose="02020603050405020304" pitchFamily="18" charset="0"/>
                <a:cs typeface="Times New Roman" panose="02020603050405020304" pitchFamily="18" charset="0"/>
              </a:rPr>
              <a:t>The Power is </a:t>
            </a:r>
            <a:r>
              <a:rPr lang="en-US" sz="4000" b="1" dirty="0">
                <a:latin typeface="Times New Roman" panose="02020603050405020304" pitchFamily="18" charset="0"/>
                <a:cs typeface="Times New Roman" panose="02020603050405020304" pitchFamily="18" charset="0"/>
              </a:rPr>
              <a:t>in the name of </a:t>
            </a:r>
            <a:r>
              <a:rPr lang="en-US" sz="4000" b="1">
                <a:latin typeface="Times New Roman" panose="02020603050405020304" pitchFamily="18" charset="0"/>
                <a:cs typeface="Times New Roman" panose="02020603050405020304" pitchFamily="18" charset="0"/>
              </a:rPr>
              <a:t>Jesus 	Christ</a:t>
            </a: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3.	The result of a true miracle is always that more people come to saving faith in Jesus Christ</a:t>
            </a:r>
          </a:p>
          <a:p>
            <a:pPr marL="0" indent="0">
              <a:buNone/>
            </a:pPr>
            <a:endParaRPr lang="en-US" dirty="0"/>
          </a:p>
        </p:txBody>
      </p:sp>
    </p:spTree>
    <p:extLst>
      <p:ext uri="{BB962C8B-B14F-4D97-AF65-F5344CB8AC3E}">
        <p14:creationId xmlns:p14="http://schemas.microsoft.com/office/powerpoint/2010/main" val="318105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2BF9-F1B6-AB3C-C0A5-C959AB99ECE9}"/>
              </a:ext>
            </a:extLst>
          </p:cNvPr>
          <p:cNvSpPr>
            <a:spLocks noGrp="1"/>
          </p:cNvSpPr>
          <p:nvPr>
            <p:ph type="title"/>
          </p:nvPr>
        </p:nvSpPr>
        <p:spPr>
          <a:xfrm>
            <a:off x="0" y="0"/>
            <a:ext cx="9144000" cy="681037"/>
          </a:xfrm>
        </p:spPr>
        <p:txBody>
          <a:bodyPr>
            <a:normAutofit fontScale="90000"/>
          </a:bodyPr>
          <a:lstStyle/>
          <a:p>
            <a:pPr algn="ctr"/>
            <a:r>
              <a:rPr lang="en-US" b="1" u="sng" dirty="0">
                <a:latin typeface="Times New Roman" panose="02020603050405020304" pitchFamily="18" charset="0"/>
                <a:cs typeface="Times New Roman" panose="02020603050405020304" pitchFamily="18" charset="0"/>
              </a:rPr>
              <a:t>Today’s Points of Application</a:t>
            </a:r>
          </a:p>
        </p:txBody>
      </p:sp>
      <p:sp>
        <p:nvSpPr>
          <p:cNvPr id="3" name="Content Placeholder 2">
            <a:extLst>
              <a:ext uri="{FF2B5EF4-FFF2-40B4-BE49-F238E27FC236}">
                <a16:creationId xmlns:a16="http://schemas.microsoft.com/office/drawing/2014/main" id="{8151006B-6A62-79E2-A768-EA76D9710F8D}"/>
              </a:ext>
            </a:extLst>
          </p:cNvPr>
          <p:cNvSpPr>
            <a:spLocks noGrp="1"/>
          </p:cNvSpPr>
          <p:nvPr>
            <p:ph idx="1"/>
          </p:nvPr>
        </p:nvSpPr>
        <p:spPr>
          <a:xfrm>
            <a:off x="-1" y="842480"/>
            <a:ext cx="9143999" cy="6015519"/>
          </a:xfrm>
        </p:spPr>
        <p:txBody>
          <a:bodyPr/>
          <a:lstStyle/>
          <a:p>
            <a:pPr marL="0" indent="0">
              <a:buNone/>
            </a:pPr>
            <a:r>
              <a:rPr lang="en-US" sz="4400" b="1" dirty="0">
                <a:latin typeface="Times New Roman" panose="02020603050405020304" pitchFamily="18" charset="0"/>
                <a:cs typeface="Times New Roman" panose="02020603050405020304" pitchFamily="18" charset="0"/>
              </a:rPr>
              <a:t>1.	Rightly discern regarding 	miracles. Who is being 	worshiped?</a:t>
            </a:r>
          </a:p>
          <a:p>
            <a:pPr marL="742950" indent="-742950">
              <a:buAutoNum type="arabicPeriod" startAt="2"/>
            </a:pPr>
            <a:r>
              <a:rPr lang="en-US" sz="4400" b="1" dirty="0">
                <a:latin typeface="Times New Roman" panose="02020603050405020304" pitchFamily="18" charset="0"/>
                <a:cs typeface="Times New Roman" panose="02020603050405020304" pitchFamily="18" charset="0"/>
              </a:rPr>
              <a:t>Rightly recognize the power. </a:t>
            </a:r>
          </a:p>
          <a:p>
            <a:pPr marL="0" indent="0">
              <a:buNone/>
            </a:pPr>
            <a:r>
              <a:rPr lang="en-US" sz="4400" b="1" dirty="0">
                <a:latin typeface="Times New Roman" panose="02020603050405020304" pitchFamily="18" charset="0"/>
                <a:cs typeface="Times New Roman" panose="02020603050405020304" pitchFamily="18" charset="0"/>
              </a:rPr>
              <a:t>      Who is being worshiped?</a:t>
            </a:r>
          </a:p>
          <a:p>
            <a:pPr marL="742950" indent="-742950">
              <a:buAutoNum type="arabicPeriod" startAt="3"/>
            </a:pPr>
            <a:r>
              <a:rPr lang="en-US" sz="4400" b="1" dirty="0">
                <a:latin typeface="Times New Roman" panose="02020603050405020304" pitchFamily="18" charset="0"/>
                <a:cs typeface="Times New Roman" panose="02020603050405020304" pitchFamily="18" charset="0"/>
              </a:rPr>
              <a:t>Rightly judge the fruit.</a:t>
            </a:r>
          </a:p>
          <a:p>
            <a:pPr marL="0" indent="0">
              <a:buNone/>
            </a:pPr>
            <a:r>
              <a:rPr lang="en-US" sz="4400" b="1" dirty="0">
                <a:latin typeface="Times New Roman" panose="02020603050405020304" pitchFamily="18" charset="0"/>
                <a:cs typeface="Times New Roman" panose="02020603050405020304" pitchFamily="18" charset="0"/>
              </a:rPr>
              <a:t>	Who is being worshiped?</a:t>
            </a:r>
          </a:p>
          <a:p>
            <a:pPr marL="0" indent="0">
              <a:buNone/>
            </a:pPr>
            <a:endParaRPr lang="en-US" dirty="0"/>
          </a:p>
        </p:txBody>
      </p:sp>
    </p:spTree>
    <p:extLst>
      <p:ext uri="{BB962C8B-B14F-4D97-AF65-F5344CB8AC3E}">
        <p14:creationId xmlns:p14="http://schemas.microsoft.com/office/powerpoint/2010/main" val="3595813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485</TotalTime>
  <Words>675</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3 Phases of Saul’s Transformation</vt:lpstr>
      <vt:lpstr>Damascus Road Basic Doctrinal Truths – Acts 9:1-7</vt:lpstr>
      <vt:lpstr>Saul’s Salvation Story</vt:lpstr>
      <vt:lpstr>Acts 9 Application/Reflection Questions</vt:lpstr>
      <vt:lpstr>Acts 9:32-43</vt:lpstr>
      <vt:lpstr>PowerPoint Presentation</vt:lpstr>
      <vt:lpstr>3 Takeaways from Today’s Passage</vt:lpstr>
      <vt:lpstr>Today’s Points of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4</cp:revision>
  <dcterms:created xsi:type="dcterms:W3CDTF">2023-11-01T17:41:12Z</dcterms:created>
  <dcterms:modified xsi:type="dcterms:W3CDTF">2023-11-02T01:46:27Z</dcterms:modified>
</cp:coreProperties>
</file>