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5" r:id="rId4"/>
    <p:sldId id="258" r:id="rId5"/>
    <p:sldId id="259"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p:scale>
          <a:sx n="75" d="100"/>
          <a:sy n="75" d="100"/>
        </p:scale>
        <p:origin x="41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DCA3-5EDD-7309-3C51-79C31FF45C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6A9392-C78C-DE03-F662-E77136796E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974FDA-6662-4A85-C166-8BD193DF124D}"/>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6CA6EB69-BEDE-FE32-A7F1-4AB12E8A9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BC03F-66E2-EA76-D4AC-8B51EC97A637}"/>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979397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78594-D6D6-A1F6-0122-372F75DB19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03CB0E-36D9-5308-B033-9D302E6AEF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688E66-A860-35E9-C621-E3E7658CB305}"/>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E90AC27E-50CB-8BB2-13F5-1D42614734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FE111-77E0-9D1E-AF0C-CC80A2D066E6}"/>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57316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86AA86-5C83-CBC9-ECA6-D277839FB1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E4F2F1-894A-4CCC-451F-CF6D13CC6F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50DF4A-B369-3F14-8F35-7591DE23FAC9}"/>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C1184137-F812-EA8F-9791-56B8C44E0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97830-D87C-707F-5E9A-905C3D0AF11C}"/>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1430166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609675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85373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7FAA0-9DC7-4143-8BA3-C6C496BD3CE0}"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146655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D7FAA0-9DC7-4143-8BA3-C6C496BD3CE0}"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817468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D7FAA0-9DC7-4143-8BA3-C6C496BD3CE0}" type="datetimeFigureOut">
              <a:rPr lang="en-US" smtClean="0"/>
              <a:t>10/4/2023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789721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D7FAA0-9DC7-4143-8BA3-C6C496BD3CE0}" type="datetimeFigureOut">
              <a:rPr lang="en-US" smtClean="0"/>
              <a:t>10/4/2023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135467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7FAA0-9DC7-4143-8BA3-C6C496BD3CE0}" type="datetimeFigureOut">
              <a:rPr lang="en-US" smtClean="0"/>
              <a:t>10/4/2023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876000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7FAA0-9DC7-4143-8BA3-C6C496BD3CE0}"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7766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286D7-804D-0B2A-762E-A0DCEC6B0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C16027-7C22-5D3C-4556-51AB54BC61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A38563-CFCA-8C9D-3965-B5C0ACFFC800}"/>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8910F53C-E355-4DF2-FA01-EB159CE00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5D794-B47E-22BC-370D-7565B88766C0}"/>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5943001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7FAA0-9DC7-4143-8BA3-C6C496BD3CE0}" type="datetimeFigureOut">
              <a:rPr lang="en-US" smtClean="0"/>
              <a:t>10/4/2023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28923623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1458203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7FAA0-9DC7-4143-8BA3-C6C496BD3CE0}" type="datetimeFigureOut">
              <a:rPr lang="en-US" smtClean="0"/>
              <a:t>10/4/2023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5CAFF-B65F-45E2-81A4-DCF91C1821A5}" type="slidenum">
              <a:rPr lang="en-US" smtClean="0"/>
              <a:t>‹#›</a:t>
            </a:fld>
            <a:endParaRPr lang="en-US"/>
          </a:p>
        </p:txBody>
      </p:sp>
    </p:spTree>
    <p:extLst>
      <p:ext uri="{BB962C8B-B14F-4D97-AF65-F5344CB8AC3E}">
        <p14:creationId xmlns:p14="http://schemas.microsoft.com/office/powerpoint/2010/main" val="354198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0B1F-8176-7849-0BFD-89C387B38A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B4E3EC-8D54-1379-4AB8-2229006EF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8BF1C1-382D-4076-955B-5B3DF3C2887A}"/>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B91E1DFD-522B-4A75-03D6-3658F29B57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104AD-02FC-547F-D3E4-8226334C7F68}"/>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125320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9A5EC-7C7A-DC8E-1068-5E95E44DF1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020546-16C0-CE19-6717-A02398C883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63D60D-743F-0689-F9C9-9AD9B425C1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12802A-6438-1BE6-C4AC-7A21F3D5F900}"/>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6" name="Footer Placeholder 5">
            <a:extLst>
              <a:ext uri="{FF2B5EF4-FFF2-40B4-BE49-F238E27FC236}">
                <a16:creationId xmlns:a16="http://schemas.microsoft.com/office/drawing/2014/main" id="{02BC5642-0B69-FAB4-B82F-AFC5AB0E4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DF55B7-7F81-3059-0AFA-2A16DFC74512}"/>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4029770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04DD-8DB7-770B-4A23-8D736F21D3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F21977-251A-40A7-2DAB-3B2277682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B20E97-1AED-8D5A-1663-33313079EA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DE1F5F-63B0-56D8-67FB-366E4E7FB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FB9787-0939-FF8B-61FE-F0F75C048E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CAA604-CD3B-74B2-50B3-83396CDD09CA}"/>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8" name="Footer Placeholder 7">
            <a:extLst>
              <a:ext uri="{FF2B5EF4-FFF2-40B4-BE49-F238E27FC236}">
                <a16:creationId xmlns:a16="http://schemas.microsoft.com/office/drawing/2014/main" id="{07830267-F56E-F688-643D-9C7140E3EA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036D7F-83DB-E24D-BBF9-AFAABB983D65}"/>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6305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5F3A8-B5C0-3B54-63E5-FDD31B0C8E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FAABD2-0E82-4FCD-86A7-7A6BB4EE996B}"/>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4" name="Footer Placeholder 3">
            <a:extLst>
              <a:ext uri="{FF2B5EF4-FFF2-40B4-BE49-F238E27FC236}">
                <a16:creationId xmlns:a16="http://schemas.microsoft.com/office/drawing/2014/main" id="{47BB07F2-0D7E-32D1-CF23-08D00DA305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4C1F3E-7FDB-C2FE-1F53-91284962F56D}"/>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75140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DB5F8A-4D15-5F58-14E2-293FD684AC71}"/>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3" name="Footer Placeholder 2">
            <a:extLst>
              <a:ext uri="{FF2B5EF4-FFF2-40B4-BE49-F238E27FC236}">
                <a16:creationId xmlns:a16="http://schemas.microsoft.com/office/drawing/2014/main" id="{0638445D-F7FC-19EF-7DE8-277B464352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5123F6-A131-BC17-4F7F-0A988B749F81}"/>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776983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F2470-9116-3429-DB8D-592768E71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AD4E22-5F75-CCF7-D08A-3030DEE0E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4E9B6-8C88-B9CE-6618-C404C6A5B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CBD69F-A843-A8D2-744F-59C162404F8D}"/>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6" name="Footer Placeholder 5">
            <a:extLst>
              <a:ext uri="{FF2B5EF4-FFF2-40B4-BE49-F238E27FC236}">
                <a16:creationId xmlns:a16="http://schemas.microsoft.com/office/drawing/2014/main" id="{03625F3D-0EBD-CBB2-5B28-3F0742CE8C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311BD-BF5C-033F-AD54-3733C0CD0BAE}"/>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215686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8BCB8-B607-E2C0-4BE5-7E79C3BE38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9EFA09-528D-3563-F36B-33B6AE82C6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8BF81B-3906-28CE-6123-B621111F33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BC25A9-C3D5-EEC4-1BB7-2EF6A312718C}"/>
              </a:ext>
            </a:extLst>
          </p:cNvPr>
          <p:cNvSpPr>
            <a:spLocks noGrp="1"/>
          </p:cNvSpPr>
          <p:nvPr>
            <p:ph type="dt" sz="half" idx="10"/>
          </p:nvPr>
        </p:nvSpPr>
        <p:spPr/>
        <p:txBody>
          <a:bodyPr/>
          <a:lstStyle/>
          <a:p>
            <a:fld id="{DC93A36A-5651-4802-98E6-A88AE50B0AE1}" type="datetimeFigureOut">
              <a:rPr lang="en-US" smtClean="0"/>
              <a:t>10/5/2023</a:t>
            </a:fld>
            <a:endParaRPr lang="en-US"/>
          </a:p>
        </p:txBody>
      </p:sp>
      <p:sp>
        <p:nvSpPr>
          <p:cNvPr id="6" name="Footer Placeholder 5">
            <a:extLst>
              <a:ext uri="{FF2B5EF4-FFF2-40B4-BE49-F238E27FC236}">
                <a16:creationId xmlns:a16="http://schemas.microsoft.com/office/drawing/2014/main" id="{6B9858CA-83CA-3532-203F-B3EA03C96A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247869-6802-EF79-5A0F-59114A54B5AE}"/>
              </a:ext>
            </a:extLst>
          </p:cNvPr>
          <p:cNvSpPr>
            <a:spLocks noGrp="1"/>
          </p:cNvSpPr>
          <p:nvPr>
            <p:ph type="sldNum" sz="quarter" idx="12"/>
          </p:nvPr>
        </p:nvSpPr>
        <p:spPr/>
        <p:txBody>
          <a:bodyPr/>
          <a:lstStyle/>
          <a:p>
            <a:fld id="{459A5C11-FCED-4F1B-A18C-DBA410A42112}" type="slidenum">
              <a:rPr lang="en-US" smtClean="0"/>
              <a:t>‹#›</a:t>
            </a:fld>
            <a:endParaRPr lang="en-US"/>
          </a:p>
        </p:txBody>
      </p:sp>
    </p:spTree>
    <p:extLst>
      <p:ext uri="{BB962C8B-B14F-4D97-AF65-F5344CB8AC3E}">
        <p14:creationId xmlns:p14="http://schemas.microsoft.com/office/powerpoint/2010/main" val="3091444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35CD21-30F5-3B96-5AB9-995C0F562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C4B208-72B2-9F2E-7063-427A6FA1F5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C5CD84-DB80-C2C0-ECB2-83CF68D51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3A36A-5651-4802-98E6-A88AE50B0AE1}" type="datetimeFigureOut">
              <a:rPr lang="en-US" smtClean="0"/>
              <a:t>10/5/2023</a:t>
            </a:fld>
            <a:endParaRPr lang="en-US"/>
          </a:p>
        </p:txBody>
      </p:sp>
      <p:sp>
        <p:nvSpPr>
          <p:cNvPr id="5" name="Footer Placeholder 4">
            <a:extLst>
              <a:ext uri="{FF2B5EF4-FFF2-40B4-BE49-F238E27FC236}">
                <a16:creationId xmlns:a16="http://schemas.microsoft.com/office/drawing/2014/main" id="{6A304730-29B3-E8BC-C457-1EB30644E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3C1377-4595-55FA-7B34-200F06D5C1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A5C11-FCED-4F1B-A18C-DBA410A42112}" type="slidenum">
              <a:rPr lang="en-US" smtClean="0"/>
              <a:t>‹#›</a:t>
            </a:fld>
            <a:endParaRPr lang="en-US"/>
          </a:p>
        </p:txBody>
      </p:sp>
    </p:spTree>
    <p:extLst>
      <p:ext uri="{BB962C8B-B14F-4D97-AF65-F5344CB8AC3E}">
        <p14:creationId xmlns:p14="http://schemas.microsoft.com/office/powerpoint/2010/main" val="396233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7FAA0-9DC7-4143-8BA3-C6C496BD3CE0}" type="datetimeFigureOut">
              <a:rPr lang="en-US" smtClean="0"/>
              <a:t>10/4/2023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5CAFF-B65F-45E2-81A4-DCF91C1821A5}" type="slidenum">
              <a:rPr lang="en-US" smtClean="0"/>
              <a:t>‹#›</a:t>
            </a:fld>
            <a:endParaRPr lang="en-US"/>
          </a:p>
        </p:txBody>
      </p:sp>
    </p:spTree>
    <p:extLst>
      <p:ext uri="{BB962C8B-B14F-4D97-AF65-F5344CB8AC3E}">
        <p14:creationId xmlns:p14="http://schemas.microsoft.com/office/powerpoint/2010/main" val="2314496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BACF-4736-A411-1733-7A858783C564}"/>
              </a:ext>
            </a:extLst>
          </p:cNvPr>
          <p:cNvSpPr>
            <a:spLocks noGrp="1"/>
          </p:cNvSpPr>
          <p:nvPr>
            <p:ph type="title"/>
          </p:nvPr>
        </p:nvSpPr>
        <p:spPr>
          <a:xfrm>
            <a:off x="0" y="1"/>
            <a:ext cx="12192000" cy="681036"/>
          </a:xfrm>
        </p:spPr>
        <p:txBody>
          <a:bodyPr>
            <a:normAutofit/>
          </a:bodyPr>
          <a:lstStyle/>
          <a:p>
            <a:pPr algn="ctr"/>
            <a:r>
              <a:rPr lang="en-US" sz="3600" b="1" dirty="0">
                <a:effectLst/>
                <a:latin typeface="Times New Roman" panose="02020603050405020304" pitchFamily="18" charset="0"/>
                <a:ea typeface="Calibri" panose="020F0502020204030204" pitchFamily="34" charset="0"/>
              </a:rPr>
              <a:t>A Review of the Holy Spirit’s Work in Acts</a:t>
            </a:r>
            <a:endParaRPr lang="en-US" sz="3600" dirty="0"/>
          </a:p>
        </p:txBody>
      </p:sp>
      <p:sp>
        <p:nvSpPr>
          <p:cNvPr id="3" name="Content Placeholder 2">
            <a:extLst>
              <a:ext uri="{FF2B5EF4-FFF2-40B4-BE49-F238E27FC236}">
                <a16:creationId xmlns:a16="http://schemas.microsoft.com/office/drawing/2014/main" id="{1E5E7DD1-33D9-78C7-C16A-FECDFAE5E7C3}"/>
              </a:ext>
            </a:extLst>
          </p:cNvPr>
          <p:cNvSpPr>
            <a:spLocks noGrp="1"/>
          </p:cNvSpPr>
          <p:nvPr>
            <p:ph idx="1"/>
          </p:nvPr>
        </p:nvSpPr>
        <p:spPr>
          <a:xfrm>
            <a:off x="0" y="868680"/>
            <a:ext cx="12192000" cy="5989319"/>
          </a:xfrm>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	Jesus Promises the help of the Holy Spirit as part of His plan for mankind 	(1:8)</a:t>
            </a:r>
          </a:p>
          <a:p>
            <a:pPr marL="0" indent="0">
              <a:buNone/>
            </a:pPr>
            <a:r>
              <a:rPr lang="en-US" b="1" dirty="0">
                <a:latin typeface="Times New Roman" panose="02020603050405020304" pitchFamily="18" charset="0"/>
                <a:cs typeface="Times New Roman" panose="02020603050405020304" pitchFamily="18" charset="0"/>
              </a:rPr>
              <a:t>-	The Holy Spirit comes upon the Apostles (2:3-4)</a:t>
            </a:r>
          </a:p>
          <a:p>
            <a:pPr marL="0" indent="0">
              <a:buNone/>
            </a:pPr>
            <a:r>
              <a:rPr lang="en-US" b="1" dirty="0">
                <a:latin typeface="Times New Roman" panose="02020603050405020304" pitchFamily="18" charset="0"/>
                <a:cs typeface="Times New Roman" panose="02020603050405020304" pitchFamily="18" charset="0"/>
              </a:rPr>
              <a:t>-	Men respond to the Word of God through the Holy Spirit (2:37)</a:t>
            </a:r>
          </a:p>
          <a:p>
            <a:pPr marL="0" indent="0">
              <a:buNone/>
            </a:pPr>
            <a:r>
              <a:rPr lang="en-US" b="1" dirty="0">
                <a:latin typeface="Times New Roman" panose="02020603050405020304" pitchFamily="18" charset="0"/>
                <a:cs typeface="Times New Roman" panose="02020603050405020304" pitchFamily="18" charset="0"/>
              </a:rPr>
              <a:t>-	The Holy Spirit uses the lame man at the gate to draw people (4:4)</a:t>
            </a:r>
          </a:p>
          <a:p>
            <a:pPr marL="0" indent="0">
              <a:buNone/>
            </a:pPr>
            <a:r>
              <a:rPr lang="en-US" b="1" dirty="0">
                <a:latin typeface="Times New Roman" panose="02020603050405020304" pitchFamily="18" charset="0"/>
                <a:cs typeface="Times New Roman" panose="02020603050405020304" pitchFamily="18" charset="0"/>
              </a:rPr>
              <a:t>-	The Holy Spirit fills the people, who rejoice in persecution (4:24-31)</a:t>
            </a:r>
          </a:p>
          <a:p>
            <a:pPr marL="0" indent="0">
              <a:buNone/>
            </a:pPr>
            <a:r>
              <a:rPr lang="en-US" b="1" dirty="0">
                <a:latin typeface="Times New Roman" panose="02020603050405020304" pitchFamily="18" charset="0"/>
                <a:cs typeface="Times New Roman" panose="02020603050405020304" pitchFamily="18" charset="0"/>
              </a:rPr>
              <a:t>-	The Holy Spirit establishes Apostolic authority (5:1-11)</a:t>
            </a:r>
          </a:p>
          <a:p>
            <a:pPr marL="0" indent="0">
              <a:buNone/>
            </a:pPr>
            <a:r>
              <a:rPr lang="en-US" b="1" dirty="0">
                <a:latin typeface="Times New Roman" panose="02020603050405020304" pitchFamily="18" charset="0"/>
                <a:cs typeface="Times New Roman" panose="02020603050405020304" pitchFamily="18" charset="0"/>
              </a:rPr>
              <a:t>-	The Angel of the Lord breaks the Apostles out of jail (5:19)</a:t>
            </a:r>
          </a:p>
          <a:p>
            <a:pPr marL="0" indent="0">
              <a:buNone/>
            </a:pPr>
            <a:r>
              <a:rPr lang="en-US" b="1" dirty="0">
                <a:latin typeface="Times New Roman" panose="02020603050405020304" pitchFamily="18" charset="0"/>
                <a:cs typeface="Times New Roman" panose="02020603050405020304" pitchFamily="18" charset="0"/>
              </a:rPr>
              <a:t>-	The Apostles obey the Holy Spirit and not men (5:29)</a:t>
            </a:r>
          </a:p>
          <a:p>
            <a:pPr marL="0" indent="0">
              <a:buNone/>
            </a:pPr>
            <a:r>
              <a:rPr lang="en-US" b="1" dirty="0">
                <a:latin typeface="Times New Roman" panose="02020603050405020304" pitchFamily="18" charset="0"/>
                <a:cs typeface="Times New Roman" panose="02020603050405020304" pitchFamily="18" charset="0"/>
              </a:rPr>
              <a:t>-	Gamaliel is used by the Holy Spirit (5:38-39)</a:t>
            </a:r>
          </a:p>
          <a:p>
            <a:pPr marL="0" indent="0">
              <a:buNone/>
            </a:pPr>
            <a:r>
              <a:rPr lang="en-US" b="1" dirty="0">
                <a:latin typeface="Times New Roman" panose="02020603050405020304" pitchFamily="18" charset="0"/>
                <a:cs typeface="Times New Roman" panose="02020603050405020304" pitchFamily="18" charset="0"/>
              </a:rPr>
              <a:t>- 	The Holy Spirit uses a church dispute and 7 Greek Jews (6:5-6)</a:t>
            </a:r>
          </a:p>
          <a:p>
            <a:pPr marL="0" indent="0">
              <a:buNone/>
            </a:pPr>
            <a:r>
              <a:rPr lang="en-US" b="1" dirty="0">
                <a:latin typeface="Times New Roman" panose="02020603050405020304" pitchFamily="18" charset="0"/>
                <a:cs typeface="Times New Roman" panose="02020603050405020304" pitchFamily="18" charset="0"/>
              </a:rPr>
              <a:t>-	The Holy Spirit uses Stephen to grow Jesus’ Church (6:8-7:60)</a:t>
            </a:r>
          </a:p>
          <a:p>
            <a:pPr marL="0" indent="0">
              <a:buNone/>
            </a:pPr>
            <a:r>
              <a:rPr lang="en-US" b="1" dirty="0">
                <a:latin typeface="Times New Roman" panose="02020603050405020304" pitchFamily="18" charset="0"/>
                <a:cs typeface="Times New Roman" panose="02020603050405020304" pitchFamily="18" charset="0"/>
              </a:rPr>
              <a:t>-	Philip responds to the Holy Spirit -the Church spreads (8:5-25)</a:t>
            </a:r>
          </a:p>
          <a:p>
            <a:pPr marL="0" indent="0">
              <a:buNone/>
            </a:pPr>
            <a:r>
              <a:rPr lang="en-US" b="1" dirty="0">
                <a:latin typeface="Times New Roman" panose="02020603050405020304" pitchFamily="18" charset="0"/>
                <a:cs typeface="Times New Roman" panose="02020603050405020304" pitchFamily="18" charset="0"/>
              </a:rPr>
              <a:t>-	The Holy Spirit arranges a divine appointment (8:26-40)</a:t>
            </a:r>
          </a:p>
          <a:p>
            <a:pPr marL="0" indent="0">
              <a:buNone/>
            </a:pPr>
            <a:endParaRPr lang="en-US" dirty="0"/>
          </a:p>
        </p:txBody>
      </p:sp>
    </p:spTree>
    <p:extLst>
      <p:ext uri="{BB962C8B-B14F-4D97-AF65-F5344CB8AC3E}">
        <p14:creationId xmlns:p14="http://schemas.microsoft.com/office/powerpoint/2010/main" val="2654001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E900B-488B-5E41-42BC-57A7947054CF}"/>
              </a:ext>
            </a:extLst>
          </p:cNvPr>
          <p:cNvSpPr>
            <a:spLocks noGrp="1"/>
          </p:cNvSpPr>
          <p:nvPr>
            <p:ph type="title"/>
          </p:nvPr>
        </p:nvSpPr>
        <p:spPr>
          <a:xfrm>
            <a:off x="1524000" y="1"/>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D3C2DB38-45D9-0CA1-F960-07F4870978CE}"/>
              </a:ext>
            </a:extLst>
          </p:cNvPr>
          <p:cNvSpPr>
            <a:spLocks noGrp="1"/>
          </p:cNvSpPr>
          <p:nvPr>
            <p:ph idx="1"/>
          </p:nvPr>
        </p:nvSpPr>
        <p:spPr>
          <a:xfrm>
            <a:off x="0" y="681037"/>
            <a:ext cx="12192000" cy="6176963"/>
          </a:xfrm>
        </p:spPr>
        <p:txBody>
          <a:bodyPr>
            <a:normAutofit fontScale="77500" lnSpcReduction="20000"/>
          </a:bodyPr>
          <a:lstStyle/>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1.	Obey God’s Command</a:t>
            </a:r>
          </a:p>
          <a:p>
            <a:pPr marL="0" indent="0">
              <a:buNone/>
            </a:pPr>
            <a:r>
              <a:rPr lang="en-US" dirty="0">
                <a:latin typeface="Times New Roman" panose="02020603050405020304" pitchFamily="18" charset="0"/>
                <a:cs typeface="Times New Roman" panose="02020603050405020304" pitchFamily="18" charset="0"/>
              </a:rPr>
              <a:t>I beseech you therefore, brethren, by the mercies of God, that you present your bodies a living sacrifice, holy, acceptable to God, which is your reasonable service. – Romans 12:1</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2.	Operate in God’s Reality</a:t>
            </a:r>
          </a:p>
          <a:p>
            <a:pPr marL="0" indent="0">
              <a:buNone/>
            </a:pPr>
            <a:r>
              <a:rPr lang="en-US" dirty="0">
                <a:latin typeface="Times New Roman" panose="02020603050405020304" pitchFamily="18" charset="0"/>
                <a:cs typeface="Times New Roman" panose="02020603050405020304" pitchFamily="18" charset="0"/>
              </a:rPr>
              <a:t>And we know that all things work together for good to those who love God, to those who are the called according to His purpose. – Romans 8:28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Observe God’s Glory</a:t>
            </a:r>
          </a:p>
          <a:p>
            <a:pPr marL="0" indent="0">
              <a:buNone/>
            </a:pPr>
            <a:r>
              <a:rPr lang="en-US" dirty="0">
                <a:latin typeface="Times New Roman" panose="02020603050405020304" pitchFamily="18" charset="0"/>
                <a:cs typeface="Times New Roman" panose="02020603050405020304" pitchFamily="18" charset="0"/>
              </a:rPr>
              <a:t>For I am God, and there is no other;</a:t>
            </a:r>
          </a:p>
          <a:p>
            <a:pPr marL="0" indent="0">
              <a:buNone/>
            </a:pPr>
            <a:r>
              <a:rPr lang="en-US" dirty="0">
                <a:latin typeface="Times New Roman" panose="02020603050405020304" pitchFamily="18" charset="0"/>
                <a:cs typeface="Times New Roman" panose="02020603050405020304" pitchFamily="18" charset="0"/>
              </a:rPr>
              <a:t>I am God, and there is none like Me,</a:t>
            </a:r>
          </a:p>
          <a:p>
            <a:pPr marL="0" indent="0">
              <a:buNone/>
            </a:pPr>
            <a:r>
              <a:rPr lang="en-US" dirty="0">
                <a:latin typeface="Times New Roman" panose="02020603050405020304" pitchFamily="18" charset="0"/>
                <a:cs typeface="Times New Roman" panose="02020603050405020304" pitchFamily="18" charset="0"/>
              </a:rPr>
              <a:t>10 Declaring the end from the beginning,</a:t>
            </a:r>
          </a:p>
          <a:p>
            <a:pPr marL="0" indent="0">
              <a:buNone/>
            </a:pPr>
            <a:r>
              <a:rPr lang="en-US" dirty="0">
                <a:latin typeface="Times New Roman" panose="02020603050405020304" pitchFamily="18" charset="0"/>
                <a:cs typeface="Times New Roman" panose="02020603050405020304" pitchFamily="18" charset="0"/>
              </a:rPr>
              <a:t>And from ancient times things that are not yet done,</a:t>
            </a:r>
          </a:p>
          <a:p>
            <a:pPr marL="0" indent="0">
              <a:buNone/>
            </a:pPr>
            <a:r>
              <a:rPr lang="en-US" dirty="0">
                <a:latin typeface="Times New Roman" panose="02020603050405020304" pitchFamily="18" charset="0"/>
                <a:cs typeface="Times New Roman" panose="02020603050405020304" pitchFamily="18" charset="0"/>
              </a:rPr>
              <a:t>Saying, ‘My counsel shall stand,</a:t>
            </a:r>
          </a:p>
          <a:p>
            <a:pPr marL="0" indent="0">
              <a:buNone/>
            </a:pPr>
            <a:r>
              <a:rPr lang="en-US" dirty="0">
                <a:latin typeface="Times New Roman" panose="02020603050405020304" pitchFamily="18" charset="0"/>
                <a:cs typeface="Times New Roman" panose="02020603050405020304" pitchFamily="18" charset="0"/>
              </a:rPr>
              <a:t>And I will do all My pleasure,’</a:t>
            </a:r>
          </a:p>
          <a:p>
            <a:pPr marL="0" indent="0">
              <a:buNone/>
            </a:pPr>
            <a:r>
              <a:rPr lang="en-US" dirty="0">
                <a:latin typeface="Times New Roman" panose="02020603050405020304" pitchFamily="18" charset="0"/>
                <a:cs typeface="Times New Roman" panose="02020603050405020304" pitchFamily="18" charset="0"/>
              </a:rPr>
              <a:t>- Isaiah 46:9-10</a:t>
            </a:r>
          </a:p>
          <a:p>
            <a:pPr marL="0" indent="0">
              <a:buNone/>
            </a:pPr>
            <a:endParaRPr lang="en-US" dirty="0"/>
          </a:p>
        </p:txBody>
      </p:sp>
    </p:spTree>
    <p:extLst>
      <p:ext uri="{BB962C8B-B14F-4D97-AF65-F5344CB8AC3E}">
        <p14:creationId xmlns:p14="http://schemas.microsoft.com/office/powerpoint/2010/main" val="69531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52924-A1AA-439D-93FF-6E3E75B53FD4}"/>
              </a:ext>
            </a:extLst>
          </p:cNvPr>
          <p:cNvSpPr>
            <a:spLocks noGrp="1"/>
          </p:cNvSpPr>
          <p:nvPr>
            <p:ph type="title"/>
          </p:nvPr>
        </p:nvSpPr>
        <p:spPr>
          <a:xfrm>
            <a:off x="838200" y="1"/>
            <a:ext cx="10515600" cy="834389"/>
          </a:xfrm>
        </p:spPr>
        <p:txBody>
          <a:bodyPr/>
          <a:lstStyle/>
          <a:p>
            <a:pPr algn="ctr"/>
            <a:r>
              <a:rPr lang="en-US" dirty="0"/>
              <a:t> </a:t>
            </a:r>
            <a:r>
              <a:rPr lang="en-US" sz="4800" b="1" dirty="0">
                <a:latin typeface="Times New Roman" panose="02020603050405020304" pitchFamily="18" charset="0"/>
                <a:cs typeface="Times New Roman" panose="02020603050405020304" pitchFamily="18" charset="0"/>
              </a:rPr>
              <a:t>Acts 9:1-9</a:t>
            </a:r>
          </a:p>
        </p:txBody>
      </p:sp>
      <p:sp>
        <p:nvSpPr>
          <p:cNvPr id="3" name="Content Placeholder 2">
            <a:extLst>
              <a:ext uri="{FF2B5EF4-FFF2-40B4-BE49-F238E27FC236}">
                <a16:creationId xmlns:a16="http://schemas.microsoft.com/office/drawing/2014/main" id="{FC935BC6-82D3-793D-8B73-7444E2F03C7A}"/>
              </a:ext>
            </a:extLst>
          </p:cNvPr>
          <p:cNvSpPr>
            <a:spLocks noGrp="1"/>
          </p:cNvSpPr>
          <p:nvPr>
            <p:ph idx="1"/>
          </p:nvPr>
        </p:nvSpPr>
        <p:spPr>
          <a:xfrm>
            <a:off x="0" y="937260"/>
            <a:ext cx="12192000" cy="5920739"/>
          </a:xfrm>
        </p:spPr>
        <p:txBody>
          <a:bodyPr>
            <a:normAutofit/>
          </a:bodyPr>
          <a:lstStyle/>
          <a:p>
            <a:pPr marL="0" marR="0" indent="0">
              <a:lnSpc>
                <a:spcPct val="200000"/>
              </a:lnSpc>
              <a:spcBef>
                <a:spcPts val="0"/>
              </a:spcBef>
              <a:spcAft>
                <a:spcPts val="800"/>
              </a:spcAft>
              <a:buNone/>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Saul, still breathing threats and murder against the disciples of the Lord, went to the high priest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asked letters from him to the synagogues of Damascus, so that if he found any who were of the Way, whether men or women, he might bring them bound to Jerusalem.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As he journeyed he came near Damascus, and suddenly a light shone around him from heaven.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he fell to the ground, and heard a voice saying to him, “Saul, Saul, why are you persecuting Me?”</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And he said, “Who are You, Lord?”</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the Lord said, “I am Jesus, whom you are persecuting. It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is</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hard for you to kick against the goads.”</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So he, trembling and astonished, said, “Lord, what do You want me to do?”</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Then the Lord </a:t>
            </a:r>
            <a:r>
              <a:rPr lang="en-US" sz="1800" b="1" i="1" kern="100"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to him, “Arise and go into the city, and you will be told what you must do.”</a:t>
            </a:r>
            <a:r>
              <a:rPr lang="en-US" sz="1800" b="1" baseline="30000" dirty="0">
                <a:effectLst/>
                <a:latin typeface="Times New Roman" panose="02020603050405020304" pitchFamily="18" charset="0"/>
                <a:ea typeface="Calibri" panose="020F0502020204030204" pitchFamily="34" charset="0"/>
              </a:rPr>
              <a:t>7 </a:t>
            </a:r>
            <a:r>
              <a:rPr lang="en-US" sz="1800" b="1" dirty="0">
                <a:effectLst/>
                <a:latin typeface="Times New Roman" panose="02020603050405020304" pitchFamily="18" charset="0"/>
                <a:ea typeface="Calibri" panose="020F0502020204030204" pitchFamily="34" charset="0"/>
              </a:rPr>
              <a:t>And the men who journeyed with him stood speechless, hearing a voice but seeing no one. </a:t>
            </a:r>
            <a:r>
              <a:rPr lang="en-US" sz="1800" b="1" baseline="30000" dirty="0">
                <a:effectLst/>
                <a:latin typeface="Times New Roman" panose="02020603050405020304" pitchFamily="18" charset="0"/>
                <a:ea typeface="Calibri" panose="020F0502020204030204" pitchFamily="34" charset="0"/>
              </a:rPr>
              <a:t>8 </a:t>
            </a:r>
            <a:r>
              <a:rPr lang="en-US" sz="1800" b="1" dirty="0">
                <a:effectLst/>
                <a:latin typeface="Times New Roman" panose="02020603050405020304" pitchFamily="18" charset="0"/>
                <a:ea typeface="Calibri" panose="020F0502020204030204" pitchFamily="34" charset="0"/>
              </a:rPr>
              <a:t>Then Saul arose from the ground, and when his eyes were opened he saw no one. But they led him by the hand and brought </a:t>
            </a:r>
            <a:r>
              <a:rPr lang="en-US" sz="1800" b="1" i="1" dirty="0">
                <a:effectLst/>
                <a:latin typeface="Times New Roman" panose="02020603050405020304" pitchFamily="18" charset="0"/>
                <a:ea typeface="Calibri" panose="020F0502020204030204" pitchFamily="34" charset="0"/>
              </a:rPr>
              <a:t>him</a:t>
            </a:r>
            <a:r>
              <a:rPr lang="en-US" sz="1800" b="1" dirty="0">
                <a:effectLst/>
                <a:latin typeface="Times New Roman" panose="02020603050405020304" pitchFamily="18" charset="0"/>
                <a:ea typeface="Calibri" panose="020F0502020204030204" pitchFamily="34" charset="0"/>
              </a:rPr>
              <a:t> into Damascus. </a:t>
            </a:r>
            <a:r>
              <a:rPr lang="en-US" sz="1800" b="1" baseline="30000" dirty="0">
                <a:effectLst/>
                <a:latin typeface="Times New Roman" panose="02020603050405020304" pitchFamily="18" charset="0"/>
                <a:ea typeface="Calibri" panose="020F0502020204030204" pitchFamily="34" charset="0"/>
              </a:rPr>
              <a:t>9 </a:t>
            </a:r>
            <a:r>
              <a:rPr lang="en-US" sz="1800" b="1" dirty="0">
                <a:effectLst/>
                <a:latin typeface="Times New Roman" panose="02020603050405020304" pitchFamily="18" charset="0"/>
                <a:ea typeface="Calibri" panose="020F0502020204030204" pitchFamily="34" charset="0"/>
              </a:rPr>
              <a:t>And he was three days without sight, and neither ate nor drank.”</a:t>
            </a:r>
            <a:endParaRPr lang="en-US" dirty="0"/>
          </a:p>
        </p:txBody>
      </p:sp>
    </p:spTree>
    <p:extLst>
      <p:ext uri="{BB962C8B-B14F-4D97-AF65-F5344CB8AC3E}">
        <p14:creationId xmlns:p14="http://schemas.microsoft.com/office/powerpoint/2010/main" val="420235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52924-A1AA-439D-93FF-6E3E75B53FD4}"/>
              </a:ext>
            </a:extLst>
          </p:cNvPr>
          <p:cNvSpPr>
            <a:spLocks noGrp="1"/>
          </p:cNvSpPr>
          <p:nvPr>
            <p:ph type="title"/>
          </p:nvPr>
        </p:nvSpPr>
        <p:spPr>
          <a:xfrm>
            <a:off x="0" y="1"/>
            <a:ext cx="12192000" cy="765809"/>
          </a:xfrm>
        </p:spPr>
        <p:txBody>
          <a:bodyPr>
            <a:noAutofit/>
          </a:bodyPr>
          <a:lstStyle/>
          <a:p>
            <a:pPr algn="ctr"/>
            <a:r>
              <a:rPr lang="en-US" sz="6000" b="1" dirty="0">
                <a:latin typeface="Times New Roman" panose="02020603050405020304" pitchFamily="18" charset="0"/>
                <a:cs typeface="Times New Roman" panose="02020603050405020304" pitchFamily="18" charset="0"/>
              </a:rPr>
              <a:t>Who was Saul?</a:t>
            </a:r>
          </a:p>
        </p:txBody>
      </p:sp>
      <p:sp>
        <p:nvSpPr>
          <p:cNvPr id="3" name="Content Placeholder 2">
            <a:extLst>
              <a:ext uri="{FF2B5EF4-FFF2-40B4-BE49-F238E27FC236}">
                <a16:creationId xmlns:a16="http://schemas.microsoft.com/office/drawing/2014/main" id="{FC935BC6-82D3-793D-8B73-7444E2F03C7A}"/>
              </a:ext>
            </a:extLst>
          </p:cNvPr>
          <p:cNvSpPr>
            <a:spLocks noGrp="1"/>
          </p:cNvSpPr>
          <p:nvPr>
            <p:ph idx="1"/>
          </p:nvPr>
        </p:nvSpPr>
        <p:spPr>
          <a:xfrm>
            <a:off x="0" y="971550"/>
            <a:ext cx="12192000" cy="5886450"/>
          </a:xfrm>
        </p:spPr>
        <p:txBody>
          <a:bodyPr>
            <a:normAutofit/>
          </a:bodyPr>
          <a:lstStyle/>
          <a:p>
            <a:pPr marL="0" indent="0">
              <a:buNone/>
            </a:pPr>
            <a:r>
              <a:rPr lang="en-US" sz="3600" b="1" dirty="0">
                <a:latin typeface="Times New Roman" panose="02020603050405020304" pitchFamily="18" charset="0"/>
                <a:cs typeface="Times New Roman" panose="02020603050405020304" pitchFamily="18" charset="0"/>
              </a:rPr>
              <a:t>1. Saul possessed wealthy status as a “Citizen” of Tarsus (Acts 21:39)</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2. Saul enjoyed the benefits of a Roman citizen (Acts 22:25-29)</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3. Saul was a “Hebrew of Hebrews.” (Philippians 3:4-6)</a:t>
            </a:r>
          </a:p>
          <a:p>
            <a:pPr marL="0" indent="0">
              <a:buNone/>
            </a:pPr>
            <a:endParaRPr lang="en-US" sz="3600" b="1"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4. Saul was learned, religious, and zealous (Acts 22:3-4, Galatians 1:14)</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3649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0B59-5AA2-73C5-2D19-DA60F1402241}"/>
              </a:ext>
            </a:extLst>
          </p:cNvPr>
          <p:cNvSpPr>
            <a:spLocks noGrp="1"/>
          </p:cNvSpPr>
          <p:nvPr>
            <p:ph type="title"/>
          </p:nvPr>
        </p:nvSpPr>
        <p:spPr>
          <a:xfrm>
            <a:off x="0" y="1"/>
            <a:ext cx="12192000" cy="891539"/>
          </a:xfrm>
        </p:spPr>
        <p:txBody>
          <a:bodyPr>
            <a:noAutofit/>
          </a:bodyPr>
          <a:lstStyle/>
          <a:p>
            <a:pPr algn="ctr"/>
            <a:r>
              <a:rPr lang="en-US" sz="6000" b="1" dirty="0">
                <a:latin typeface="Times New Roman" panose="02020603050405020304" pitchFamily="18" charset="0"/>
                <a:cs typeface="Times New Roman" panose="02020603050405020304" pitchFamily="18" charset="0"/>
              </a:rPr>
              <a:t>Who was Paul?</a:t>
            </a:r>
          </a:p>
        </p:txBody>
      </p:sp>
      <p:sp>
        <p:nvSpPr>
          <p:cNvPr id="3" name="Content Placeholder 2">
            <a:extLst>
              <a:ext uri="{FF2B5EF4-FFF2-40B4-BE49-F238E27FC236}">
                <a16:creationId xmlns:a16="http://schemas.microsoft.com/office/drawing/2014/main" id="{727F3DFD-A752-C7F8-E7A1-8080C86A7398}"/>
              </a:ext>
            </a:extLst>
          </p:cNvPr>
          <p:cNvSpPr>
            <a:spLocks noGrp="1"/>
          </p:cNvSpPr>
          <p:nvPr>
            <p:ph idx="1"/>
          </p:nvPr>
        </p:nvSpPr>
        <p:spPr>
          <a:xfrm>
            <a:off x="0" y="1005840"/>
            <a:ext cx="12192000" cy="5852160"/>
          </a:xfrm>
        </p:spPr>
        <p:txBody>
          <a:bodyPr>
            <a:normAutofit/>
          </a:bodyPr>
          <a:lstStyle/>
          <a:p>
            <a:pPr marL="0" indent="0">
              <a:buNone/>
            </a:pPr>
            <a:r>
              <a:rPr lang="en-US" sz="3200" b="1" dirty="0">
                <a:latin typeface="Times New Roman" panose="02020603050405020304" pitchFamily="18" charset="0"/>
                <a:cs typeface="Times New Roman" panose="02020603050405020304" pitchFamily="18" charset="0"/>
              </a:rPr>
              <a:t>1.	Dramatically converted (Changed) on the road to Damascus</a:t>
            </a:r>
          </a:p>
          <a:p>
            <a:pPr marL="0" indent="0">
              <a:buNone/>
            </a:pPr>
            <a:r>
              <a:rPr lang="en-US" sz="3200" b="1" dirty="0">
                <a:latin typeface="Times New Roman" panose="02020603050405020304" pitchFamily="18" charset="0"/>
                <a:cs typeface="Times New Roman" panose="02020603050405020304" pitchFamily="18" charset="0"/>
              </a:rPr>
              <a:t>2.	Taught for three years in Arabia by the Holy Spirit</a:t>
            </a:r>
          </a:p>
          <a:p>
            <a:pPr marL="0" indent="0">
              <a:buNone/>
            </a:pPr>
            <a:r>
              <a:rPr lang="en-US" sz="3200" b="1" dirty="0">
                <a:latin typeface="Times New Roman" panose="02020603050405020304" pitchFamily="18" charset="0"/>
                <a:cs typeface="Times New Roman" panose="02020603050405020304" pitchFamily="18" charset="0"/>
              </a:rPr>
              <a:t>3.	Founded at least 12 churches</a:t>
            </a:r>
          </a:p>
          <a:p>
            <a:pPr marL="0" indent="0">
              <a:buNone/>
            </a:pPr>
            <a:r>
              <a:rPr lang="en-US" sz="3200" b="1" dirty="0">
                <a:latin typeface="Times New Roman" panose="02020603050405020304" pitchFamily="18" charset="0"/>
                <a:cs typeface="Times New Roman" panose="02020603050405020304" pitchFamily="18" charset="0"/>
              </a:rPr>
              <a:t>4.	Wrote 13 books of the Bible – Most prolific writer (Romans, 1 	and 2 Corinthians, Galatians, Ephesians, Philippians, 	Colossians, 1 and 2 Thessalonians, 1 and 2 Timothy, Titus, 	Philemon)</a:t>
            </a:r>
          </a:p>
          <a:p>
            <a:pPr marL="0" indent="0">
              <a:buNone/>
            </a:pPr>
            <a:r>
              <a:rPr lang="en-US" sz="3200" b="1" dirty="0">
                <a:latin typeface="Times New Roman" panose="02020603050405020304" pitchFamily="18" charset="0"/>
                <a:cs typeface="Times New Roman" panose="02020603050405020304" pitchFamily="18" charset="0"/>
              </a:rPr>
              <a:t>5.	3, possibly 4 missionary journeys – 10,000+ miles traveled</a:t>
            </a:r>
          </a:p>
          <a:p>
            <a:pPr marL="0" indent="0">
              <a:buNone/>
            </a:pPr>
            <a:r>
              <a:rPr lang="en-US" sz="3200" b="1" dirty="0">
                <a:latin typeface="Times New Roman" panose="02020603050405020304" pitchFamily="18" charset="0"/>
                <a:cs typeface="Times New Roman" panose="02020603050405020304" pitchFamily="18" charset="0"/>
              </a:rPr>
              <a:t>6.	Beaten with rods at least 3 times, stoned at least once, 	shipwrecked 4 times, imprisoned at least twice  </a:t>
            </a:r>
          </a:p>
          <a:p>
            <a:pPr marL="0" indent="0">
              <a:buNone/>
            </a:pPr>
            <a:r>
              <a:rPr lang="en-US" sz="3200" b="1" dirty="0">
                <a:latin typeface="Times New Roman" panose="02020603050405020304" pitchFamily="18" charset="0"/>
                <a:cs typeface="Times New Roman" panose="02020603050405020304" pitchFamily="18" charset="0"/>
              </a:rPr>
              <a:t>7.	Beheaded in Rome </a:t>
            </a:r>
          </a:p>
          <a:p>
            <a:endParaRPr lang="en-US" dirty="0"/>
          </a:p>
        </p:txBody>
      </p:sp>
    </p:spTree>
    <p:extLst>
      <p:ext uri="{BB962C8B-B14F-4D97-AF65-F5344CB8AC3E}">
        <p14:creationId xmlns:p14="http://schemas.microsoft.com/office/powerpoint/2010/main" val="218163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EDCD6-0E73-5AA9-9998-5E38E20AA6B3}"/>
              </a:ext>
            </a:extLst>
          </p:cNvPr>
          <p:cNvSpPr>
            <a:spLocks noGrp="1"/>
          </p:cNvSpPr>
          <p:nvPr>
            <p:ph type="title"/>
          </p:nvPr>
        </p:nvSpPr>
        <p:spPr/>
        <p:txBody>
          <a:bodyPr>
            <a:normAutofit/>
          </a:bodyPr>
          <a:lstStyle/>
          <a:p>
            <a:pPr algn="ctr"/>
            <a:r>
              <a:rPr lang="en-US" sz="5400" b="1" dirty="0">
                <a:latin typeface="Times New Roman" panose="02020603050405020304" pitchFamily="18" charset="0"/>
                <a:cs typeface="Times New Roman" panose="02020603050405020304" pitchFamily="18" charset="0"/>
              </a:rPr>
              <a:t>3 Phases of Saul’s Transformation</a:t>
            </a:r>
          </a:p>
        </p:txBody>
      </p:sp>
      <p:sp>
        <p:nvSpPr>
          <p:cNvPr id="3" name="Content Placeholder 2">
            <a:extLst>
              <a:ext uri="{FF2B5EF4-FFF2-40B4-BE49-F238E27FC236}">
                <a16:creationId xmlns:a16="http://schemas.microsoft.com/office/drawing/2014/main" id="{12D5B3CD-F26C-27CA-09E2-0CAEEF440B2C}"/>
              </a:ext>
            </a:extLst>
          </p:cNvPr>
          <p:cNvSpPr>
            <a:spLocks noGrp="1"/>
          </p:cNvSpPr>
          <p:nvPr>
            <p:ph idx="1"/>
          </p:nvPr>
        </p:nvSpPr>
        <p:spPr>
          <a:xfrm>
            <a:off x="0" y="1690688"/>
            <a:ext cx="12192000" cy="5167312"/>
          </a:xfrm>
        </p:spPr>
        <p:txBody>
          <a:bodyPr>
            <a:normAutofit/>
          </a:bodyPr>
          <a:lstStyle/>
          <a:p>
            <a:pPr marL="0" marR="0" indent="0">
              <a:lnSpc>
                <a:spcPct val="200000"/>
              </a:lnSpc>
              <a:spcBef>
                <a:spcPts val="0"/>
              </a:spcBef>
              <a:spcAft>
                <a:spcPts val="800"/>
              </a:spcAft>
              <a:buNone/>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1.	Conviction of Sin (9:1-9)</a:t>
            </a:r>
          </a:p>
          <a:p>
            <a:pPr marL="0" marR="0" indent="0">
              <a:lnSpc>
                <a:spcPct val="200000"/>
              </a:lnSpc>
              <a:spcBef>
                <a:spcPts val="0"/>
              </a:spcBef>
              <a:spcAft>
                <a:spcPts val="800"/>
              </a:spcAft>
              <a:buNone/>
            </a:pPr>
            <a:r>
              <a:rPr lang="en-US" sz="3600" b="1" kern="100" dirty="0">
                <a:effectLst/>
                <a:latin typeface="Times New Roman" panose="02020603050405020304" pitchFamily="18" charset="0"/>
                <a:ea typeface="Calibri" panose="020F0502020204030204" pitchFamily="34" charset="0"/>
                <a:cs typeface="Times New Roman" panose="02020603050405020304" pitchFamily="18" charset="0"/>
              </a:rPr>
              <a:t>2. 	Understanding of who Christ is and why it matters 	(9:10-19)</a:t>
            </a:r>
          </a:p>
          <a:p>
            <a:pPr marL="0" indent="0">
              <a:buNone/>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3.	Confession and proclamation of Christ’s supremacy and 	Paul’s personal faith (9:20-31)</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18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46FBA-7CB6-7A22-F1CA-B79C7B0BC915}"/>
              </a:ext>
            </a:extLst>
          </p:cNvPr>
          <p:cNvSpPr>
            <a:spLocks noGrp="1"/>
          </p:cNvSpPr>
          <p:nvPr>
            <p:ph type="title"/>
          </p:nvPr>
        </p:nvSpPr>
        <p:spPr>
          <a:xfrm>
            <a:off x="0" y="1"/>
            <a:ext cx="12192000" cy="965199"/>
          </a:xfrm>
        </p:spPr>
        <p:txBody>
          <a:bodyPr>
            <a:normAutofit/>
          </a:bodyPr>
          <a:lstStyle/>
          <a:p>
            <a:pPr algn="ctr"/>
            <a:r>
              <a:rPr lang="en-US" sz="5400" b="1" dirty="0">
                <a:latin typeface="Times New Roman" panose="02020603050405020304" pitchFamily="18" charset="0"/>
                <a:cs typeface="Times New Roman" panose="02020603050405020304" pitchFamily="18" charset="0"/>
              </a:rPr>
              <a:t>In Regard to Saul becoming Paul</a:t>
            </a:r>
          </a:p>
        </p:txBody>
      </p:sp>
      <p:sp>
        <p:nvSpPr>
          <p:cNvPr id="3" name="Content Placeholder 2">
            <a:extLst>
              <a:ext uri="{FF2B5EF4-FFF2-40B4-BE49-F238E27FC236}">
                <a16:creationId xmlns:a16="http://schemas.microsoft.com/office/drawing/2014/main" id="{B3135DD8-8C10-D921-EADE-572E1EF013C5}"/>
              </a:ext>
            </a:extLst>
          </p:cNvPr>
          <p:cNvSpPr>
            <a:spLocks noGrp="1"/>
          </p:cNvSpPr>
          <p:nvPr>
            <p:ph idx="1"/>
          </p:nvPr>
        </p:nvSpPr>
        <p:spPr>
          <a:xfrm>
            <a:off x="0" y="1155700"/>
            <a:ext cx="12192000" cy="5702299"/>
          </a:xfrm>
        </p:spPr>
        <p:txBody>
          <a:bodyPr/>
          <a:lstStyle/>
          <a:p>
            <a:pPr marL="342900" indent="-342900">
              <a:buAutoNum type="arabicPeriod"/>
            </a:pPr>
            <a:r>
              <a:rPr lang="en-US" sz="4800" b="1" dirty="0">
                <a:effectLst/>
                <a:latin typeface="Times New Roman" panose="02020603050405020304" pitchFamily="18" charset="0"/>
                <a:ea typeface="Calibri" panose="020F0502020204030204" pitchFamily="34" charset="0"/>
              </a:rPr>
              <a:t> Saul was righteous in his own eyes</a:t>
            </a:r>
          </a:p>
          <a:p>
            <a:pPr marL="342900" indent="-342900">
              <a:buAutoNum type="arabicPeriod"/>
            </a:pPr>
            <a:endParaRPr lang="en-US" sz="4800" b="1" dirty="0">
              <a:latin typeface="Times New Roman" panose="02020603050405020304" pitchFamily="18" charset="0"/>
              <a:ea typeface="Calibri" panose="020F0502020204030204" pitchFamily="34" charset="0"/>
            </a:endParaRPr>
          </a:p>
          <a:p>
            <a:pPr marL="342900" indent="-342900">
              <a:buAutoNum type="arabicPeriod"/>
            </a:pPr>
            <a:r>
              <a:rPr lang="en-US" sz="4800" b="1" dirty="0">
                <a:latin typeface="Times New Roman" panose="02020603050405020304" pitchFamily="18" charset="0"/>
                <a:ea typeface="Calibri" panose="020F0502020204030204" pitchFamily="34" charset="0"/>
              </a:rPr>
              <a:t> D</a:t>
            </a:r>
            <a:r>
              <a:rPr lang="en-US" sz="4800" b="1" dirty="0">
                <a:effectLst/>
                <a:latin typeface="Times New Roman" panose="02020603050405020304" pitchFamily="18" charset="0"/>
                <a:ea typeface="Calibri" panose="020F0502020204030204" pitchFamily="34" charset="0"/>
              </a:rPr>
              <a:t>rastic Action had to Occur</a:t>
            </a:r>
          </a:p>
          <a:p>
            <a:pPr marL="342900" indent="-342900">
              <a:buAutoNum type="arabicPeriod" startAt="2"/>
            </a:pPr>
            <a:endParaRPr lang="en-US" sz="4800" b="1" dirty="0">
              <a:latin typeface="Times New Roman" panose="02020603050405020304" pitchFamily="18" charset="0"/>
              <a:ea typeface="Calibri" panose="020F0502020204030204" pitchFamily="34" charset="0"/>
            </a:endParaRPr>
          </a:p>
          <a:p>
            <a:pPr marL="0" indent="0">
              <a:buNone/>
            </a:pPr>
            <a:r>
              <a:rPr lang="en-US" sz="4800" b="1" dirty="0">
                <a:latin typeface="Times New Roman" panose="02020603050405020304" pitchFamily="18" charset="0"/>
                <a:ea typeface="Calibri" panose="020F0502020204030204" pitchFamily="34" charset="0"/>
              </a:rPr>
              <a:t>3. </a:t>
            </a:r>
            <a:r>
              <a:rPr lang="en-US" sz="4400" b="1" dirty="0">
                <a:effectLst/>
                <a:latin typeface="Times New Roman" panose="02020603050405020304" pitchFamily="18" charset="0"/>
                <a:ea typeface="Calibri" panose="020F0502020204030204" pitchFamily="34" charset="0"/>
              </a:rPr>
              <a:t>Conviction of Sin Resulting from Truth</a:t>
            </a:r>
          </a:p>
          <a:p>
            <a:pPr marL="0" indent="0">
              <a:buNone/>
            </a:pPr>
            <a:endParaRPr lang="en-US" dirty="0"/>
          </a:p>
        </p:txBody>
      </p:sp>
    </p:spTree>
    <p:extLst>
      <p:ext uri="{BB962C8B-B14F-4D97-AF65-F5344CB8AC3E}">
        <p14:creationId xmlns:p14="http://schemas.microsoft.com/office/powerpoint/2010/main" val="2987760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22BBF-7CD0-8655-3D4A-E9D8181C2D74}"/>
              </a:ext>
            </a:extLst>
          </p:cNvPr>
          <p:cNvSpPr>
            <a:spLocks noGrp="1"/>
          </p:cNvSpPr>
          <p:nvPr>
            <p:ph type="title"/>
          </p:nvPr>
        </p:nvSpPr>
        <p:spPr>
          <a:xfrm>
            <a:off x="0" y="1"/>
            <a:ext cx="12192000" cy="774699"/>
          </a:xfrm>
        </p:spPr>
        <p:txBody>
          <a:bodyPr/>
          <a:lstStyle/>
          <a:p>
            <a:pPr algn="ctr"/>
            <a:r>
              <a:rPr lang="en-US" sz="4400" b="1" dirty="0">
                <a:effectLst/>
                <a:latin typeface="Times New Roman" panose="02020603050405020304" pitchFamily="18" charset="0"/>
                <a:ea typeface="Calibri" panose="020F0502020204030204" pitchFamily="34" charset="0"/>
              </a:rPr>
              <a:t>A Single Point of Application/Reflection</a:t>
            </a:r>
            <a:endParaRPr lang="en-US" dirty="0"/>
          </a:p>
        </p:txBody>
      </p:sp>
      <p:sp>
        <p:nvSpPr>
          <p:cNvPr id="3" name="Content Placeholder 2">
            <a:extLst>
              <a:ext uri="{FF2B5EF4-FFF2-40B4-BE49-F238E27FC236}">
                <a16:creationId xmlns:a16="http://schemas.microsoft.com/office/drawing/2014/main" id="{2101C29F-529A-BF28-541D-27428FDEF658}"/>
              </a:ext>
            </a:extLst>
          </p:cNvPr>
          <p:cNvSpPr>
            <a:spLocks noGrp="1"/>
          </p:cNvSpPr>
          <p:nvPr>
            <p:ph idx="1"/>
          </p:nvPr>
        </p:nvSpPr>
        <p:spPr>
          <a:xfrm>
            <a:off x="0" y="1028700"/>
            <a:ext cx="12192000" cy="5829299"/>
          </a:xfrm>
        </p:spPr>
        <p:txBody>
          <a:bodyPr>
            <a:normAutofit/>
          </a:bodyPr>
          <a:lstStyle/>
          <a:p>
            <a:pPr marL="0" indent="0" algn="ctr">
              <a:buNone/>
            </a:pPr>
            <a:r>
              <a:rPr lang="en-US" sz="6000" b="1" dirty="0">
                <a:effectLst/>
                <a:latin typeface="Times New Roman" panose="02020603050405020304" pitchFamily="18" charset="0"/>
                <a:ea typeface="Calibri" panose="020F0502020204030204" pitchFamily="34" charset="0"/>
              </a:rPr>
              <a:t>“Have I been convicted of my sin?”</a:t>
            </a:r>
          </a:p>
          <a:p>
            <a:pPr marL="0" indent="0">
              <a:buNone/>
            </a:pPr>
            <a:r>
              <a:rPr lang="en-US" sz="3200" b="1" dirty="0">
                <a:effectLst/>
                <a:latin typeface="Times New Roman" panose="02020603050405020304" pitchFamily="18" charset="0"/>
                <a:ea typeface="Calibri" panose="020F0502020204030204" pitchFamily="34" charset="0"/>
              </a:rPr>
              <a:t>“You are indeed angry, for we have sinned— In these ways we continue; And we need to be saved. 6 But we are all like an unclean thing, And all our righteousnesses are like filthy rags; We all fade as a leaf, “And our iniquities, like the wind, Have taken us away. 7 And there is no one who calls on Your name, Who stirs himself up to take hold of You; For You have hidden Your face from us, And have consumed us because of our iniquities. 8 But now, O Lord, You are our Father; We are the clay, and You our potter; And all we are the work of Your hand.”</a:t>
            </a:r>
          </a:p>
          <a:p>
            <a:pPr marL="0" indent="0">
              <a:buNone/>
            </a:pPr>
            <a:r>
              <a:rPr lang="en-US" sz="3200" b="1" dirty="0">
                <a:latin typeface="Times New Roman" panose="02020603050405020304" pitchFamily="18" charset="0"/>
                <a:ea typeface="Calibri" panose="020F0502020204030204" pitchFamily="34" charset="0"/>
              </a:rPr>
              <a:t>- Isaiah 64:5-8</a:t>
            </a:r>
            <a:endParaRPr lang="en-US" sz="3200" b="1" dirty="0">
              <a:effectLst/>
              <a:latin typeface="Times New Roman" panose="02020603050405020304" pitchFamily="18" charset="0"/>
              <a:ea typeface="Calibri" panose="020F0502020204030204" pitchFamily="34" charset="0"/>
            </a:endParaRPr>
          </a:p>
          <a:p>
            <a:pPr marL="0" indent="0">
              <a:buNone/>
            </a:pPr>
            <a:endParaRPr lang="en-US" sz="1400" b="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63910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1034</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Times New Roman</vt:lpstr>
      <vt:lpstr>Office Theme</vt:lpstr>
      <vt:lpstr>1_Office Theme</vt:lpstr>
      <vt:lpstr>A Review of the Holy Spirit’s Work in Acts</vt:lpstr>
      <vt:lpstr>Last Week’s Application</vt:lpstr>
      <vt:lpstr> Acts 9:1-9</vt:lpstr>
      <vt:lpstr>Who was Saul?</vt:lpstr>
      <vt:lpstr>Who was Paul?</vt:lpstr>
      <vt:lpstr>3 Phases of Saul’s Transformation</vt:lpstr>
      <vt:lpstr>In Regard to Saul becoming Paul</vt:lpstr>
      <vt:lpstr>A Single Point of Application/Reflection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Review of the Holy Spirit’s Work in Acts</dc:title>
  <dc:creator>Tony Borton</dc:creator>
  <cp:lastModifiedBy>Tony Borton</cp:lastModifiedBy>
  <cp:revision>1</cp:revision>
  <dcterms:created xsi:type="dcterms:W3CDTF">2023-10-05T17:45:40Z</dcterms:created>
  <dcterms:modified xsi:type="dcterms:W3CDTF">2023-10-05T18:57:47Z</dcterms:modified>
</cp:coreProperties>
</file>