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7" r:id="rId3"/>
    <p:sldId id="269" r:id="rId4"/>
    <p:sldId id="258" r:id="rId5"/>
    <p:sldId id="256" r:id="rId6"/>
    <p:sldId id="270" r:id="rId7"/>
    <p:sldId id="27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3A4E6C-3A73-4963-8596-BC3AA89791C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378019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3A4E6C-3A73-4963-8596-BC3AA89791C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83813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3A4E6C-3A73-4963-8596-BC3AA89791C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251165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DCA3-5EDD-7309-3C51-79C31FF45C5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86A9392-C78C-DE03-F662-E77136796E1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6974FDA-6662-4A85-C166-8BD193DF124D}"/>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5" name="Footer Placeholder 4">
            <a:extLst>
              <a:ext uri="{FF2B5EF4-FFF2-40B4-BE49-F238E27FC236}">
                <a16:creationId xmlns:a16="http://schemas.microsoft.com/office/drawing/2014/main" id="{6CA6EB69-BEDE-FE32-A7F1-4AB12E8A9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BC03F-66E2-EA76-D4AC-8B51EC97A637}"/>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866864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86D7-804D-0B2A-762E-A0DCEC6B0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C16027-7C22-5D3C-4556-51AB54BC61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38563-CFCA-8C9D-3965-B5C0ACFFC800}"/>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5" name="Footer Placeholder 4">
            <a:extLst>
              <a:ext uri="{FF2B5EF4-FFF2-40B4-BE49-F238E27FC236}">
                <a16:creationId xmlns:a16="http://schemas.microsoft.com/office/drawing/2014/main" id="{8910F53C-E355-4DF2-FA01-EB159CE00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5D794-B47E-22BC-370D-7565B88766C0}"/>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1566114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0B1F-8176-7849-0BFD-89C387B38AD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3B4E3EC-8D54-1379-4AB8-2229006EF1C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8BF1C1-382D-4076-955B-5B3DF3C2887A}"/>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5" name="Footer Placeholder 4">
            <a:extLst>
              <a:ext uri="{FF2B5EF4-FFF2-40B4-BE49-F238E27FC236}">
                <a16:creationId xmlns:a16="http://schemas.microsoft.com/office/drawing/2014/main" id="{B91E1DFD-522B-4A75-03D6-3658F29B5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104AD-02FC-547F-D3E4-8226334C7F68}"/>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4211651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A5EC-7C7A-DC8E-1068-5E95E44DF1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020546-16C0-CE19-6717-A02398C8835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63D60D-743F-0689-F9C9-9AD9B425C15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12802A-6438-1BE6-C4AC-7A21F3D5F900}"/>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6" name="Footer Placeholder 5">
            <a:extLst>
              <a:ext uri="{FF2B5EF4-FFF2-40B4-BE49-F238E27FC236}">
                <a16:creationId xmlns:a16="http://schemas.microsoft.com/office/drawing/2014/main" id="{02BC5642-0B69-FAB4-B82F-AFC5AB0E4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F55B7-7F81-3059-0AFA-2A16DFC74512}"/>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2038019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04DD-8DB7-770B-4A23-8D736F21D3C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F21977-251A-40A7-2DAB-3B22776820D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BB20E97-1AED-8D5A-1663-33313079EAC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DE1F5F-63B0-56D8-67FB-366E4E7FB32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AFB9787-0939-FF8B-61FE-F0F75C048E8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CAA604-CD3B-74B2-50B3-83396CDD09CA}"/>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8" name="Footer Placeholder 7">
            <a:extLst>
              <a:ext uri="{FF2B5EF4-FFF2-40B4-BE49-F238E27FC236}">
                <a16:creationId xmlns:a16="http://schemas.microsoft.com/office/drawing/2014/main" id="{07830267-F56E-F688-643D-9C7140E3EA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036D7F-83DB-E24D-BBF9-AFAABB983D65}"/>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516351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3A8-B5C0-3B54-63E5-FDD31B0C8E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FAABD2-0E82-4FCD-86A7-7A6BB4EE996B}"/>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4" name="Footer Placeholder 3">
            <a:extLst>
              <a:ext uri="{FF2B5EF4-FFF2-40B4-BE49-F238E27FC236}">
                <a16:creationId xmlns:a16="http://schemas.microsoft.com/office/drawing/2014/main" id="{47BB07F2-0D7E-32D1-CF23-08D00DA305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C1F3E-7FDB-C2FE-1F53-91284962F56D}"/>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261580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DB5F8A-4D15-5F58-14E2-293FD684AC71}"/>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3" name="Footer Placeholder 2">
            <a:extLst>
              <a:ext uri="{FF2B5EF4-FFF2-40B4-BE49-F238E27FC236}">
                <a16:creationId xmlns:a16="http://schemas.microsoft.com/office/drawing/2014/main" id="{0638445D-F7FC-19EF-7DE8-277B464352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5123F6-A131-BC17-4F7F-0A988B749F81}"/>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838126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F2470-9116-3429-DB8D-592768E71D6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AAD4E22-5F75-CCF7-D08A-3030DEE0EE2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4E9B6-8C88-B9CE-6618-C404C6A5BB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3CBD69F-A843-A8D2-744F-59C162404F8D}"/>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6" name="Footer Placeholder 5">
            <a:extLst>
              <a:ext uri="{FF2B5EF4-FFF2-40B4-BE49-F238E27FC236}">
                <a16:creationId xmlns:a16="http://schemas.microsoft.com/office/drawing/2014/main" id="{03625F3D-0EBD-CBB2-5B28-3F0742CE8C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311BD-BF5C-033F-AD54-3733C0CD0BAE}"/>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273319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3A4E6C-3A73-4963-8596-BC3AA89791C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87502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8BCB8-B607-E2C0-4BE5-7E79C3BE386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99EFA09-528D-3563-F36B-33B6AE82C63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98BF81B-3906-28CE-6123-B621111F333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EBC25A9-C3D5-EEC4-1BB7-2EF6A312718C}"/>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6" name="Footer Placeholder 5">
            <a:extLst>
              <a:ext uri="{FF2B5EF4-FFF2-40B4-BE49-F238E27FC236}">
                <a16:creationId xmlns:a16="http://schemas.microsoft.com/office/drawing/2014/main" id="{6B9858CA-83CA-3532-203F-B3EA03C96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247869-6802-EF79-5A0F-59114A54B5AE}"/>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515151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8594-D6D6-A1F6-0122-372F75DB19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03CB0E-36D9-5308-B033-9D302E6AEF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688E66-A860-35E9-C621-E3E7658CB305}"/>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5" name="Footer Placeholder 4">
            <a:extLst>
              <a:ext uri="{FF2B5EF4-FFF2-40B4-BE49-F238E27FC236}">
                <a16:creationId xmlns:a16="http://schemas.microsoft.com/office/drawing/2014/main" id="{E90AC27E-50CB-8BB2-13F5-1D4261473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FE111-77E0-9D1E-AF0C-CC80A2D066E6}"/>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691054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86AA86-5C83-CBC9-ECA6-D277839FB19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E4F2F1-894A-4CCC-451F-CF6D13CC6F0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50DF4A-B369-3F14-8F35-7591DE23FAC9}"/>
              </a:ext>
            </a:extLst>
          </p:cNvPr>
          <p:cNvSpPr>
            <a:spLocks noGrp="1"/>
          </p:cNvSpPr>
          <p:nvPr>
            <p:ph type="dt" sz="half" idx="10"/>
          </p:nvPr>
        </p:nvSpPr>
        <p:spPr/>
        <p:txBody>
          <a:bodyPr/>
          <a:lstStyle/>
          <a:p>
            <a:fld id="{DC93A36A-5651-4802-98E6-A88AE50B0AE1}" type="datetimeFigureOut">
              <a:rPr lang="en-US" smtClean="0"/>
              <a:t>10/10/2023</a:t>
            </a:fld>
            <a:endParaRPr lang="en-US"/>
          </a:p>
        </p:txBody>
      </p:sp>
      <p:sp>
        <p:nvSpPr>
          <p:cNvPr id="5" name="Footer Placeholder 4">
            <a:extLst>
              <a:ext uri="{FF2B5EF4-FFF2-40B4-BE49-F238E27FC236}">
                <a16:creationId xmlns:a16="http://schemas.microsoft.com/office/drawing/2014/main" id="{C1184137-F812-EA8F-9791-56B8C44E0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97830-D87C-707F-5E9A-905C3D0AF11C}"/>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66700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3A4E6C-3A73-4963-8596-BC3AA89791C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14493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3A4E6C-3A73-4963-8596-BC3AA89791C9}"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126733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3A4E6C-3A73-4963-8596-BC3AA89791C9}"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3583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3A4E6C-3A73-4963-8596-BC3AA89791C9}" type="datetimeFigureOut">
              <a:rPr lang="en-US" smtClean="0"/>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44948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A4E6C-3A73-4963-8596-BC3AA89791C9}" type="datetimeFigureOut">
              <a:rPr lang="en-US" smtClean="0"/>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366065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3A4E6C-3A73-4963-8596-BC3AA89791C9}"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130420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3A4E6C-3A73-4963-8596-BC3AA89791C9}"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0BEAB-4D18-4E8E-B543-A65D990712D5}" type="slidenum">
              <a:rPr lang="en-US" smtClean="0"/>
              <a:t>‹#›</a:t>
            </a:fld>
            <a:endParaRPr lang="en-US"/>
          </a:p>
        </p:txBody>
      </p:sp>
    </p:spTree>
    <p:extLst>
      <p:ext uri="{BB962C8B-B14F-4D97-AF65-F5344CB8AC3E}">
        <p14:creationId xmlns:p14="http://schemas.microsoft.com/office/powerpoint/2010/main" val="285600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A4E6C-3A73-4963-8596-BC3AA89791C9}" type="datetimeFigureOut">
              <a:rPr lang="en-US" smtClean="0"/>
              <a:t>10/13/2023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0BEAB-4D18-4E8E-B543-A65D990712D5}" type="slidenum">
              <a:rPr lang="en-US" smtClean="0"/>
              <a:t>‹#›</a:t>
            </a:fld>
            <a:endParaRPr lang="en-US"/>
          </a:p>
        </p:txBody>
      </p:sp>
    </p:spTree>
    <p:extLst>
      <p:ext uri="{BB962C8B-B14F-4D97-AF65-F5344CB8AC3E}">
        <p14:creationId xmlns:p14="http://schemas.microsoft.com/office/powerpoint/2010/main" val="3882482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5CD21-30F5-3B96-5AB9-995C0F5620B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C4B208-72B2-9F2E-7063-427A6FA1F57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C5CD84-DB80-C2C0-ECB2-83CF68D51A2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93A36A-5651-4802-98E6-A88AE50B0AE1}" type="datetimeFigureOut">
              <a:rPr lang="en-US" smtClean="0"/>
              <a:t>10/10/2023</a:t>
            </a:fld>
            <a:endParaRPr lang="en-US"/>
          </a:p>
        </p:txBody>
      </p:sp>
      <p:sp>
        <p:nvSpPr>
          <p:cNvPr id="5" name="Footer Placeholder 4">
            <a:extLst>
              <a:ext uri="{FF2B5EF4-FFF2-40B4-BE49-F238E27FC236}">
                <a16:creationId xmlns:a16="http://schemas.microsoft.com/office/drawing/2014/main" id="{6A304730-29B3-E8BC-C457-1EB30644E43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3C1377-4595-55FA-7B34-200F06D5C1D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9A5C11-FCED-4F1B-A18C-DBA410A42112}" type="slidenum">
              <a:rPr lang="en-US" smtClean="0"/>
              <a:t>‹#›</a:t>
            </a:fld>
            <a:endParaRPr lang="en-US"/>
          </a:p>
        </p:txBody>
      </p:sp>
    </p:spTree>
    <p:extLst>
      <p:ext uri="{BB962C8B-B14F-4D97-AF65-F5344CB8AC3E}">
        <p14:creationId xmlns:p14="http://schemas.microsoft.com/office/powerpoint/2010/main" val="3238360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EDCD6-0E73-5AA9-9998-5E38E20AA6B3}"/>
              </a:ext>
            </a:extLst>
          </p:cNvPr>
          <p:cNvSpPr>
            <a:spLocks noGrp="1"/>
          </p:cNvSpPr>
          <p:nvPr>
            <p:ph type="title"/>
          </p:nvPr>
        </p:nvSpPr>
        <p:spPr/>
        <p:txBody>
          <a:bodyPr>
            <a:normAutofit/>
          </a:bodyPr>
          <a:lstStyle/>
          <a:p>
            <a:pPr algn="ctr"/>
            <a:r>
              <a:rPr lang="en-US" sz="4050" b="1" dirty="0">
                <a:latin typeface="Times New Roman" panose="02020603050405020304" pitchFamily="18" charset="0"/>
                <a:cs typeface="Times New Roman" panose="02020603050405020304" pitchFamily="18" charset="0"/>
              </a:rPr>
              <a:t>3 Phases of Saul’s Transformation</a:t>
            </a:r>
          </a:p>
        </p:txBody>
      </p:sp>
      <p:sp>
        <p:nvSpPr>
          <p:cNvPr id="3" name="Content Placeholder 2">
            <a:extLst>
              <a:ext uri="{FF2B5EF4-FFF2-40B4-BE49-F238E27FC236}">
                <a16:creationId xmlns:a16="http://schemas.microsoft.com/office/drawing/2014/main" id="{12D5B3CD-F26C-27CA-09E2-0CAEEF440B2C}"/>
              </a:ext>
            </a:extLst>
          </p:cNvPr>
          <p:cNvSpPr>
            <a:spLocks noGrp="1"/>
          </p:cNvSpPr>
          <p:nvPr>
            <p:ph idx="1"/>
          </p:nvPr>
        </p:nvSpPr>
        <p:spPr>
          <a:xfrm>
            <a:off x="0" y="2125266"/>
            <a:ext cx="9144000" cy="3875484"/>
          </a:xfrm>
        </p:spPr>
        <p:txBody>
          <a:bodyPr>
            <a:normAutofit/>
          </a:bodyPr>
          <a:lstStyle/>
          <a:p>
            <a:pPr marL="0" indent="0">
              <a:lnSpc>
                <a:spcPct val="200000"/>
              </a:lnSpc>
              <a:spcBef>
                <a:spcPts val="0"/>
              </a:spcBef>
              <a:spcAft>
                <a:spcPts val="600"/>
              </a:spcAft>
              <a:buNone/>
            </a:pPr>
            <a:r>
              <a:rPr lang="en-US" sz="2700" b="1" kern="100" dirty="0">
                <a:latin typeface="Times New Roman" panose="02020603050405020304" pitchFamily="18" charset="0"/>
                <a:ea typeface="Calibri" panose="020F0502020204030204" pitchFamily="34" charset="0"/>
                <a:cs typeface="Times New Roman" panose="02020603050405020304" pitchFamily="18" charset="0"/>
              </a:rPr>
              <a:t>1.	Conviction of Sin (9:1-9)</a:t>
            </a:r>
          </a:p>
          <a:p>
            <a:pPr marL="0" indent="0">
              <a:lnSpc>
                <a:spcPct val="200000"/>
              </a:lnSpc>
              <a:spcBef>
                <a:spcPts val="0"/>
              </a:spcBef>
              <a:spcAft>
                <a:spcPts val="600"/>
              </a:spcAft>
              <a:buNone/>
            </a:pPr>
            <a:r>
              <a:rPr lang="en-US" sz="2700" b="1" kern="100" dirty="0">
                <a:latin typeface="Times New Roman" panose="02020603050405020304" pitchFamily="18" charset="0"/>
                <a:ea typeface="Calibri" panose="020F0502020204030204" pitchFamily="34" charset="0"/>
                <a:cs typeface="Times New Roman" panose="02020603050405020304" pitchFamily="18" charset="0"/>
              </a:rPr>
              <a:t>2. 	Understanding of who Christ is and why it matters 	(9:10-19)</a:t>
            </a:r>
          </a:p>
          <a:p>
            <a:pPr marL="0" indent="0">
              <a:buNone/>
            </a:pPr>
            <a:r>
              <a:rPr lang="en-US" sz="2700" b="1" dirty="0">
                <a:latin typeface="Times New Roman" panose="02020603050405020304" pitchFamily="18" charset="0"/>
                <a:ea typeface="Calibri" panose="020F0502020204030204" pitchFamily="34" charset="0"/>
                <a:cs typeface="Times New Roman" panose="02020603050405020304" pitchFamily="18" charset="0"/>
              </a:rPr>
              <a:t>3.	Confession and proclamation of Christ’s supremacy and 	Paul’s personal faith (9:20-31)</a:t>
            </a:r>
            <a:endParaRPr lang="en-US" sz="27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18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2BBF-7CD0-8655-3D4A-E9D8181C2D74}"/>
              </a:ext>
            </a:extLst>
          </p:cNvPr>
          <p:cNvSpPr>
            <a:spLocks noGrp="1"/>
          </p:cNvSpPr>
          <p:nvPr>
            <p:ph type="title"/>
          </p:nvPr>
        </p:nvSpPr>
        <p:spPr>
          <a:xfrm>
            <a:off x="0" y="857251"/>
            <a:ext cx="9144000" cy="581024"/>
          </a:xfrm>
        </p:spPr>
        <p:txBody>
          <a:bodyPr>
            <a:normAutofit fontScale="90000"/>
          </a:bodyPr>
          <a:lstStyle/>
          <a:p>
            <a:pPr algn="ctr"/>
            <a:r>
              <a:rPr lang="en-US" b="1" dirty="0">
                <a:latin typeface="Times New Roman" panose="02020603050405020304" pitchFamily="18" charset="0"/>
                <a:ea typeface="Calibri" panose="020F0502020204030204" pitchFamily="34" charset="0"/>
              </a:rPr>
              <a:t>A Single Point of Application/Reflection from Last Week</a:t>
            </a:r>
            <a:endParaRPr lang="en-US" dirty="0"/>
          </a:p>
        </p:txBody>
      </p:sp>
      <p:sp>
        <p:nvSpPr>
          <p:cNvPr id="3" name="Content Placeholder 2">
            <a:extLst>
              <a:ext uri="{FF2B5EF4-FFF2-40B4-BE49-F238E27FC236}">
                <a16:creationId xmlns:a16="http://schemas.microsoft.com/office/drawing/2014/main" id="{2101C29F-529A-BF28-541D-27428FDEF658}"/>
              </a:ext>
            </a:extLst>
          </p:cNvPr>
          <p:cNvSpPr>
            <a:spLocks noGrp="1"/>
          </p:cNvSpPr>
          <p:nvPr>
            <p:ph idx="1"/>
          </p:nvPr>
        </p:nvSpPr>
        <p:spPr>
          <a:xfrm>
            <a:off x="0" y="1628776"/>
            <a:ext cx="9144000" cy="4371974"/>
          </a:xfrm>
        </p:spPr>
        <p:txBody>
          <a:bodyPr>
            <a:normAutofit/>
          </a:bodyPr>
          <a:lstStyle/>
          <a:p>
            <a:pPr marL="0" indent="0" algn="ctr">
              <a:buNone/>
            </a:pPr>
            <a:r>
              <a:rPr lang="en-US" sz="4500" b="1" dirty="0">
                <a:latin typeface="Times New Roman" panose="02020603050405020304" pitchFamily="18" charset="0"/>
                <a:ea typeface="Calibri" panose="020F0502020204030204" pitchFamily="34" charset="0"/>
              </a:rPr>
              <a:t>“Have I been convicted of my sin?”</a:t>
            </a:r>
          </a:p>
          <a:p>
            <a:pPr marL="0" indent="0">
              <a:buNone/>
            </a:pPr>
            <a:r>
              <a:rPr lang="en-US" sz="2400" b="1" dirty="0">
                <a:latin typeface="Times New Roman" panose="02020603050405020304" pitchFamily="18" charset="0"/>
                <a:ea typeface="Calibri" panose="020F0502020204030204" pitchFamily="34" charset="0"/>
              </a:rPr>
              <a:t>“You are indeed angry, for we have sinned— In these ways we continue; And we need to be saved. 6 But we are all like an unclean thing, And all our righteousnesses are like filthy rags; We all fade as a leaf, “And our iniquities, like the wind, Have taken us away. 7 And there is no one who calls on Your name, Who stirs himself up to take hold of You; For You have hidden Your face from us, And have consumed us because of our iniquities. 8 But now, O Lord, You are our Father; We are the clay, and You our potter; And all we are the work of Your hand.”</a:t>
            </a:r>
          </a:p>
          <a:p>
            <a:pPr marL="0" indent="0">
              <a:buNone/>
            </a:pPr>
            <a:r>
              <a:rPr lang="en-US" sz="2400" b="1" dirty="0">
                <a:latin typeface="Times New Roman" panose="02020603050405020304" pitchFamily="18" charset="0"/>
                <a:ea typeface="Calibri" panose="020F0502020204030204" pitchFamily="34" charset="0"/>
              </a:rPr>
              <a:t>- Isaiah 64:5-8</a:t>
            </a:r>
          </a:p>
          <a:p>
            <a:pPr marL="0" indent="0">
              <a:buNone/>
            </a:pPr>
            <a:endParaRPr lang="en-US" sz="105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6391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52924-A1AA-439D-93FF-6E3E75B53FD4}"/>
              </a:ext>
            </a:extLst>
          </p:cNvPr>
          <p:cNvSpPr>
            <a:spLocks noGrp="1"/>
          </p:cNvSpPr>
          <p:nvPr>
            <p:ph type="title"/>
          </p:nvPr>
        </p:nvSpPr>
        <p:spPr>
          <a:xfrm>
            <a:off x="628650" y="1"/>
            <a:ext cx="7886700" cy="534256"/>
          </a:xfrm>
        </p:spPr>
        <p:txBody>
          <a:bodyPr>
            <a:normAutofit fontScale="90000"/>
          </a:bodyPr>
          <a:lstStyle/>
          <a:p>
            <a:pPr algn="ctr"/>
            <a:r>
              <a:rPr lang="en-US" dirty="0"/>
              <a:t> </a:t>
            </a:r>
            <a:r>
              <a:rPr lang="en-US" sz="3600" b="1" dirty="0">
                <a:latin typeface="Times New Roman" panose="02020603050405020304" pitchFamily="18" charset="0"/>
                <a:cs typeface="Times New Roman" panose="02020603050405020304" pitchFamily="18" charset="0"/>
              </a:rPr>
              <a:t>Acts 9:1-9</a:t>
            </a:r>
          </a:p>
        </p:txBody>
      </p:sp>
      <p:sp>
        <p:nvSpPr>
          <p:cNvPr id="3" name="Content Placeholder 2">
            <a:extLst>
              <a:ext uri="{FF2B5EF4-FFF2-40B4-BE49-F238E27FC236}">
                <a16:creationId xmlns:a16="http://schemas.microsoft.com/office/drawing/2014/main" id="{FC935BC6-82D3-793D-8B73-7444E2F03C7A}"/>
              </a:ext>
            </a:extLst>
          </p:cNvPr>
          <p:cNvSpPr>
            <a:spLocks noGrp="1"/>
          </p:cNvSpPr>
          <p:nvPr>
            <p:ph idx="1"/>
          </p:nvPr>
        </p:nvSpPr>
        <p:spPr>
          <a:xfrm>
            <a:off x="0" y="760288"/>
            <a:ext cx="9144000" cy="6097712"/>
          </a:xfrm>
        </p:spPr>
        <p:txBody>
          <a:bodyPr>
            <a:normAutofit/>
          </a:bodyPr>
          <a:lstStyle/>
          <a:p>
            <a:pPr marL="0" indent="0">
              <a:lnSpc>
                <a:spcPct val="200000"/>
              </a:lnSpc>
              <a:spcBef>
                <a:spcPts val="0"/>
              </a:spcBef>
              <a:spcAft>
                <a:spcPts val="600"/>
              </a:spcAft>
              <a:buNone/>
            </a:pP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“Then Saul, still breathing threats and murder against the disciples of the Lord, went to the high priest </a:t>
            </a:r>
            <a:r>
              <a:rPr lang="en-US" sz="1600" b="1" kern="100" baseline="30000" dirty="0">
                <a:latin typeface="Times New Roman" panose="02020603050405020304" pitchFamily="18" charset="0"/>
                <a:ea typeface="Calibri" panose="020F0502020204030204" pitchFamily="34" charset="0"/>
                <a:cs typeface="Times New Roman" panose="02020603050405020304" pitchFamily="18" charset="0"/>
              </a:rPr>
              <a:t>2 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and asked letters from him to the synagogues of Damascus, so that if he found any who were of the Way, whether men or women, he might bring them bound to Jerusalem. </a:t>
            </a:r>
            <a:r>
              <a:rPr lang="en-US" sz="1600" b="1" kern="100" baseline="30000" dirty="0">
                <a:latin typeface="Times New Roman" panose="02020603050405020304" pitchFamily="18" charset="0"/>
                <a:ea typeface="Calibri" panose="020F0502020204030204" pitchFamily="34" charset="0"/>
                <a:cs typeface="Times New Roman" panose="02020603050405020304" pitchFamily="18" charset="0"/>
              </a:rPr>
              <a:t>3 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As he journeyed he came near Damascus, and suddenly a light shone around him from heaven. </a:t>
            </a:r>
            <a:r>
              <a:rPr lang="en-US" sz="1600" b="1" kern="100" baseline="30000" dirty="0">
                <a:latin typeface="Times New Roman" panose="02020603050405020304" pitchFamily="18" charset="0"/>
                <a:ea typeface="Calibri" panose="020F0502020204030204" pitchFamily="34" charset="0"/>
                <a:cs typeface="Times New Roman" panose="02020603050405020304" pitchFamily="18" charset="0"/>
              </a:rPr>
              <a:t>4 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Then he fell to the ground, and heard a voice saying to him, “Saul, Saul, why are you persecuting Me?”</a:t>
            </a:r>
            <a:r>
              <a:rPr lang="en-US" sz="1600" kern="100" dirty="0">
                <a:latin typeface="Calibri" panose="020F0502020204030204" pitchFamily="34" charset="0"/>
                <a:ea typeface="Calibri" panose="020F0502020204030204" pitchFamily="34" charset="0"/>
                <a:cs typeface="Times New Roman" panose="02020603050405020304" pitchFamily="18" charset="0"/>
              </a:rPr>
              <a:t> </a:t>
            </a:r>
            <a:r>
              <a:rPr lang="en-US" sz="1600" b="1" kern="100" baseline="30000" dirty="0">
                <a:latin typeface="Times New Roman" panose="02020603050405020304" pitchFamily="18" charset="0"/>
                <a:ea typeface="Calibri" panose="020F0502020204030204" pitchFamily="34" charset="0"/>
                <a:cs typeface="Times New Roman" panose="02020603050405020304" pitchFamily="18" charset="0"/>
              </a:rPr>
              <a:t>5 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And he said, “Who are You, Lord?”</a:t>
            </a:r>
            <a:r>
              <a:rPr lang="en-US" sz="1600" kern="100" dirty="0">
                <a:latin typeface="Calibri" panose="020F0502020204030204" pitchFamily="34" charset="0"/>
                <a:ea typeface="Calibri" panose="020F0502020204030204" pitchFamily="34" charset="0"/>
                <a:cs typeface="Times New Roman" panose="02020603050405020304" pitchFamily="18" charset="0"/>
              </a:rPr>
              <a:t>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Then the Lord said, “I am Jesus, whom you are persecuting. It </a:t>
            </a:r>
            <a:r>
              <a:rPr lang="en-US" sz="1600" b="1" i="1" kern="100" dirty="0">
                <a:latin typeface="Times New Roman" panose="02020603050405020304" pitchFamily="18" charset="0"/>
                <a:ea typeface="Calibri" panose="020F0502020204030204" pitchFamily="34" charset="0"/>
                <a:cs typeface="Times New Roman" panose="02020603050405020304" pitchFamily="18" charset="0"/>
              </a:rPr>
              <a:t>is</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 hard for you to kick against the goads.”</a:t>
            </a:r>
            <a:r>
              <a:rPr lang="en-US" sz="1600" kern="100" dirty="0">
                <a:latin typeface="Calibri" panose="020F0502020204030204" pitchFamily="34" charset="0"/>
                <a:ea typeface="Calibri" panose="020F0502020204030204" pitchFamily="34" charset="0"/>
                <a:cs typeface="Times New Roman" panose="02020603050405020304" pitchFamily="18" charset="0"/>
              </a:rPr>
              <a:t> </a:t>
            </a:r>
            <a:r>
              <a:rPr lang="en-US" sz="1600" b="1" kern="100" baseline="30000" dirty="0">
                <a:latin typeface="Times New Roman" panose="02020603050405020304" pitchFamily="18" charset="0"/>
                <a:ea typeface="Calibri" panose="020F0502020204030204" pitchFamily="34" charset="0"/>
                <a:cs typeface="Times New Roman" panose="02020603050405020304" pitchFamily="18" charset="0"/>
              </a:rPr>
              <a:t>6 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So he, trembling and astonished, said, “Lord, what do You want me to do?”</a:t>
            </a:r>
            <a:r>
              <a:rPr lang="en-US" sz="1600" kern="100" dirty="0">
                <a:latin typeface="Calibri" panose="020F0502020204030204" pitchFamily="34" charset="0"/>
                <a:ea typeface="Calibri" panose="020F0502020204030204" pitchFamily="34" charset="0"/>
                <a:cs typeface="Times New Roman" panose="02020603050405020304" pitchFamily="18" charset="0"/>
              </a:rPr>
              <a:t>  </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Then the Lord </a:t>
            </a:r>
            <a:r>
              <a:rPr lang="en-US" sz="1600" b="1" i="1" kern="100" dirty="0">
                <a:latin typeface="Times New Roman" panose="02020603050405020304" pitchFamily="18" charset="0"/>
                <a:ea typeface="Calibri" panose="020F0502020204030204" pitchFamily="34" charset="0"/>
                <a:cs typeface="Times New Roman" panose="02020603050405020304" pitchFamily="18" charset="0"/>
              </a:rPr>
              <a:t>said</a:t>
            </a:r>
            <a:r>
              <a:rPr lang="en-US" sz="1600" b="1" kern="100" dirty="0">
                <a:latin typeface="Times New Roman" panose="02020603050405020304" pitchFamily="18" charset="0"/>
                <a:ea typeface="Calibri" panose="020F0502020204030204" pitchFamily="34" charset="0"/>
                <a:cs typeface="Times New Roman" panose="02020603050405020304" pitchFamily="18" charset="0"/>
              </a:rPr>
              <a:t> to him, “Arise and go into the city, and you will be told what you must do.”</a:t>
            </a:r>
            <a:r>
              <a:rPr lang="en-US" sz="1600" b="1" baseline="30000" dirty="0">
                <a:latin typeface="Times New Roman" panose="02020603050405020304" pitchFamily="18" charset="0"/>
                <a:ea typeface="Calibri" panose="020F0502020204030204" pitchFamily="34" charset="0"/>
              </a:rPr>
              <a:t>7 </a:t>
            </a:r>
            <a:r>
              <a:rPr lang="en-US" sz="1600" b="1" dirty="0">
                <a:latin typeface="Times New Roman" panose="02020603050405020304" pitchFamily="18" charset="0"/>
                <a:ea typeface="Calibri" panose="020F0502020204030204" pitchFamily="34" charset="0"/>
              </a:rPr>
              <a:t>And the men who journeyed with him stood speechless, hearing a voice but seeing no one. </a:t>
            </a:r>
            <a:r>
              <a:rPr lang="en-US" sz="1600" b="1" baseline="30000" dirty="0">
                <a:latin typeface="Times New Roman" panose="02020603050405020304" pitchFamily="18" charset="0"/>
                <a:ea typeface="Calibri" panose="020F0502020204030204" pitchFamily="34" charset="0"/>
              </a:rPr>
              <a:t>8 </a:t>
            </a:r>
            <a:r>
              <a:rPr lang="en-US" sz="1600" b="1" dirty="0">
                <a:latin typeface="Times New Roman" panose="02020603050405020304" pitchFamily="18" charset="0"/>
                <a:ea typeface="Calibri" panose="020F0502020204030204" pitchFamily="34" charset="0"/>
              </a:rPr>
              <a:t>Then Saul arose from the ground, and when his eyes were opened he saw no one. But they led him by the hand and brought </a:t>
            </a:r>
            <a:r>
              <a:rPr lang="en-US" sz="1600" b="1" i="1" dirty="0">
                <a:latin typeface="Times New Roman" panose="02020603050405020304" pitchFamily="18" charset="0"/>
                <a:ea typeface="Calibri" panose="020F0502020204030204" pitchFamily="34" charset="0"/>
              </a:rPr>
              <a:t>him</a:t>
            </a:r>
            <a:r>
              <a:rPr lang="en-US" sz="1600" b="1" dirty="0">
                <a:latin typeface="Times New Roman" panose="02020603050405020304" pitchFamily="18" charset="0"/>
                <a:ea typeface="Calibri" panose="020F0502020204030204" pitchFamily="34" charset="0"/>
              </a:rPr>
              <a:t> into Damascus. </a:t>
            </a:r>
            <a:r>
              <a:rPr lang="en-US" sz="1600" b="1" baseline="30000" dirty="0">
                <a:latin typeface="Times New Roman" panose="02020603050405020304" pitchFamily="18" charset="0"/>
                <a:ea typeface="Calibri" panose="020F0502020204030204" pitchFamily="34" charset="0"/>
              </a:rPr>
              <a:t>9 </a:t>
            </a:r>
            <a:r>
              <a:rPr lang="en-US" sz="1600" b="1" dirty="0">
                <a:latin typeface="Times New Roman" panose="02020603050405020304" pitchFamily="18" charset="0"/>
                <a:ea typeface="Calibri" panose="020F0502020204030204" pitchFamily="34" charset="0"/>
              </a:rPr>
              <a:t>And he was three days without sight, and neither ate nor drank.”</a:t>
            </a:r>
            <a:endParaRPr lang="en-US" sz="1600" dirty="0"/>
          </a:p>
        </p:txBody>
      </p:sp>
    </p:spTree>
    <p:extLst>
      <p:ext uri="{BB962C8B-B14F-4D97-AF65-F5344CB8AC3E}">
        <p14:creationId xmlns:p14="http://schemas.microsoft.com/office/powerpoint/2010/main" val="420235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B1F5C9-118C-A941-9782-A990D5760381}"/>
              </a:ext>
            </a:extLst>
          </p:cNvPr>
          <p:cNvSpPr>
            <a:spLocks noGrp="1"/>
          </p:cNvSpPr>
          <p:nvPr>
            <p:ph type="title"/>
          </p:nvPr>
        </p:nvSpPr>
        <p:spPr>
          <a:xfrm>
            <a:off x="0" y="0"/>
            <a:ext cx="9144000" cy="595901"/>
          </a:xfrm>
        </p:spPr>
        <p:txBody>
          <a:bodyPr>
            <a:noAutofit/>
          </a:bodyPr>
          <a:lstStyle/>
          <a:p>
            <a:pPr algn="ctr"/>
            <a:r>
              <a:rPr lang="en-US" sz="6000" b="1" dirty="0">
                <a:latin typeface="Times New Roman" panose="02020603050405020304" pitchFamily="18" charset="0"/>
                <a:cs typeface="Times New Roman" panose="02020603050405020304" pitchFamily="18" charset="0"/>
              </a:rPr>
              <a:t>Acts 9:10-19</a:t>
            </a:r>
          </a:p>
        </p:txBody>
      </p:sp>
      <p:sp>
        <p:nvSpPr>
          <p:cNvPr id="5" name="Content Placeholder 4">
            <a:extLst>
              <a:ext uri="{FF2B5EF4-FFF2-40B4-BE49-F238E27FC236}">
                <a16:creationId xmlns:a16="http://schemas.microsoft.com/office/drawing/2014/main" id="{967F8CBC-A5CE-2889-5775-F10845069F78}"/>
              </a:ext>
            </a:extLst>
          </p:cNvPr>
          <p:cNvSpPr>
            <a:spLocks noGrp="1"/>
          </p:cNvSpPr>
          <p:nvPr>
            <p:ph idx="1"/>
          </p:nvPr>
        </p:nvSpPr>
        <p:spPr>
          <a:xfrm>
            <a:off x="-1" y="739738"/>
            <a:ext cx="9143999" cy="6118261"/>
          </a:xfrm>
        </p:spPr>
        <p:txBody>
          <a:bodyPr>
            <a:normAutofit/>
          </a:bodyPr>
          <a:lstStyle/>
          <a:p>
            <a:pPr marL="0" indent="0">
              <a:lnSpc>
                <a:spcPct val="100000"/>
              </a:lnSpc>
              <a:buNone/>
            </a:pPr>
            <a:r>
              <a:rPr lang="en-US" sz="2000" b="1" dirty="0">
                <a:effectLst/>
                <a:latin typeface="Times New Roman" panose="02020603050405020304" pitchFamily="18" charset="0"/>
                <a:ea typeface="Calibri" panose="020F0502020204030204" pitchFamily="34" charset="0"/>
              </a:rPr>
              <a:t>“Now there was a disciple at Damascus named Ananias; and the Lord said to him in a vision, “Ananias.” And he said, “Here I am, Lord.” </a:t>
            </a:r>
            <a:r>
              <a:rPr lang="en-US" sz="2000" b="1" baseline="30000" dirty="0">
                <a:effectLst/>
                <a:latin typeface="Times New Roman" panose="02020603050405020304" pitchFamily="18" charset="0"/>
                <a:ea typeface="Calibri" panose="020F0502020204030204" pitchFamily="34" charset="0"/>
              </a:rPr>
              <a:t>11 </a:t>
            </a:r>
            <a:r>
              <a:rPr lang="en-US" sz="2000" b="1" dirty="0">
                <a:effectLst/>
                <a:latin typeface="Times New Roman" panose="02020603050405020304" pitchFamily="18" charset="0"/>
                <a:ea typeface="Calibri" panose="020F0502020204030204" pitchFamily="34" charset="0"/>
              </a:rPr>
              <a:t>And the Lord </a:t>
            </a:r>
            <a:r>
              <a:rPr lang="en-US" sz="2000" b="1" i="1" dirty="0">
                <a:effectLst/>
                <a:latin typeface="Times New Roman" panose="02020603050405020304" pitchFamily="18" charset="0"/>
                <a:ea typeface="Calibri" panose="020F0502020204030204" pitchFamily="34" charset="0"/>
              </a:rPr>
              <a:t>said</a:t>
            </a:r>
            <a:r>
              <a:rPr lang="en-US" sz="2000" b="1" dirty="0">
                <a:effectLst/>
                <a:latin typeface="Times New Roman" panose="02020603050405020304" pitchFamily="18" charset="0"/>
                <a:ea typeface="Calibri" panose="020F0502020204030204" pitchFamily="34" charset="0"/>
              </a:rPr>
              <a:t> to him, “Get up and go to the street called Straight, and inquire at the house of Judas for a man from Tarsus named Saul, for he is praying, </a:t>
            </a:r>
            <a:r>
              <a:rPr lang="en-US" sz="2000" b="1" baseline="30000" dirty="0">
                <a:effectLst/>
                <a:latin typeface="Times New Roman" panose="02020603050405020304" pitchFamily="18" charset="0"/>
                <a:ea typeface="Calibri" panose="020F0502020204030204" pitchFamily="34" charset="0"/>
              </a:rPr>
              <a:t>12 </a:t>
            </a:r>
            <a:r>
              <a:rPr lang="en-US" sz="2000" b="1" dirty="0">
                <a:effectLst/>
                <a:latin typeface="Times New Roman" panose="02020603050405020304" pitchFamily="18" charset="0"/>
                <a:ea typeface="Calibri" panose="020F0502020204030204" pitchFamily="34" charset="0"/>
              </a:rPr>
              <a:t>and he has seen in a vision a man named Ananias come in and lay his hands on him, so that he might regain his sight.” </a:t>
            </a:r>
            <a:r>
              <a:rPr lang="en-US" sz="2000" b="1" baseline="30000" dirty="0">
                <a:effectLst/>
                <a:latin typeface="Times New Roman" panose="02020603050405020304" pitchFamily="18" charset="0"/>
                <a:ea typeface="Calibri" panose="020F0502020204030204" pitchFamily="34" charset="0"/>
              </a:rPr>
              <a:t>13 </a:t>
            </a:r>
            <a:r>
              <a:rPr lang="en-US" sz="2000" b="1" dirty="0">
                <a:effectLst/>
                <a:latin typeface="Times New Roman" panose="02020603050405020304" pitchFamily="18" charset="0"/>
                <a:ea typeface="Calibri" panose="020F0502020204030204" pitchFamily="34" charset="0"/>
              </a:rPr>
              <a:t>But Ananias answered, “Lord, I have heard from many about this man, how much harm he did to Your saints at Jerusalem; </a:t>
            </a:r>
            <a:r>
              <a:rPr lang="en-US" sz="2000" b="1" baseline="30000" dirty="0">
                <a:effectLst/>
                <a:latin typeface="Times New Roman" panose="02020603050405020304" pitchFamily="18" charset="0"/>
                <a:ea typeface="Calibri" panose="020F0502020204030204" pitchFamily="34" charset="0"/>
              </a:rPr>
              <a:t>14 </a:t>
            </a:r>
            <a:r>
              <a:rPr lang="en-US" sz="2000" b="1" dirty="0">
                <a:effectLst/>
                <a:latin typeface="Times New Roman" panose="02020603050405020304" pitchFamily="18" charset="0"/>
                <a:ea typeface="Calibri" panose="020F0502020204030204" pitchFamily="34" charset="0"/>
              </a:rPr>
              <a:t>and here he has authority from the chief priests to bind all who call on Your name.” </a:t>
            </a:r>
            <a:r>
              <a:rPr lang="en-US" sz="2000" b="1" baseline="30000" dirty="0">
                <a:effectLst/>
                <a:latin typeface="Times New Roman" panose="02020603050405020304" pitchFamily="18" charset="0"/>
                <a:ea typeface="Calibri" panose="020F0502020204030204" pitchFamily="34" charset="0"/>
              </a:rPr>
              <a:t>15 </a:t>
            </a:r>
            <a:r>
              <a:rPr lang="en-US" sz="2000" b="1" dirty="0">
                <a:effectLst/>
                <a:latin typeface="Times New Roman" panose="02020603050405020304" pitchFamily="18" charset="0"/>
                <a:ea typeface="Calibri" panose="020F0502020204030204" pitchFamily="34" charset="0"/>
              </a:rPr>
              <a:t>But the Lord said to him, “Go, for he is a chosen instrument of Mine, to bear My name before the Gentiles and kings and the sons of Israel; </a:t>
            </a:r>
            <a:r>
              <a:rPr lang="en-US" sz="2000" b="1" baseline="30000" dirty="0">
                <a:effectLst/>
                <a:latin typeface="Times New Roman" panose="02020603050405020304" pitchFamily="18" charset="0"/>
                <a:ea typeface="Calibri" panose="020F0502020204030204" pitchFamily="34" charset="0"/>
              </a:rPr>
              <a:t>16 </a:t>
            </a:r>
            <a:r>
              <a:rPr lang="en-US" sz="2000" b="1" dirty="0">
                <a:effectLst/>
                <a:latin typeface="Times New Roman" panose="02020603050405020304" pitchFamily="18" charset="0"/>
                <a:ea typeface="Calibri" panose="020F0502020204030204" pitchFamily="34" charset="0"/>
              </a:rPr>
              <a:t>for I will show him how much he must suffer for My name’s sake.” </a:t>
            </a:r>
            <a:r>
              <a:rPr lang="en-US" sz="2000" b="1" baseline="30000" dirty="0">
                <a:effectLst/>
                <a:latin typeface="Times New Roman" panose="02020603050405020304" pitchFamily="18" charset="0"/>
                <a:ea typeface="Calibri" panose="020F0502020204030204" pitchFamily="34" charset="0"/>
              </a:rPr>
              <a:t>17 </a:t>
            </a:r>
            <a:r>
              <a:rPr lang="en-US" sz="2000" b="1" dirty="0">
                <a:effectLst/>
                <a:latin typeface="Times New Roman" panose="02020603050405020304" pitchFamily="18" charset="0"/>
                <a:ea typeface="Calibri" panose="020F0502020204030204" pitchFamily="34" charset="0"/>
              </a:rPr>
              <a:t>So Ananias departed and entered the house, and after laying his hands on him said, “Brother Saul, the Lord Jesus, who appeared to you on the road by which you were coming, has sent me so that you may regain your sight and be filled with the Holy Spirit.” </a:t>
            </a:r>
            <a:r>
              <a:rPr lang="en-US" sz="2000" b="1" baseline="30000" dirty="0">
                <a:effectLst/>
                <a:latin typeface="Times New Roman" panose="02020603050405020304" pitchFamily="18" charset="0"/>
                <a:ea typeface="Calibri" panose="020F0502020204030204" pitchFamily="34" charset="0"/>
              </a:rPr>
              <a:t>18 </a:t>
            </a:r>
            <a:r>
              <a:rPr lang="en-US" sz="2000" b="1" dirty="0">
                <a:effectLst/>
                <a:latin typeface="Times New Roman" panose="02020603050405020304" pitchFamily="18" charset="0"/>
                <a:ea typeface="Calibri" panose="020F0502020204030204" pitchFamily="34" charset="0"/>
              </a:rPr>
              <a:t>And immediately there fell from his eyes something like scales, and he regained his sight, and he got up and was baptized; </a:t>
            </a:r>
            <a:r>
              <a:rPr lang="en-US" sz="2000" b="1" baseline="30000" dirty="0">
                <a:effectLst/>
                <a:latin typeface="Times New Roman" panose="02020603050405020304" pitchFamily="18" charset="0"/>
                <a:ea typeface="Calibri" panose="020F0502020204030204" pitchFamily="34" charset="0"/>
              </a:rPr>
              <a:t>19 </a:t>
            </a:r>
            <a:r>
              <a:rPr lang="en-US" sz="2000" b="1" dirty="0">
                <a:effectLst/>
                <a:latin typeface="Times New Roman" panose="02020603050405020304" pitchFamily="18" charset="0"/>
                <a:ea typeface="Calibri" panose="020F0502020204030204" pitchFamily="34" charset="0"/>
              </a:rPr>
              <a:t>and he took food and was strengthened.”</a:t>
            </a:r>
            <a:endParaRPr lang="en-US" sz="2000" dirty="0"/>
          </a:p>
        </p:txBody>
      </p:sp>
    </p:spTree>
    <p:extLst>
      <p:ext uri="{BB962C8B-B14F-4D97-AF65-F5344CB8AC3E}">
        <p14:creationId xmlns:p14="http://schemas.microsoft.com/office/powerpoint/2010/main" val="275698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2B6C-A294-DF35-A712-D39905539CD3}"/>
              </a:ext>
            </a:extLst>
          </p:cNvPr>
          <p:cNvSpPr>
            <a:spLocks noGrp="1"/>
          </p:cNvSpPr>
          <p:nvPr>
            <p:ph type="title"/>
          </p:nvPr>
        </p:nvSpPr>
        <p:spPr>
          <a:xfrm>
            <a:off x="0" y="0"/>
            <a:ext cx="9144000" cy="85275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Paul and Ananias – Disciples of Christ</a:t>
            </a:r>
          </a:p>
        </p:txBody>
      </p:sp>
      <p:sp>
        <p:nvSpPr>
          <p:cNvPr id="3" name="Content Placeholder 2">
            <a:extLst>
              <a:ext uri="{FF2B5EF4-FFF2-40B4-BE49-F238E27FC236}">
                <a16:creationId xmlns:a16="http://schemas.microsoft.com/office/drawing/2014/main" id="{2714D646-58A7-0122-4B0F-6E755561DFF3}"/>
              </a:ext>
            </a:extLst>
          </p:cNvPr>
          <p:cNvSpPr>
            <a:spLocks noGrp="1"/>
          </p:cNvSpPr>
          <p:nvPr>
            <p:ph idx="1"/>
          </p:nvPr>
        </p:nvSpPr>
        <p:spPr>
          <a:xfrm>
            <a:off x="-1" y="945222"/>
            <a:ext cx="9143999" cy="5912778"/>
          </a:xfrm>
        </p:spPr>
        <p:txBody>
          <a:bodyPr>
            <a:normAutofit/>
          </a:bodyPr>
          <a:lstStyle/>
          <a:p>
            <a:pPr marL="0" marR="0" indent="0">
              <a:lnSpc>
                <a:spcPct val="107000"/>
              </a:lnSpc>
              <a:spcBef>
                <a:spcPts val="0"/>
              </a:spcBef>
              <a:spcAft>
                <a:spcPts val="800"/>
              </a:spcAft>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1.	Both have their attention arrested by 	God</a:t>
            </a:r>
          </a:p>
          <a:p>
            <a:pPr marL="0" marR="0" indent="0">
              <a:lnSpc>
                <a:spcPct val="107000"/>
              </a:lnSpc>
              <a:spcBef>
                <a:spcPts val="0"/>
              </a:spcBef>
              <a:spcAft>
                <a:spcPts val="800"/>
              </a:spcAft>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2.	Both respond in humility.</a:t>
            </a:r>
          </a:p>
          <a:p>
            <a:pPr marL="0" marR="0" indent="0">
              <a:lnSpc>
                <a:spcPct val="107000"/>
              </a:lnSpc>
              <a:spcBef>
                <a:spcPts val="0"/>
              </a:spcBef>
              <a:spcAft>
                <a:spcPts val="800"/>
              </a:spcAft>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3.	Both are given instructions as to 	what to do next.</a:t>
            </a:r>
          </a:p>
          <a:p>
            <a:pPr marL="0" marR="0" indent="0">
              <a:lnSpc>
                <a:spcPct val="107000"/>
              </a:lnSpc>
              <a:spcBef>
                <a:spcPts val="0"/>
              </a:spcBef>
              <a:spcAft>
                <a:spcPts val="800"/>
              </a:spcAft>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4.	Both are obedient.</a:t>
            </a:r>
          </a:p>
          <a:p>
            <a:pPr marL="0" indent="0">
              <a:buNone/>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5.	Both are greatly used by God.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792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E213C-CF09-C0CB-AD78-DC48806C38FB}"/>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 Be A Disciple</a:t>
            </a:r>
          </a:p>
        </p:txBody>
      </p:sp>
      <p:sp>
        <p:nvSpPr>
          <p:cNvPr id="3" name="Content Placeholder 2">
            <a:extLst>
              <a:ext uri="{FF2B5EF4-FFF2-40B4-BE49-F238E27FC236}">
                <a16:creationId xmlns:a16="http://schemas.microsoft.com/office/drawing/2014/main" id="{48E3E210-C1CD-6956-0673-E5449567A788}"/>
              </a:ext>
            </a:extLst>
          </p:cNvPr>
          <p:cNvSpPr>
            <a:spLocks noGrp="1"/>
          </p:cNvSpPr>
          <p:nvPr>
            <p:ph idx="1"/>
          </p:nvPr>
        </p:nvSpPr>
        <p:spPr>
          <a:xfrm>
            <a:off x="0" y="801384"/>
            <a:ext cx="9144000" cy="6056616"/>
          </a:xfrm>
        </p:spPr>
        <p:txBody>
          <a:bodyPr>
            <a:normAutofit/>
          </a:bodyPr>
          <a:lstStyle/>
          <a:p>
            <a:pPr marL="0" marR="0" indent="0">
              <a:lnSpc>
                <a:spcPct val="107000"/>
              </a:lnSpc>
              <a:spcBef>
                <a:spcPts val="0"/>
              </a:spcBef>
              <a:spcAft>
                <a:spcPts val="800"/>
              </a:spcAft>
              <a:buNone/>
            </a:pPr>
            <a:endPar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1.	Identify with the crucified and 	risen Christ</a:t>
            </a:r>
          </a:p>
          <a:p>
            <a:pPr marL="0" marR="0" indent="0">
              <a:lnSpc>
                <a:spcPct val="107000"/>
              </a:lnSpc>
              <a:spcBef>
                <a:spcPts val="0"/>
              </a:spcBef>
              <a:spcAft>
                <a:spcPts val="800"/>
              </a:spcAft>
              <a:buNone/>
            </a:pPr>
            <a:endPar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2.	Listen to the Holy Spirit</a:t>
            </a:r>
          </a:p>
          <a:p>
            <a:pPr marL="0" indent="0">
              <a:buNone/>
            </a:pPr>
            <a:endParaRPr lang="en-US" sz="4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3.	Obey the Holy Spirit within you</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0152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30</TotalTime>
  <Words>848</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1_Office Theme</vt:lpstr>
      <vt:lpstr>3 Phases of Saul’s Transformation</vt:lpstr>
      <vt:lpstr>A Single Point of Application/Reflection from Last Week</vt:lpstr>
      <vt:lpstr> Acts 9:1-9</vt:lpstr>
      <vt:lpstr>Acts 9:10-19</vt:lpstr>
      <vt:lpstr>Paul and Ananias – Disciples of Christ</vt:lpstr>
      <vt:lpstr>Application: Be A Disciple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2</cp:revision>
  <dcterms:created xsi:type="dcterms:W3CDTF">2023-10-13T19:23:11Z</dcterms:created>
  <dcterms:modified xsi:type="dcterms:W3CDTF">2023-10-13T19:53:50Z</dcterms:modified>
</cp:coreProperties>
</file>