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3" d="100"/>
          <a:sy n="93" d="100"/>
        </p:scale>
        <p:origin x="62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772B54-AA0A-4E48-B070-8516397F8AAD}"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287225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72B54-AA0A-4E48-B070-8516397F8AAD}"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231781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72B54-AA0A-4E48-B070-8516397F8AAD}"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415207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72B54-AA0A-4E48-B070-8516397F8AAD}"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62188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772B54-AA0A-4E48-B070-8516397F8AAD}"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374679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772B54-AA0A-4E48-B070-8516397F8AAD}"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121149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772B54-AA0A-4E48-B070-8516397F8AAD}" type="datetimeFigureOut">
              <a:rPr lang="en-US" smtClean="0"/>
              <a:t>8/2/2023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93068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772B54-AA0A-4E48-B070-8516397F8AAD}" type="datetimeFigureOut">
              <a:rPr lang="en-US" smtClean="0"/>
              <a:t>8/2/2023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105566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72B54-AA0A-4E48-B070-8516397F8AAD}" type="datetimeFigureOut">
              <a:rPr lang="en-US" smtClean="0"/>
              <a:t>8/2/2023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4121144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772B54-AA0A-4E48-B070-8516397F8AAD}"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17634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772B54-AA0A-4E48-B070-8516397F8AAD}"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FCCDF-2FA7-48CF-A4FF-89AC8D17CBCE}" type="slidenum">
              <a:rPr lang="en-US" smtClean="0"/>
              <a:t>‹#›</a:t>
            </a:fld>
            <a:endParaRPr lang="en-US"/>
          </a:p>
        </p:txBody>
      </p:sp>
    </p:spTree>
    <p:extLst>
      <p:ext uri="{BB962C8B-B14F-4D97-AF65-F5344CB8AC3E}">
        <p14:creationId xmlns:p14="http://schemas.microsoft.com/office/powerpoint/2010/main" val="343888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72B54-AA0A-4E48-B070-8516397F8AAD}" type="datetimeFigureOut">
              <a:rPr lang="en-US" smtClean="0"/>
              <a:t>8/2/2023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FCCDF-2FA7-48CF-A4FF-89AC8D17CBCE}" type="slidenum">
              <a:rPr lang="en-US" smtClean="0"/>
              <a:t>‹#›</a:t>
            </a:fld>
            <a:endParaRPr lang="en-US"/>
          </a:p>
        </p:txBody>
      </p:sp>
    </p:spTree>
    <p:extLst>
      <p:ext uri="{BB962C8B-B14F-4D97-AF65-F5344CB8AC3E}">
        <p14:creationId xmlns:p14="http://schemas.microsoft.com/office/powerpoint/2010/main" val="155571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78A073-1C08-295E-4E38-29C8F03CF99E}"/>
              </a:ext>
            </a:extLst>
          </p:cNvPr>
          <p:cNvSpPr>
            <a:spLocks noGrp="1"/>
          </p:cNvSpPr>
          <p:nvPr>
            <p:ph type="title"/>
          </p:nvPr>
        </p:nvSpPr>
        <p:spPr>
          <a:xfrm>
            <a:off x="0" y="1"/>
            <a:ext cx="9144000" cy="1037690"/>
          </a:xfrm>
        </p:spPr>
        <p:txBody>
          <a:bodyPr>
            <a:normAutofit fontScale="90000"/>
          </a:bodyPr>
          <a:lstStyle/>
          <a:p>
            <a:pPr algn="ctr"/>
            <a:r>
              <a:rPr lang="en-US" sz="3600" b="1" dirty="0">
                <a:latin typeface="Times New Roman" panose="02020603050405020304" pitchFamily="18" charset="0"/>
                <a:cs typeface="Times New Roman" panose="02020603050405020304" pitchFamily="18" charset="0"/>
              </a:rPr>
              <a:t>The Apostolic Message – The Resurrected Jesus</a:t>
            </a:r>
          </a:p>
        </p:txBody>
      </p:sp>
      <p:sp>
        <p:nvSpPr>
          <p:cNvPr id="5" name="Content Placeholder 4">
            <a:extLst>
              <a:ext uri="{FF2B5EF4-FFF2-40B4-BE49-F238E27FC236}">
                <a16:creationId xmlns:a16="http://schemas.microsoft.com/office/drawing/2014/main" id="{CBFCC0BE-CAA1-2845-E116-8E3A00867577}"/>
              </a:ext>
            </a:extLst>
          </p:cNvPr>
          <p:cNvSpPr>
            <a:spLocks noGrp="1"/>
          </p:cNvSpPr>
          <p:nvPr>
            <p:ph idx="1"/>
          </p:nvPr>
        </p:nvSpPr>
        <p:spPr>
          <a:xfrm>
            <a:off x="-1" y="1037691"/>
            <a:ext cx="9143999" cy="5820308"/>
          </a:xfrm>
        </p:spPr>
        <p:txBody>
          <a:bodyPr/>
          <a:lstStyle/>
          <a:p>
            <a:pPr marL="514350" indent="-514350">
              <a:buAutoNum type="arabicPeriod"/>
            </a:pPr>
            <a:r>
              <a:rPr lang="en-US" b="1" dirty="0">
                <a:latin typeface="Times New Roman" panose="02020603050405020304" pitchFamily="18" charset="0"/>
                <a:cs typeface="Times New Roman" panose="02020603050405020304" pitchFamily="18" charset="0"/>
              </a:rPr>
              <a:t>Acts 2:23-24</a:t>
            </a:r>
          </a:p>
          <a:p>
            <a:pPr marL="514350" indent="-514350">
              <a:buAutoNum type="arabicPeriod" startAt="2"/>
            </a:pPr>
            <a:r>
              <a:rPr lang="en-US" b="1" dirty="0">
                <a:latin typeface="Times New Roman" panose="02020603050405020304" pitchFamily="18" charset="0"/>
                <a:cs typeface="Times New Roman" panose="02020603050405020304" pitchFamily="18" charset="0"/>
              </a:rPr>
              <a:t>Acts 2:29-32</a:t>
            </a:r>
          </a:p>
          <a:p>
            <a:pPr marL="514350" indent="-514350">
              <a:buAutoNum type="arabicPeriod" startAt="3"/>
            </a:pPr>
            <a:r>
              <a:rPr lang="en-US" b="1" dirty="0">
                <a:latin typeface="Times New Roman" panose="02020603050405020304" pitchFamily="18" charset="0"/>
                <a:cs typeface="Times New Roman" panose="02020603050405020304" pitchFamily="18" charset="0"/>
              </a:rPr>
              <a:t>Acts 3:14-15</a:t>
            </a:r>
          </a:p>
          <a:p>
            <a:pPr marL="514350" indent="-514350">
              <a:buAutoNum type="arabicPeriod" startAt="4"/>
            </a:pPr>
            <a:r>
              <a:rPr lang="en-US" b="1" dirty="0">
                <a:latin typeface="Times New Roman" panose="02020603050405020304" pitchFamily="18" charset="0"/>
                <a:cs typeface="Times New Roman" panose="02020603050405020304" pitchFamily="18" charset="0"/>
              </a:rPr>
              <a:t>Acts 3:26</a:t>
            </a:r>
          </a:p>
          <a:p>
            <a:pPr marL="514350" indent="-514350">
              <a:buAutoNum type="arabicPeriod" startAt="5"/>
            </a:pPr>
            <a:r>
              <a:rPr lang="en-US" b="1" dirty="0">
                <a:latin typeface="Times New Roman" panose="02020603050405020304" pitchFamily="18" charset="0"/>
                <a:cs typeface="Times New Roman" panose="02020603050405020304" pitchFamily="18" charset="0"/>
              </a:rPr>
              <a:t>Acts 4:1-2 </a:t>
            </a:r>
          </a:p>
          <a:p>
            <a:pPr marL="514350" indent="-514350">
              <a:buAutoNum type="arabicPeriod" startAt="6"/>
            </a:pPr>
            <a:r>
              <a:rPr lang="en-US" b="1" dirty="0">
                <a:latin typeface="Times New Roman" panose="02020603050405020304" pitchFamily="18" charset="0"/>
                <a:cs typeface="Times New Roman" panose="02020603050405020304" pitchFamily="18" charset="0"/>
              </a:rPr>
              <a:t>Acts 4:10</a:t>
            </a:r>
          </a:p>
          <a:p>
            <a:pPr marL="514350" indent="-514350">
              <a:buAutoNum type="arabicPeriod" startAt="7"/>
            </a:pPr>
            <a:r>
              <a:rPr lang="en-US" b="1" dirty="0">
                <a:latin typeface="Times New Roman" panose="02020603050405020304" pitchFamily="18" charset="0"/>
                <a:cs typeface="Times New Roman" panose="02020603050405020304" pitchFamily="18" charset="0"/>
              </a:rPr>
              <a:t>Acts 5:20</a:t>
            </a:r>
          </a:p>
          <a:p>
            <a:pPr marL="514350" indent="-514350">
              <a:buAutoNum type="arabicPeriod" startAt="8"/>
            </a:pPr>
            <a:r>
              <a:rPr lang="en-US" b="1" dirty="0">
                <a:latin typeface="Times New Roman" panose="02020603050405020304" pitchFamily="18" charset="0"/>
                <a:cs typeface="Times New Roman" panose="02020603050405020304" pitchFamily="18" charset="0"/>
              </a:rPr>
              <a:t>Acts 5:29-32</a:t>
            </a:r>
          </a:p>
          <a:p>
            <a:pPr marL="0" indent="0">
              <a:buNone/>
            </a:pPr>
            <a:r>
              <a:rPr lang="en-US" b="1" dirty="0">
                <a:latin typeface="Times New Roman" panose="02020603050405020304" pitchFamily="18" charset="0"/>
                <a:cs typeface="Times New Roman" panose="02020603050405020304" pitchFamily="18" charset="0"/>
              </a:rPr>
              <a:t>9.   Acts 5:42 </a:t>
            </a:r>
          </a:p>
        </p:txBody>
      </p:sp>
    </p:spTree>
    <p:extLst>
      <p:ext uri="{BB962C8B-B14F-4D97-AF65-F5344CB8AC3E}">
        <p14:creationId xmlns:p14="http://schemas.microsoft.com/office/powerpoint/2010/main" val="138515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BD42-AF2B-D320-824D-3C4B4BF4F40F}"/>
              </a:ext>
            </a:extLst>
          </p:cNvPr>
          <p:cNvSpPr>
            <a:spLocks noGrp="1"/>
          </p:cNvSpPr>
          <p:nvPr>
            <p:ph type="title"/>
          </p:nvPr>
        </p:nvSpPr>
        <p:spPr>
          <a:xfrm>
            <a:off x="0" y="1"/>
            <a:ext cx="9144000" cy="1068512"/>
          </a:xfrm>
        </p:spPr>
        <p:txBody>
          <a:bodyPr>
            <a:normAutofit/>
          </a:bodyPr>
          <a:lstStyle/>
          <a:p>
            <a:pPr algn="ctr"/>
            <a:r>
              <a:rPr lang="en-US" sz="5400" b="1" dirty="0">
                <a:latin typeface="Times New Roman" panose="02020603050405020304" pitchFamily="18" charset="0"/>
                <a:cs typeface="Times New Roman" panose="02020603050405020304" pitchFamily="18" charset="0"/>
              </a:rPr>
              <a:t>Self-Crucifixion</a:t>
            </a:r>
          </a:p>
        </p:txBody>
      </p:sp>
      <p:sp>
        <p:nvSpPr>
          <p:cNvPr id="3" name="Content Placeholder 2">
            <a:extLst>
              <a:ext uri="{FF2B5EF4-FFF2-40B4-BE49-F238E27FC236}">
                <a16:creationId xmlns:a16="http://schemas.microsoft.com/office/drawing/2014/main" id="{A46989D1-B6B0-AC2F-56DB-E99A547E0A1B}"/>
              </a:ext>
            </a:extLst>
          </p:cNvPr>
          <p:cNvSpPr>
            <a:spLocks noGrp="1"/>
          </p:cNvSpPr>
          <p:nvPr>
            <p:ph idx="1"/>
          </p:nvPr>
        </p:nvSpPr>
        <p:spPr>
          <a:xfrm>
            <a:off x="-1" y="965771"/>
            <a:ext cx="9143999" cy="5892228"/>
          </a:xfrm>
        </p:spPr>
        <p:txBody>
          <a:bodyPr/>
          <a:lstStyle/>
          <a:p>
            <a:pPr marL="514350" indent="-514350">
              <a:buAutoNum type="arabicPeriod"/>
            </a:pPr>
            <a:r>
              <a:rPr lang="en-US" sz="2400" b="1" dirty="0">
                <a:latin typeface="Times New Roman" panose="02020603050405020304" pitchFamily="18" charset="0"/>
                <a:cs typeface="Times New Roman" panose="02020603050405020304" pitchFamily="18" charset="0"/>
              </a:rPr>
              <a:t>Mortification: </a:t>
            </a:r>
            <a:r>
              <a:rPr lang="en-US" sz="2400" dirty="0">
                <a:latin typeface="Times New Roman" panose="02020603050405020304" pitchFamily="18" charset="0"/>
                <a:cs typeface="Times New Roman" panose="02020603050405020304" pitchFamily="18" charset="0"/>
              </a:rPr>
              <a:t>Denying ourselves certain things for a time, or even for all time.</a:t>
            </a:r>
          </a:p>
          <a:p>
            <a:pPr marL="514350" indent="-514350">
              <a:buAutoNum type="arabicPeriod"/>
            </a:pPr>
            <a:r>
              <a:rPr lang="en-US" sz="2400" b="1" dirty="0">
                <a:latin typeface="Times New Roman" panose="02020603050405020304" pitchFamily="18" charset="0"/>
                <a:cs typeface="Times New Roman" panose="02020603050405020304" pitchFamily="18" charset="0"/>
              </a:rPr>
              <a:t>Conquest: </a:t>
            </a:r>
            <a:r>
              <a:rPr lang="en-US" sz="2400" dirty="0">
                <a:latin typeface="Times New Roman" panose="02020603050405020304" pitchFamily="18" charset="0"/>
                <a:cs typeface="Times New Roman" panose="02020603050405020304" pitchFamily="18" charset="0"/>
              </a:rPr>
              <a:t>The exhausting and futile attempt to conquer and control our rebel selves. </a:t>
            </a:r>
          </a:p>
          <a:p>
            <a:pPr marL="514350" indent="-514350">
              <a:buAutoNum type="arabicPeriod"/>
            </a:pPr>
            <a:r>
              <a:rPr lang="en-US" sz="2400" b="1" dirty="0">
                <a:latin typeface="Times New Roman" panose="02020603050405020304" pitchFamily="18" charset="0"/>
                <a:cs typeface="Times New Roman" panose="02020603050405020304" pitchFamily="18" charset="0"/>
              </a:rPr>
              <a:t>Training: </a:t>
            </a:r>
            <a:r>
              <a:rPr lang="en-US" sz="2400" dirty="0">
                <a:latin typeface="Times New Roman" panose="02020603050405020304" pitchFamily="18" charset="0"/>
                <a:cs typeface="Times New Roman" panose="02020603050405020304" pitchFamily="18" charset="0"/>
              </a:rPr>
              <a:t>More and more and more Christian training will not bring our old nature under submission.</a:t>
            </a:r>
          </a:p>
          <a:p>
            <a:pPr marL="514350" indent="-514350">
              <a:buAutoNum type="arabicPeriod"/>
            </a:pPr>
            <a:r>
              <a:rPr lang="en-US" sz="2400" b="1" dirty="0">
                <a:latin typeface="Times New Roman" panose="02020603050405020304" pitchFamily="18" charset="0"/>
                <a:cs typeface="Times New Roman" panose="02020603050405020304" pitchFamily="18" charset="0"/>
              </a:rPr>
              <a:t>Revivalism: </a:t>
            </a:r>
            <a:r>
              <a:rPr lang="en-US" sz="2400" dirty="0">
                <a:latin typeface="Times New Roman" panose="02020603050405020304" pitchFamily="18" charset="0"/>
                <a:cs typeface="Times New Roman" panose="02020603050405020304" pitchFamily="18" charset="0"/>
              </a:rPr>
              <a:t>Special meetings or events designed to elicit confession, new resolutions or rededications in hopes that we will change...this time. </a:t>
            </a:r>
          </a:p>
          <a:p>
            <a:pPr marL="514350" indent="-514350">
              <a:buAutoNum type="arabicPeriod"/>
            </a:pPr>
            <a:r>
              <a:rPr lang="en-US" sz="2400" b="1" dirty="0">
                <a:latin typeface="Times New Roman" panose="02020603050405020304" pitchFamily="18" charset="0"/>
                <a:cs typeface="Times New Roman" panose="02020603050405020304" pitchFamily="18" charset="0"/>
              </a:rPr>
              <a:t>Growth: </a:t>
            </a:r>
            <a:r>
              <a:rPr lang="en-US" sz="2400" dirty="0">
                <a:latin typeface="Times New Roman" panose="02020603050405020304" pitchFamily="18" charset="0"/>
                <a:cs typeface="Times New Roman" panose="02020603050405020304" pitchFamily="18" charset="0"/>
              </a:rPr>
              <a:t>This is the idea that we will grow if only we serve more. </a:t>
            </a:r>
          </a:p>
          <a:p>
            <a:pPr marL="514350" indent="-514350">
              <a:buAutoNum type="arabicPeriod"/>
            </a:pPr>
            <a:r>
              <a:rPr lang="en-US" sz="2400" b="1" dirty="0">
                <a:latin typeface="Times New Roman" panose="02020603050405020304" pitchFamily="18" charset="0"/>
                <a:cs typeface="Times New Roman" panose="02020603050405020304" pitchFamily="18" charset="0"/>
              </a:rPr>
              <a:t>Cleansing: </a:t>
            </a:r>
            <a:r>
              <a:rPr lang="en-US" sz="2400" dirty="0">
                <a:latin typeface="Times New Roman" panose="02020603050405020304" pitchFamily="18" charset="0"/>
                <a:cs typeface="Times New Roman" panose="02020603050405020304" pitchFamily="18" charset="0"/>
              </a:rPr>
              <a:t>Up-to-the-moment confession.</a:t>
            </a:r>
          </a:p>
          <a:p>
            <a:pPr marL="514350" indent="-514350">
              <a:buAutoNum type="arabicPeriod"/>
            </a:pPr>
            <a:r>
              <a:rPr lang="en-US" sz="2400" b="1" dirty="0">
                <a:latin typeface="Times New Roman" panose="02020603050405020304" pitchFamily="18" charset="0"/>
                <a:cs typeface="Times New Roman" panose="02020603050405020304" pitchFamily="18" charset="0"/>
              </a:rPr>
              <a:t>Spiritual Experiences: </a:t>
            </a:r>
            <a:r>
              <a:rPr lang="en-US" sz="2400" dirty="0">
                <a:latin typeface="Times New Roman" panose="02020603050405020304" pitchFamily="18" charset="0"/>
                <a:cs typeface="Times New Roman" panose="02020603050405020304" pitchFamily="18" charset="0"/>
              </a:rPr>
              <a:t>Cultivating super-spiritual, emotional experiences in the effort to draw closer to Jesus.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87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3EED-94DA-EDAB-EE11-30C843786707}"/>
              </a:ext>
            </a:extLst>
          </p:cNvPr>
          <p:cNvSpPr>
            <a:spLocks noGrp="1"/>
          </p:cNvSpPr>
          <p:nvPr>
            <p:ph type="title"/>
          </p:nvPr>
        </p:nvSpPr>
        <p:spPr>
          <a:xfrm>
            <a:off x="0" y="0"/>
            <a:ext cx="9144000" cy="996593"/>
          </a:xfrm>
        </p:spPr>
        <p:txBody>
          <a:bodyPr>
            <a:normAutofit/>
          </a:bodyPr>
          <a:lstStyle/>
          <a:p>
            <a:pPr algn="ctr"/>
            <a:r>
              <a:rPr lang="en-US" sz="4800" b="1" dirty="0">
                <a:latin typeface="Times New Roman" panose="02020603050405020304" pitchFamily="18" charset="0"/>
                <a:cs typeface="Times New Roman" panose="02020603050405020304" pitchFamily="18" charset="0"/>
              </a:rPr>
              <a:t>The Cross</a:t>
            </a:r>
          </a:p>
        </p:txBody>
      </p:sp>
      <p:sp>
        <p:nvSpPr>
          <p:cNvPr id="3" name="Content Placeholder 2">
            <a:extLst>
              <a:ext uri="{FF2B5EF4-FFF2-40B4-BE49-F238E27FC236}">
                <a16:creationId xmlns:a16="http://schemas.microsoft.com/office/drawing/2014/main" id="{AEB8B008-1487-D49D-C7FD-FB86C1F214BC}"/>
              </a:ext>
            </a:extLst>
          </p:cNvPr>
          <p:cNvSpPr>
            <a:spLocks noGrp="1"/>
          </p:cNvSpPr>
          <p:nvPr>
            <p:ph idx="1"/>
          </p:nvPr>
        </p:nvSpPr>
        <p:spPr>
          <a:xfrm>
            <a:off x="-1" y="996592"/>
            <a:ext cx="9143999" cy="5861407"/>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“How shall we who died to sin live any longer in it? 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 5 For if we have been united together in the likeness of His death, certainly we also shall be in the likeness of His resurrection, 6 knowing this, that our old man was crucified with Him, that the body of sin might be done away with, that we should no longer be slaves of sin. 7 For he who has died has been freed from sin. 8 Now if we died with Christ, we believe that we shall also live with Him, 9 knowing that Christ, having been raised from the dead, dies no more. Death no longer has dominion over Him. 10 For the death that He died, He died to sin once for all; but the life that He lives, He lives to God. 11 Likewise you also, reckon yourselves to be dead indeed to sin, but alive to God in Christ Jesus our Lord.”  - Romans 6:2-10</a:t>
            </a:r>
          </a:p>
          <a:p>
            <a:endParaRPr lang="en-US" dirty="0"/>
          </a:p>
        </p:txBody>
      </p:sp>
    </p:spTree>
    <p:extLst>
      <p:ext uri="{BB962C8B-B14F-4D97-AF65-F5344CB8AC3E}">
        <p14:creationId xmlns:p14="http://schemas.microsoft.com/office/powerpoint/2010/main" val="352623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21101-C653-55F0-4B2B-881810F1F6E2}"/>
              </a:ext>
            </a:extLst>
          </p:cNvPr>
          <p:cNvSpPr>
            <a:spLocks noGrp="1"/>
          </p:cNvSpPr>
          <p:nvPr>
            <p:ph type="title"/>
          </p:nvPr>
        </p:nvSpPr>
        <p:spPr>
          <a:xfrm>
            <a:off x="0" y="1"/>
            <a:ext cx="9144000" cy="904126"/>
          </a:xfrm>
        </p:spPr>
        <p:txBody>
          <a:bodyPr>
            <a:normAutofit/>
          </a:bodyPr>
          <a:lstStyle/>
          <a:p>
            <a:pPr algn="ctr"/>
            <a:r>
              <a:rPr lang="en-US" sz="4000" b="1" dirty="0">
                <a:latin typeface="Times New Roman" panose="02020603050405020304" pitchFamily="18" charset="0"/>
                <a:cs typeface="Times New Roman" panose="02020603050405020304" pitchFamily="18" charset="0"/>
              </a:rPr>
              <a:t>“This Life” </a:t>
            </a:r>
            <a:r>
              <a:rPr lang="en-US" sz="4000" b="1">
                <a:latin typeface="Times New Roman" panose="02020603050405020304" pitchFamily="18" charset="0"/>
                <a:cs typeface="Times New Roman" panose="02020603050405020304" pitchFamily="18" charset="0"/>
              </a:rPr>
              <a:t>= Life by Faith in Christ</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1C9A193-F552-DF15-280F-D76722BCFB19}"/>
              </a:ext>
            </a:extLst>
          </p:cNvPr>
          <p:cNvSpPr>
            <a:spLocks noGrp="1"/>
          </p:cNvSpPr>
          <p:nvPr>
            <p:ph idx="1"/>
          </p:nvPr>
        </p:nvSpPr>
        <p:spPr>
          <a:xfrm>
            <a:off x="-1" y="1037690"/>
            <a:ext cx="9143999" cy="5820309"/>
          </a:xfrm>
        </p:spPr>
        <p:txBody>
          <a:bodyPr>
            <a:normAutofit/>
          </a:bodyPr>
          <a:lstStyle/>
          <a:p>
            <a:pPr marL="0" indent="0">
              <a:buNone/>
            </a:pPr>
            <a:r>
              <a:rPr lang="en-US" sz="4800" b="1" dirty="0">
                <a:latin typeface="Times New Roman" panose="02020603050405020304" pitchFamily="18" charset="0"/>
                <a:cs typeface="Times New Roman" panose="02020603050405020304" pitchFamily="18" charset="0"/>
              </a:rPr>
              <a:t>“I have been crucified with Christ; it is no longer I who live, but Christ lives in me; and the life which I now live in the flesh I live by faith in the Son of God, who loved me and gave Himself for me.”</a:t>
            </a:r>
          </a:p>
          <a:p>
            <a:pPr marL="0" indent="0">
              <a:buNone/>
            </a:pPr>
            <a:r>
              <a:rPr lang="en-US" sz="4800" b="1" dirty="0">
                <a:latin typeface="Times New Roman" panose="02020603050405020304" pitchFamily="18" charset="0"/>
                <a:cs typeface="Times New Roman" panose="02020603050405020304" pitchFamily="18" charset="0"/>
              </a:rPr>
              <a:t>- Galatians 2:20</a:t>
            </a:r>
          </a:p>
        </p:txBody>
      </p:sp>
    </p:spTree>
    <p:extLst>
      <p:ext uri="{BB962C8B-B14F-4D97-AF65-F5344CB8AC3E}">
        <p14:creationId xmlns:p14="http://schemas.microsoft.com/office/powerpoint/2010/main" val="103636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87E4-E707-525F-11CD-BCA083BE629F}"/>
              </a:ext>
            </a:extLst>
          </p:cNvPr>
          <p:cNvSpPr>
            <a:spLocks noGrp="1"/>
          </p:cNvSpPr>
          <p:nvPr>
            <p:ph type="title"/>
          </p:nvPr>
        </p:nvSpPr>
        <p:spPr>
          <a:xfrm>
            <a:off x="0" y="1"/>
            <a:ext cx="9144000" cy="924674"/>
          </a:xfrm>
        </p:spPr>
        <p:txBody>
          <a:bodyPr>
            <a:noAutofit/>
          </a:bodyPr>
          <a:lstStyle/>
          <a:p>
            <a:pPr algn="ctr"/>
            <a:r>
              <a:rPr lang="en-US" sz="66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008A9F23-155F-8BB4-7079-850DD8A9B8AB}"/>
              </a:ext>
            </a:extLst>
          </p:cNvPr>
          <p:cNvSpPr>
            <a:spLocks noGrp="1"/>
          </p:cNvSpPr>
          <p:nvPr>
            <p:ph idx="1"/>
          </p:nvPr>
        </p:nvSpPr>
        <p:spPr>
          <a:xfrm>
            <a:off x="-1" y="1109609"/>
            <a:ext cx="9143999" cy="5748390"/>
          </a:xfrm>
        </p:spPr>
        <p:txBody>
          <a:bodyPr/>
          <a:lstStyle/>
          <a:p>
            <a:pPr marL="0" indent="0">
              <a:buNone/>
            </a:pPr>
            <a:endParaRPr lang="en-US" sz="5400" b="1" dirty="0">
              <a:latin typeface="Times New Roman" panose="02020603050405020304" pitchFamily="18" charset="0"/>
              <a:cs typeface="Times New Roman" panose="02020603050405020304" pitchFamily="18" charset="0"/>
            </a:endParaRPr>
          </a:p>
          <a:p>
            <a:pPr marL="0" indent="0">
              <a:buNone/>
            </a:pPr>
            <a:r>
              <a:rPr lang="en-US" sz="5400" b="1" dirty="0">
                <a:latin typeface="Times New Roman" panose="02020603050405020304" pitchFamily="18" charset="0"/>
                <a:cs typeface="Times New Roman" panose="02020603050405020304" pitchFamily="18" charset="0"/>
              </a:rPr>
              <a:t>1.	Recognize the ways of your 	flesh</a:t>
            </a:r>
          </a:p>
          <a:p>
            <a:pPr marL="0" indent="0">
              <a:buNone/>
            </a:pPr>
            <a:r>
              <a:rPr lang="en-US" sz="5400" b="1" dirty="0">
                <a:latin typeface="Times New Roman" panose="02020603050405020304" pitchFamily="18" charset="0"/>
                <a:cs typeface="Times New Roman" panose="02020603050405020304" pitchFamily="18" charset="0"/>
              </a:rPr>
              <a:t>2.	Realize who you really are 	in Christ</a:t>
            </a:r>
          </a:p>
          <a:p>
            <a:pPr marL="0" indent="0">
              <a:buNone/>
            </a:pPr>
            <a:r>
              <a:rPr lang="en-US" sz="5400" b="1" dirty="0">
                <a:latin typeface="Times New Roman" panose="02020603050405020304" pitchFamily="18" charset="0"/>
                <a:cs typeface="Times New Roman" panose="02020603050405020304" pitchFamily="18" charset="0"/>
              </a:rPr>
              <a:t>3.	Respond by surrendering 	to Jesus</a:t>
            </a:r>
          </a:p>
          <a:p>
            <a:pPr marL="0" indent="0">
              <a:buNone/>
            </a:pPr>
            <a:endParaRPr lang="en-US" dirty="0"/>
          </a:p>
        </p:txBody>
      </p:sp>
    </p:spTree>
    <p:extLst>
      <p:ext uri="{BB962C8B-B14F-4D97-AF65-F5344CB8AC3E}">
        <p14:creationId xmlns:p14="http://schemas.microsoft.com/office/powerpoint/2010/main" val="38738034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48</TotalTime>
  <Words>483</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The Apostolic Message – The Resurrected Jesus</vt:lpstr>
      <vt:lpstr>Self-Crucifixion</vt:lpstr>
      <vt:lpstr>The Cross</vt:lpstr>
      <vt:lpstr>“This Life” = Life by Faith in Christ</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Apostolic Message – The Resurrected Jesus</dc:title>
  <dc:creator>Tony Borton</dc:creator>
  <cp:lastModifiedBy>Tony Borton</cp:lastModifiedBy>
  <cp:revision>1</cp:revision>
  <dcterms:created xsi:type="dcterms:W3CDTF">2023-08-02T14:54:28Z</dcterms:created>
  <dcterms:modified xsi:type="dcterms:W3CDTF">2023-08-02T15:43:21Z</dcterms:modified>
</cp:coreProperties>
</file>