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CF606-86FC-5D69-9D12-B7683D810B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6089B2-5259-A218-8E31-672861B614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39BCCB-D8CA-B7C2-AEA4-5C5B6F5E40E8}"/>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5" name="Footer Placeholder 4">
            <a:extLst>
              <a:ext uri="{FF2B5EF4-FFF2-40B4-BE49-F238E27FC236}">
                <a16:creationId xmlns:a16="http://schemas.microsoft.com/office/drawing/2014/main" id="{B500B585-0448-BE8E-FAFB-0081C28EB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069F80-89A6-5C8F-6726-4B88BF5E5188}"/>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149109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40EA-B663-FBDB-2C5B-FAF8DCEFC3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718B3D-1024-F90C-2A93-1B85914C48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D4117-2E46-DAD0-6AA1-2BEED8BBF8E3}"/>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5" name="Footer Placeholder 4">
            <a:extLst>
              <a:ext uri="{FF2B5EF4-FFF2-40B4-BE49-F238E27FC236}">
                <a16:creationId xmlns:a16="http://schemas.microsoft.com/office/drawing/2014/main" id="{47703BAD-A036-ACED-99F5-D7C3D4D56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AF6B8-A2A7-FEF2-FE10-D0F918880353}"/>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185184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191B83-C68B-3497-3C91-DC7D06C72B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F86871-3219-8F1D-7616-82E83A57C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E9481-877F-3CA5-FEE1-3BEDC48A736A}"/>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5" name="Footer Placeholder 4">
            <a:extLst>
              <a:ext uri="{FF2B5EF4-FFF2-40B4-BE49-F238E27FC236}">
                <a16:creationId xmlns:a16="http://schemas.microsoft.com/office/drawing/2014/main" id="{6FCE4E3A-C812-4752-602C-5D241228A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B12B5-34E1-EC22-AB3C-4409121475F2}"/>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236206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C918A-4CB7-46A6-8596-4DE989BE23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95356-BF06-17D0-4D43-AE80CD3FA1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7FE66-72C6-0CB4-A56A-4BF1DDF4ACF0}"/>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5" name="Footer Placeholder 4">
            <a:extLst>
              <a:ext uri="{FF2B5EF4-FFF2-40B4-BE49-F238E27FC236}">
                <a16:creationId xmlns:a16="http://schemas.microsoft.com/office/drawing/2014/main" id="{3DB57ACD-6A84-D854-2978-ED925D0B05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180D6-418E-C168-4D62-33038D1837A7}"/>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200186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23D5B-F475-DE6B-2B6B-109B0E0FE0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276101-07C0-0211-6CA5-D2868B736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855393-584A-19C7-A040-E97CFF33896F}"/>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5" name="Footer Placeholder 4">
            <a:extLst>
              <a:ext uri="{FF2B5EF4-FFF2-40B4-BE49-F238E27FC236}">
                <a16:creationId xmlns:a16="http://schemas.microsoft.com/office/drawing/2014/main" id="{B7731A8C-AEF9-128B-C10E-66615D15A7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8C7D8-A52A-3241-7E73-9438B3FDE396}"/>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354324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405D-4B13-B130-8EED-35E2239BD2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A81246-D252-7464-4D0E-5F76B3F4C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AF86FC-F8F0-6308-DEF7-16F40710E1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FFCB5E-0AF4-756A-5A40-55759E2C2378}"/>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6" name="Footer Placeholder 5">
            <a:extLst>
              <a:ext uri="{FF2B5EF4-FFF2-40B4-BE49-F238E27FC236}">
                <a16:creationId xmlns:a16="http://schemas.microsoft.com/office/drawing/2014/main" id="{2726D43E-47AA-D4FD-4294-A1A787E73E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E8799-0F05-5C11-3D5C-565651544CE0}"/>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420473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5A50-9374-1B99-F274-C6454CF57A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0ED1FF-6CAC-B006-6741-0E2C452092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72ACBD-6FF9-7C7C-9F09-6A158C70D1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8A593D-3432-F2FC-75F3-467DDA523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262DD-0281-FEAB-8197-A03EB796E0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6E4C8E-CEB8-0874-13EE-55C2CBEB15D4}"/>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8" name="Footer Placeholder 7">
            <a:extLst>
              <a:ext uri="{FF2B5EF4-FFF2-40B4-BE49-F238E27FC236}">
                <a16:creationId xmlns:a16="http://schemas.microsoft.com/office/drawing/2014/main" id="{31AF23FD-4CD2-5AF0-2991-5E5558D6E1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B8FE53-A025-613F-D0B7-93C573641135}"/>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382821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49A7-E831-4C1D-4969-B5116FE255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DDCBA6-82EB-5708-C3F9-8FFE32E2BD13}"/>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4" name="Footer Placeholder 3">
            <a:extLst>
              <a:ext uri="{FF2B5EF4-FFF2-40B4-BE49-F238E27FC236}">
                <a16:creationId xmlns:a16="http://schemas.microsoft.com/office/drawing/2014/main" id="{912AC1E6-554F-93A8-EBC7-D61AAE961B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2C7516-74A2-1574-2447-691064A9D2CD}"/>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62205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ED3922-5187-7F0D-967F-67E0DB75C8EA}"/>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3" name="Footer Placeholder 2">
            <a:extLst>
              <a:ext uri="{FF2B5EF4-FFF2-40B4-BE49-F238E27FC236}">
                <a16:creationId xmlns:a16="http://schemas.microsoft.com/office/drawing/2014/main" id="{DA03ED3B-56DC-18F9-6938-F2DB02156B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5D8593-0070-91DE-5C12-22A25C6CA051}"/>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1088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93AB7-6D4E-6510-E59C-4E805791B9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98A418-5CFE-70D4-F1A1-879A7007B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07DCC0-912D-2539-78AB-B9897E895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1C530F-EBD7-2AF0-69A6-D65484603A31}"/>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6" name="Footer Placeholder 5">
            <a:extLst>
              <a:ext uri="{FF2B5EF4-FFF2-40B4-BE49-F238E27FC236}">
                <a16:creationId xmlns:a16="http://schemas.microsoft.com/office/drawing/2014/main" id="{26408134-214A-FEC3-E2B4-2360DE78AB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C340B0-E05A-05A2-5084-0F741771F4E8}"/>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347303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CC8D2-B6B9-6E8A-B20D-249923ADA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081A64-719E-49A0-5602-7F9C1807D0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561046-D607-C68D-709C-75F2A9711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A6081-680D-F86A-CD06-10CEAFF5FDB1}"/>
              </a:ext>
            </a:extLst>
          </p:cNvPr>
          <p:cNvSpPr>
            <a:spLocks noGrp="1"/>
          </p:cNvSpPr>
          <p:nvPr>
            <p:ph type="dt" sz="half" idx="10"/>
          </p:nvPr>
        </p:nvSpPr>
        <p:spPr/>
        <p:txBody>
          <a:bodyPr/>
          <a:lstStyle/>
          <a:p>
            <a:fld id="{DC60F774-F26B-4C1A-A96D-CBF95F412074}" type="datetimeFigureOut">
              <a:rPr lang="en-US" smtClean="0"/>
              <a:t>9/30/2022</a:t>
            </a:fld>
            <a:endParaRPr lang="en-US"/>
          </a:p>
        </p:txBody>
      </p:sp>
      <p:sp>
        <p:nvSpPr>
          <p:cNvPr id="6" name="Footer Placeholder 5">
            <a:extLst>
              <a:ext uri="{FF2B5EF4-FFF2-40B4-BE49-F238E27FC236}">
                <a16:creationId xmlns:a16="http://schemas.microsoft.com/office/drawing/2014/main" id="{696D736D-A988-5FF5-2710-425D0F1FA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5CB642-8977-F6E3-A5D4-1658928EFFD4}"/>
              </a:ext>
            </a:extLst>
          </p:cNvPr>
          <p:cNvSpPr>
            <a:spLocks noGrp="1"/>
          </p:cNvSpPr>
          <p:nvPr>
            <p:ph type="sldNum" sz="quarter" idx="12"/>
          </p:nvPr>
        </p:nvSpPr>
        <p:spPr/>
        <p:txBody>
          <a:bodyPr/>
          <a:lstStyle/>
          <a:p>
            <a:fld id="{76B56A4E-943C-4A64-B50C-EA97E34ED147}" type="slidenum">
              <a:rPr lang="en-US" smtClean="0"/>
              <a:t>‹#›</a:t>
            </a:fld>
            <a:endParaRPr lang="en-US"/>
          </a:p>
        </p:txBody>
      </p:sp>
    </p:spTree>
    <p:extLst>
      <p:ext uri="{BB962C8B-B14F-4D97-AF65-F5344CB8AC3E}">
        <p14:creationId xmlns:p14="http://schemas.microsoft.com/office/powerpoint/2010/main" val="365636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7F2528-FAE1-2311-3CFB-A43F02192C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F904C9-0EE5-5A5C-7596-1B3DBDAE20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EB610F-ECB2-A4E4-3439-0F6272F16E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0F774-F26B-4C1A-A96D-CBF95F412074}" type="datetimeFigureOut">
              <a:rPr lang="en-US" smtClean="0"/>
              <a:t>9/30/2022</a:t>
            </a:fld>
            <a:endParaRPr lang="en-US"/>
          </a:p>
        </p:txBody>
      </p:sp>
      <p:sp>
        <p:nvSpPr>
          <p:cNvPr id="5" name="Footer Placeholder 4">
            <a:extLst>
              <a:ext uri="{FF2B5EF4-FFF2-40B4-BE49-F238E27FC236}">
                <a16:creationId xmlns:a16="http://schemas.microsoft.com/office/drawing/2014/main" id="{13CFCA41-4A77-86DB-FE25-772D2A4D45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298B08-AFD8-50E5-F1A0-80C1A272B8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56A4E-943C-4A64-B50C-EA97E34ED147}" type="slidenum">
              <a:rPr lang="en-US" smtClean="0"/>
              <a:t>‹#›</a:t>
            </a:fld>
            <a:endParaRPr lang="en-US"/>
          </a:p>
        </p:txBody>
      </p:sp>
    </p:spTree>
    <p:extLst>
      <p:ext uri="{BB962C8B-B14F-4D97-AF65-F5344CB8AC3E}">
        <p14:creationId xmlns:p14="http://schemas.microsoft.com/office/powerpoint/2010/main" val="129008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29214E-396D-CBF9-4F89-1B2A36789A86}"/>
              </a:ext>
            </a:extLst>
          </p:cNvPr>
          <p:cNvSpPr>
            <a:spLocks noGrp="1"/>
          </p:cNvSpPr>
          <p:nvPr>
            <p:ph type="title"/>
          </p:nvPr>
        </p:nvSpPr>
        <p:spPr>
          <a:xfrm>
            <a:off x="0" y="1"/>
            <a:ext cx="12192000" cy="1030513"/>
          </a:xfrm>
        </p:spPr>
        <p:txBody>
          <a:bodyPr/>
          <a:lstStyle/>
          <a:p>
            <a:r>
              <a:rPr lang="en-US" b="1" dirty="0"/>
              <a:t>The Importance of a literal Interpretation of Genesis</a:t>
            </a:r>
          </a:p>
        </p:txBody>
      </p:sp>
      <p:sp>
        <p:nvSpPr>
          <p:cNvPr id="5" name="Content Placeholder 4">
            <a:extLst>
              <a:ext uri="{FF2B5EF4-FFF2-40B4-BE49-F238E27FC236}">
                <a16:creationId xmlns:a16="http://schemas.microsoft.com/office/drawing/2014/main" id="{413752C8-86E4-2135-6E29-E02EF3913EA1}"/>
              </a:ext>
            </a:extLst>
          </p:cNvPr>
          <p:cNvSpPr>
            <a:spLocks noGrp="1"/>
          </p:cNvSpPr>
          <p:nvPr>
            <p:ph idx="1"/>
          </p:nvPr>
        </p:nvSpPr>
        <p:spPr>
          <a:xfrm>
            <a:off x="0" y="1030514"/>
            <a:ext cx="12192000" cy="5827485"/>
          </a:xfrm>
        </p:spPr>
        <p:txBody>
          <a:bodyPr>
            <a:normAutofit/>
          </a:bodyPr>
          <a:lstStyle/>
          <a:p>
            <a:pPr marL="0" indent="0">
              <a:buNone/>
            </a:pPr>
            <a:r>
              <a:rPr lang="en-US" sz="3200" b="1" dirty="0"/>
              <a:t>“Origins Determine Conclusions”</a:t>
            </a:r>
          </a:p>
          <a:p>
            <a:pPr marL="0" indent="0">
              <a:buNone/>
            </a:pPr>
            <a:endParaRPr lang="en-US" sz="3200" b="1" dirty="0"/>
          </a:p>
          <a:p>
            <a:pPr marL="0" indent="0">
              <a:buNone/>
            </a:pPr>
            <a:r>
              <a:rPr lang="en-US" sz="3200" b="1" dirty="0"/>
              <a:t>“Show me your view of Genesis and I will show you your view of God”</a:t>
            </a:r>
          </a:p>
          <a:p>
            <a:pPr marL="0" indent="0">
              <a:buNone/>
            </a:pPr>
            <a:endParaRPr lang="en-US" sz="3200" b="1" dirty="0"/>
          </a:p>
          <a:p>
            <a:pPr marL="0" indent="0">
              <a:buNone/>
            </a:pPr>
            <a:r>
              <a:rPr lang="en-US" sz="3200" b="1" dirty="0"/>
              <a:t>“Doctrines are built upon doctrines”</a:t>
            </a:r>
          </a:p>
        </p:txBody>
      </p:sp>
    </p:spTree>
    <p:extLst>
      <p:ext uri="{BB962C8B-B14F-4D97-AF65-F5344CB8AC3E}">
        <p14:creationId xmlns:p14="http://schemas.microsoft.com/office/powerpoint/2010/main" val="196330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E149-7991-FC58-F0CB-3ABBD18C7C73}"/>
              </a:ext>
            </a:extLst>
          </p:cNvPr>
          <p:cNvSpPr>
            <a:spLocks noGrp="1"/>
          </p:cNvSpPr>
          <p:nvPr>
            <p:ph type="title"/>
          </p:nvPr>
        </p:nvSpPr>
        <p:spPr>
          <a:xfrm>
            <a:off x="0" y="1"/>
            <a:ext cx="12192000" cy="1219199"/>
          </a:xfrm>
        </p:spPr>
        <p:txBody>
          <a:bodyPr>
            <a:normAutofit/>
          </a:bodyPr>
          <a:lstStyle/>
          <a:p>
            <a:r>
              <a:rPr lang="en-US" sz="2800" b="1" dirty="0">
                <a:effectLst/>
                <a:latin typeface="Times New Roman" panose="02020603050405020304" pitchFamily="18" charset="0"/>
                <a:ea typeface="Calibri" panose="020F0502020204030204" pitchFamily="34" charset="0"/>
              </a:rPr>
              <a:t>Strategies for dealing with tension between biblical truth vs. Man’s Reason</a:t>
            </a:r>
            <a:endParaRPr lang="en-US" sz="2800" b="1" dirty="0"/>
          </a:p>
        </p:txBody>
      </p:sp>
      <p:sp>
        <p:nvSpPr>
          <p:cNvPr id="3" name="Content Placeholder 2">
            <a:extLst>
              <a:ext uri="{FF2B5EF4-FFF2-40B4-BE49-F238E27FC236}">
                <a16:creationId xmlns:a16="http://schemas.microsoft.com/office/drawing/2014/main" id="{8AA6D6CC-903B-0CEA-B94B-F115C669768A}"/>
              </a:ext>
            </a:extLst>
          </p:cNvPr>
          <p:cNvSpPr>
            <a:spLocks noGrp="1"/>
          </p:cNvSpPr>
          <p:nvPr>
            <p:ph idx="1"/>
          </p:nvPr>
        </p:nvSpPr>
        <p:spPr>
          <a:xfrm>
            <a:off x="-1" y="997527"/>
            <a:ext cx="12191999" cy="5860472"/>
          </a:xfrm>
        </p:spPr>
        <p:txBody>
          <a:bodyPr/>
          <a:lstStyle/>
          <a:p>
            <a:pPr marL="0" indent="0">
              <a:buNone/>
            </a:pPr>
            <a:r>
              <a:rPr lang="en-US" b="1" dirty="0"/>
              <a:t>Capitulation</a:t>
            </a:r>
            <a:r>
              <a:rPr lang="en-US" dirty="0"/>
              <a:t> – The biblical position is indefensible in the face of Science. The Christian “gives up” and makes a mental separation between scripture and intellectualism. The Bible becomes allegorical...</a:t>
            </a:r>
          </a:p>
          <a:p>
            <a:pPr marL="0" indent="0">
              <a:buNone/>
            </a:pPr>
            <a:r>
              <a:rPr lang="en-US" b="1" dirty="0"/>
              <a:t>Accommodation</a:t>
            </a:r>
            <a:r>
              <a:rPr lang="en-US" dirty="0"/>
              <a:t> – Both the Bible and Science are authoritative, so there must be some way to make the biblical narrative fit into the scientific narrative. There must be common ground between what man says and what God says. In the end, though, science must win, because scientific findings are factual.</a:t>
            </a:r>
          </a:p>
        </p:txBody>
      </p:sp>
    </p:spTree>
    <p:extLst>
      <p:ext uri="{BB962C8B-B14F-4D97-AF65-F5344CB8AC3E}">
        <p14:creationId xmlns:p14="http://schemas.microsoft.com/office/powerpoint/2010/main" val="374905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A332-32E5-7056-BE1F-207FF50E0EB1}"/>
              </a:ext>
            </a:extLst>
          </p:cNvPr>
          <p:cNvSpPr>
            <a:spLocks noGrp="1"/>
          </p:cNvSpPr>
          <p:nvPr>
            <p:ph type="title"/>
          </p:nvPr>
        </p:nvSpPr>
        <p:spPr>
          <a:xfrm>
            <a:off x="0" y="1"/>
            <a:ext cx="12192000" cy="969817"/>
          </a:xfrm>
        </p:spPr>
        <p:txBody>
          <a:bodyPr>
            <a:normAutofit/>
          </a:bodyPr>
          <a:lstStyle/>
          <a:p>
            <a:pPr algn="ctr"/>
            <a:r>
              <a:rPr lang="en-US" sz="3600" b="1" dirty="0">
                <a:latin typeface="Times New Roman" panose="02020603050405020304" pitchFamily="18" charset="0"/>
                <a:cs typeface="Times New Roman" panose="02020603050405020304" pitchFamily="18" charset="0"/>
              </a:rPr>
              <a:t>Five Characteristics of Salvation from the Flood Account</a:t>
            </a:r>
          </a:p>
        </p:txBody>
      </p:sp>
      <p:sp>
        <p:nvSpPr>
          <p:cNvPr id="3" name="Content Placeholder 2">
            <a:extLst>
              <a:ext uri="{FF2B5EF4-FFF2-40B4-BE49-F238E27FC236}">
                <a16:creationId xmlns:a16="http://schemas.microsoft.com/office/drawing/2014/main" id="{F44F736F-BD38-816A-7196-7A6826F67008}"/>
              </a:ext>
            </a:extLst>
          </p:cNvPr>
          <p:cNvSpPr>
            <a:spLocks noGrp="1"/>
          </p:cNvSpPr>
          <p:nvPr>
            <p:ph idx="1"/>
          </p:nvPr>
        </p:nvSpPr>
        <p:spPr>
          <a:xfrm>
            <a:off x="0" y="1080656"/>
            <a:ext cx="12192000" cy="5818908"/>
          </a:xfrm>
        </p:spPr>
        <p:txBody>
          <a:bodyPr/>
          <a:lstStyle/>
          <a:p>
            <a:pPr marL="0" marR="0">
              <a:lnSpc>
                <a:spcPct val="200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Grace Before Judgment</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Perfect Discrimination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One Way of Salvation</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Replacement of the Whole World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Appropriation by Faith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9305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5FE6-2EAF-5EFD-741F-447BD3CD770B}"/>
              </a:ext>
            </a:extLst>
          </p:cNvPr>
          <p:cNvSpPr>
            <a:spLocks noGrp="1"/>
          </p:cNvSpPr>
          <p:nvPr>
            <p:ph type="title"/>
          </p:nvPr>
        </p:nvSpPr>
        <p:spPr>
          <a:xfrm>
            <a:off x="838200" y="1"/>
            <a:ext cx="10515600" cy="831272"/>
          </a:xfrm>
        </p:spPr>
        <p:txBody>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9287340A-8EEF-BEFB-3385-466DEFF944FF}"/>
              </a:ext>
            </a:extLst>
          </p:cNvPr>
          <p:cNvSpPr>
            <a:spLocks noGrp="1"/>
          </p:cNvSpPr>
          <p:nvPr>
            <p:ph idx="1"/>
          </p:nvPr>
        </p:nvSpPr>
        <p:spPr>
          <a:xfrm>
            <a:off x="0" y="942109"/>
            <a:ext cx="12192000" cy="5915890"/>
          </a:xfrm>
        </p:spPr>
        <p:txBody>
          <a:bodyPr>
            <a:normAutofit/>
          </a:bodyPr>
          <a:lstStyle/>
          <a:p>
            <a:pPr marL="0" marR="0" indent="0">
              <a:lnSpc>
                <a:spcPct val="200000"/>
              </a:lnSpc>
              <a:spcBef>
                <a:spcPts val="0"/>
              </a:spcBef>
              <a:spcAft>
                <a:spcPts val="800"/>
              </a:spcAft>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1.	Commit to biblical truth.</a:t>
            </a:r>
          </a:p>
          <a:p>
            <a:pPr marL="0" marR="0">
              <a:lnSpc>
                <a:spcPct val="200000"/>
              </a:lnSpc>
              <a:spcBef>
                <a:spcPts val="0"/>
              </a:spcBef>
              <a:spcAft>
                <a:spcPts val="800"/>
              </a:spcAft>
            </a:pP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800"/>
              </a:spcAft>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2.	Understand what God has done for you.</a:t>
            </a:r>
          </a:p>
          <a:p>
            <a:pPr marL="0" marR="0">
              <a:lnSpc>
                <a:spcPct val="200000"/>
              </a:lnSpc>
              <a:spcBef>
                <a:spcPts val="0"/>
              </a:spcBef>
              <a:spcAft>
                <a:spcPts val="800"/>
              </a:spcAft>
            </a:pP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3.	Obey and act as a response to God’s gift.</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847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198</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The Importance of a literal Interpretation of Genesis</vt:lpstr>
      <vt:lpstr>Strategies for dealing with tension between biblical truth vs. Man’s Reason</vt:lpstr>
      <vt:lpstr>Five Characteristics of Salvation from the Flood Account</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a literal Interpretation of Genesis</dc:title>
  <dc:creator>Tony Borton</dc:creator>
  <cp:lastModifiedBy>Tony Borton</cp:lastModifiedBy>
  <cp:revision>2</cp:revision>
  <dcterms:created xsi:type="dcterms:W3CDTF">2022-09-29T18:41:03Z</dcterms:created>
  <dcterms:modified xsi:type="dcterms:W3CDTF">2022-09-30T19:05:08Z</dcterms:modified>
</cp:coreProperties>
</file>