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0"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82" autoAdjust="0"/>
    <p:restoredTop sz="94660"/>
  </p:normalViewPr>
  <p:slideViewPr>
    <p:cSldViewPr snapToGrid="0">
      <p:cViewPr varScale="1">
        <p:scale>
          <a:sx n="69" d="100"/>
          <a:sy n="69" d="100"/>
        </p:scale>
        <p:origin x="5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02B84-FCD0-692F-0736-D0983D50C9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9739D9-66C6-AF5D-E98C-496BBFED8C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3BE96D-94C7-EC5F-036B-0636A03E53A3}"/>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5" name="Footer Placeholder 4">
            <a:extLst>
              <a:ext uri="{FF2B5EF4-FFF2-40B4-BE49-F238E27FC236}">
                <a16:creationId xmlns:a16="http://schemas.microsoft.com/office/drawing/2014/main" id="{F3280748-4B63-A9EA-4B6A-3785BE3647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5DCC60-FDDE-B6DF-05EB-A561549F1FFA}"/>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185555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8744-8C01-116F-BB23-AFE48B37B8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7CB8A9-56FE-7B20-49D7-7CC171E1E3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4084C-A95C-3A9A-B4AB-23251CB9303A}"/>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5" name="Footer Placeholder 4">
            <a:extLst>
              <a:ext uri="{FF2B5EF4-FFF2-40B4-BE49-F238E27FC236}">
                <a16:creationId xmlns:a16="http://schemas.microsoft.com/office/drawing/2014/main" id="{40E316B1-9B4D-2FEF-831A-97B23863E9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00B69-1740-C517-8EDC-34848C00723B}"/>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67836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A73E23-E319-DAE7-8796-A7127595CA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9B09F6-ABD1-8332-D7A8-2A42B87369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CD215-1649-8C57-0FDB-A0AE91DDD1EB}"/>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5" name="Footer Placeholder 4">
            <a:extLst>
              <a:ext uri="{FF2B5EF4-FFF2-40B4-BE49-F238E27FC236}">
                <a16:creationId xmlns:a16="http://schemas.microsoft.com/office/drawing/2014/main" id="{92427571-16B2-291D-806A-4C678E8B7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1F5837-FA9B-8ACB-3D3E-4A4274F1E9CA}"/>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394128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93476-F9CC-555B-7588-DBF7F8DDBF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B315B4-FDD3-19DC-CECB-8C6957D778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4A676A-6122-6CF7-915D-51D9836E1650}"/>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5" name="Footer Placeholder 4">
            <a:extLst>
              <a:ext uri="{FF2B5EF4-FFF2-40B4-BE49-F238E27FC236}">
                <a16:creationId xmlns:a16="http://schemas.microsoft.com/office/drawing/2014/main" id="{63C57F2D-AFAB-6FAA-0ADA-4518838FF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072EF4-891A-BEF2-2D70-E52FEFB58CB6}"/>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411714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02FC9-801B-121D-4E87-A878CCE221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707D96-3740-7912-413B-891FD71CA1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4C67E2-46FE-2D0C-AA11-70E823A70654}"/>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5" name="Footer Placeholder 4">
            <a:extLst>
              <a:ext uri="{FF2B5EF4-FFF2-40B4-BE49-F238E27FC236}">
                <a16:creationId xmlns:a16="http://schemas.microsoft.com/office/drawing/2014/main" id="{EA2DE541-FCB6-6CEC-1E5F-F435EF47B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22ED6-BDFB-4F5A-4C99-F545497A2948}"/>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1406316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1320C-B1A6-1AB7-A919-EA225BEA69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9431CC-2527-A41A-AB47-CFDCEC1303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1AFFF2-222F-48DF-F549-AEA281E3B5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927574-EDD1-A6EF-E950-C8412820DEDD}"/>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6" name="Footer Placeholder 5">
            <a:extLst>
              <a:ext uri="{FF2B5EF4-FFF2-40B4-BE49-F238E27FC236}">
                <a16:creationId xmlns:a16="http://schemas.microsoft.com/office/drawing/2014/main" id="{38D67F2B-0460-9073-0493-20E45C371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B705F4-61BD-77F7-3CF0-FAFDC77133CA}"/>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194866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87F82-5BA3-744C-AB1F-52CE008F9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EBB0D3-5C9A-E6AF-1A0B-EA5327F0B0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99C9C6-20D3-24A5-DA7A-1839624791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ED783F-6EDE-1BCC-FD3A-422A87361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A63CF4-2504-B535-BD6B-15A7722FE6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6272A2-EA6E-C6BF-0E9A-D2C3D5613829}"/>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8" name="Footer Placeholder 7">
            <a:extLst>
              <a:ext uri="{FF2B5EF4-FFF2-40B4-BE49-F238E27FC236}">
                <a16:creationId xmlns:a16="http://schemas.microsoft.com/office/drawing/2014/main" id="{303E7FFE-3A68-C8AE-E203-0049CAC8D3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DC0A12-ECC5-A101-2C36-9549810032A9}"/>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3013834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886A8-16BD-D0EB-3E43-838FBAC152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B6160A-DCCE-6C06-B310-654423D3CE03}"/>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4" name="Footer Placeholder 3">
            <a:extLst>
              <a:ext uri="{FF2B5EF4-FFF2-40B4-BE49-F238E27FC236}">
                <a16:creationId xmlns:a16="http://schemas.microsoft.com/office/drawing/2014/main" id="{8DC20428-3B01-0CE3-696E-0344BEC13C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37E857-5320-2A78-D468-FE0ADEB8C482}"/>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289066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B15634-257D-B06A-ECA9-CC34752D2265}"/>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3" name="Footer Placeholder 2">
            <a:extLst>
              <a:ext uri="{FF2B5EF4-FFF2-40B4-BE49-F238E27FC236}">
                <a16:creationId xmlns:a16="http://schemas.microsoft.com/office/drawing/2014/main" id="{5A7D277C-AE49-F6A9-349E-3A61BA8712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E67365-BBFF-10B7-B892-E698D6833903}"/>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1797141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32C49-BE4B-F58F-79E2-F950C2FBE0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8A873B-6DA0-0E70-694E-CD4E83F10B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E07C4D-DD88-1428-8384-34A2CC9F0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ACDE12-B0DC-F84F-B812-6B2940C75AE5}"/>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6" name="Footer Placeholder 5">
            <a:extLst>
              <a:ext uri="{FF2B5EF4-FFF2-40B4-BE49-F238E27FC236}">
                <a16:creationId xmlns:a16="http://schemas.microsoft.com/office/drawing/2014/main" id="{9889F9E8-D386-94F2-9E7B-39B7F1625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BE9C54-3457-F365-7D06-BF41107A9A1D}"/>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4485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3CCE-3A63-EE34-4378-48E18B498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9A0765-3003-1D4E-0BDF-5CA769A03A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D8C289-F3DE-E47E-AC3A-31262FE50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B5B5A9-D8A7-5183-894D-DE8C0874E9A1}"/>
              </a:ext>
            </a:extLst>
          </p:cNvPr>
          <p:cNvSpPr>
            <a:spLocks noGrp="1"/>
          </p:cNvSpPr>
          <p:nvPr>
            <p:ph type="dt" sz="half" idx="10"/>
          </p:nvPr>
        </p:nvSpPr>
        <p:spPr/>
        <p:txBody>
          <a:bodyPr/>
          <a:lstStyle/>
          <a:p>
            <a:fld id="{3D77DA02-132E-4822-8F17-CA07954EF83E}" type="datetimeFigureOut">
              <a:rPr lang="en-US" smtClean="0"/>
              <a:t>10/12/2022</a:t>
            </a:fld>
            <a:endParaRPr lang="en-US"/>
          </a:p>
        </p:txBody>
      </p:sp>
      <p:sp>
        <p:nvSpPr>
          <p:cNvPr id="6" name="Footer Placeholder 5">
            <a:extLst>
              <a:ext uri="{FF2B5EF4-FFF2-40B4-BE49-F238E27FC236}">
                <a16:creationId xmlns:a16="http://schemas.microsoft.com/office/drawing/2014/main" id="{EF9C17B7-2B22-C1EC-1403-FCE977C209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E16D9-BEA3-1733-7E25-43DA58AC6568}"/>
              </a:ext>
            </a:extLst>
          </p:cNvPr>
          <p:cNvSpPr>
            <a:spLocks noGrp="1"/>
          </p:cNvSpPr>
          <p:nvPr>
            <p:ph type="sldNum" sz="quarter" idx="12"/>
          </p:nvPr>
        </p:nvSpPr>
        <p:spPr/>
        <p:txBody>
          <a:bodyPr/>
          <a:lstStyle/>
          <a:p>
            <a:fld id="{26BAA8D1-5A5D-4EF5-B521-F4E7DE2BE73C}" type="slidenum">
              <a:rPr lang="en-US" smtClean="0"/>
              <a:t>‹#›</a:t>
            </a:fld>
            <a:endParaRPr lang="en-US"/>
          </a:p>
        </p:txBody>
      </p:sp>
    </p:spTree>
    <p:extLst>
      <p:ext uri="{BB962C8B-B14F-4D97-AF65-F5344CB8AC3E}">
        <p14:creationId xmlns:p14="http://schemas.microsoft.com/office/powerpoint/2010/main" val="1746565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AA48A5-4256-4A3B-D3D1-CF5641A024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8C6D21-0ACD-84C6-8BB6-D086AAC05A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A1C1CA-8E98-B860-5ABD-E462F7751B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7DA02-132E-4822-8F17-CA07954EF83E}" type="datetimeFigureOut">
              <a:rPr lang="en-US" smtClean="0"/>
              <a:t>10/12/2022</a:t>
            </a:fld>
            <a:endParaRPr lang="en-US"/>
          </a:p>
        </p:txBody>
      </p:sp>
      <p:sp>
        <p:nvSpPr>
          <p:cNvPr id="5" name="Footer Placeholder 4">
            <a:extLst>
              <a:ext uri="{FF2B5EF4-FFF2-40B4-BE49-F238E27FC236}">
                <a16:creationId xmlns:a16="http://schemas.microsoft.com/office/drawing/2014/main" id="{844A2E59-28F5-94AB-F4AD-AD60C7CA8B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F9B1DD-BA0E-D8A0-75D6-FFAAD6FF26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AA8D1-5A5D-4EF5-B521-F4E7DE2BE73C}" type="slidenum">
              <a:rPr lang="en-US" smtClean="0"/>
              <a:t>‹#›</a:t>
            </a:fld>
            <a:endParaRPr lang="en-US"/>
          </a:p>
        </p:txBody>
      </p:sp>
    </p:spTree>
    <p:extLst>
      <p:ext uri="{BB962C8B-B14F-4D97-AF65-F5344CB8AC3E}">
        <p14:creationId xmlns:p14="http://schemas.microsoft.com/office/powerpoint/2010/main" val="89291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98C4D43-5AC4-19BC-846B-CA09F6D0CCDF}"/>
              </a:ext>
            </a:extLst>
          </p:cNvPr>
          <p:cNvSpPr>
            <a:spLocks noGrp="1"/>
          </p:cNvSpPr>
          <p:nvPr>
            <p:ph idx="4294967295"/>
          </p:nvPr>
        </p:nvSpPr>
        <p:spPr>
          <a:xfrm>
            <a:off x="0" y="0"/>
            <a:ext cx="12192000" cy="6858000"/>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20 Then Noah built an altar to the Lord and took some of every clean animal and some of every clean bird and offered burnt offerings on the altar. 21 And when the Lord smelled the pleasing aroma, the Lord said in his heart, “I will never again curse the ground because of man, for the intention of man's heart is evil from his youth. Neither will I ever again strike down every living creature as I have done. 22 While the earth remains, seedtime and harvest, cold and heat, summer and winter, day and night, shall not cease.” 9 And God blessed Noah and his sons and said to them, “Be fruitful and multiply and fill the earth. 2 The fear of you and the dread of you shall be upon every beast of the earth and upon every bird of the heavens, upon everything that creeps on the ground and all the fish of the sea. Into your hand they are delivered. 3 Every moving thing that lives shall be food for you. And as I gave you the green plants, I give you everything. 4 But you shall not eat flesh with its life, that is, its blood. 5 And for your lifeblood I will require a reckoning: from every beast I will require it and from man. From his fellow man I will require a reckoning for the life of man. 6 “Whoever sheds the blood of man, by man shall his blood be shed, for God made man in his own image. 7 And you, be fruitful and multiply, increase greatly on the earth and multiply In it.”</a:t>
            </a:r>
          </a:p>
          <a:p>
            <a:pPr marL="0" indent="0">
              <a:buNone/>
            </a:pPr>
            <a:r>
              <a:rPr lang="en-US" b="1" dirty="0">
                <a:latin typeface="Times New Roman" panose="02020603050405020304" pitchFamily="18" charset="0"/>
                <a:cs typeface="Times New Roman" panose="02020603050405020304" pitchFamily="18" charset="0"/>
              </a:rPr>
              <a:t>  Genesis 8:20 – 9:7</a:t>
            </a:r>
          </a:p>
        </p:txBody>
      </p:sp>
    </p:spTree>
    <p:extLst>
      <p:ext uri="{BB962C8B-B14F-4D97-AF65-F5344CB8AC3E}">
        <p14:creationId xmlns:p14="http://schemas.microsoft.com/office/powerpoint/2010/main" val="389491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D927-3440-17EE-F77E-09562C407F49}"/>
              </a:ext>
            </a:extLst>
          </p:cNvPr>
          <p:cNvSpPr>
            <a:spLocks noGrp="1"/>
          </p:cNvSpPr>
          <p:nvPr>
            <p:ph type="title"/>
          </p:nvPr>
        </p:nvSpPr>
        <p:spPr>
          <a:xfrm>
            <a:off x="0" y="0"/>
            <a:ext cx="12192000" cy="1149927"/>
          </a:xfrm>
        </p:spPr>
        <p:txBody>
          <a:bodyPr/>
          <a:lstStyle/>
          <a:p>
            <a:pPr algn="ctr"/>
            <a:r>
              <a:rPr lang="en-US" b="1" dirty="0">
                <a:latin typeface="Times New Roman" panose="02020603050405020304" pitchFamily="18" charset="0"/>
                <a:cs typeface="Times New Roman" panose="02020603050405020304" pitchFamily="18" charset="0"/>
              </a:rPr>
              <a:t>Noah is Thankful to God</a:t>
            </a:r>
          </a:p>
        </p:txBody>
      </p:sp>
      <p:sp>
        <p:nvSpPr>
          <p:cNvPr id="3" name="Content Placeholder 2">
            <a:extLst>
              <a:ext uri="{FF2B5EF4-FFF2-40B4-BE49-F238E27FC236}">
                <a16:creationId xmlns:a16="http://schemas.microsoft.com/office/drawing/2014/main" id="{39C110E3-F789-64ED-12EA-A2A8E6310031}"/>
              </a:ext>
            </a:extLst>
          </p:cNvPr>
          <p:cNvSpPr>
            <a:spLocks noGrp="1"/>
          </p:cNvSpPr>
          <p:nvPr>
            <p:ph idx="1"/>
          </p:nvPr>
        </p:nvSpPr>
        <p:spPr>
          <a:xfrm>
            <a:off x="-1" y="1149926"/>
            <a:ext cx="12191999" cy="5708073"/>
          </a:xfrm>
        </p:spPr>
        <p:txBody>
          <a:bodyPr>
            <a:normAutofit/>
          </a:bodyPr>
          <a:lstStyle/>
          <a:p>
            <a:pPr marL="0" indent="0">
              <a:buNone/>
            </a:pPr>
            <a:r>
              <a:rPr lang="en-US" sz="4400" b="1" dirty="0">
                <a:latin typeface="Times New Roman" panose="02020603050405020304" pitchFamily="18" charset="0"/>
                <a:cs typeface="Times New Roman" panose="02020603050405020304" pitchFamily="18" charset="0"/>
              </a:rPr>
              <a:t>“Then Noah built an altar to the Lord and took some of every clean animal and some of every clean bird and offered burnt offerings on the altar.”  - Genesis 8:20</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r>
              <a:rPr lang="en-US" sz="4400" b="1" i="1" dirty="0">
                <a:latin typeface="Times New Roman" panose="02020603050405020304" pitchFamily="18" charset="0"/>
                <a:cs typeface="Times New Roman" panose="02020603050405020304" pitchFamily="18" charset="0"/>
              </a:rPr>
              <a:t>Noah’s first response to his newfound freedom and deliverance is to give God something precious and valuable.</a:t>
            </a:r>
          </a:p>
        </p:txBody>
      </p:sp>
    </p:spTree>
    <p:extLst>
      <p:ext uri="{BB962C8B-B14F-4D97-AF65-F5344CB8AC3E}">
        <p14:creationId xmlns:p14="http://schemas.microsoft.com/office/powerpoint/2010/main" val="5901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9BEEE-BAE5-9242-5D0F-41284D2DF884}"/>
              </a:ext>
            </a:extLst>
          </p:cNvPr>
          <p:cNvSpPr>
            <a:spLocks noGrp="1"/>
          </p:cNvSpPr>
          <p:nvPr>
            <p:ph type="title"/>
          </p:nvPr>
        </p:nvSpPr>
        <p:spPr>
          <a:xfrm>
            <a:off x="0" y="1"/>
            <a:ext cx="12192000" cy="942108"/>
          </a:xfrm>
        </p:spPr>
        <p:txBody>
          <a:bodyPr/>
          <a:lstStyle/>
          <a:p>
            <a:pPr algn="ctr"/>
            <a:r>
              <a:rPr lang="en-US" b="1" dirty="0">
                <a:latin typeface="Times New Roman" panose="02020603050405020304" pitchFamily="18" charset="0"/>
                <a:cs typeface="Times New Roman" panose="02020603050405020304" pitchFamily="18" charset="0"/>
              </a:rPr>
              <a:t>God is Kind to His People</a:t>
            </a:r>
          </a:p>
        </p:txBody>
      </p:sp>
      <p:sp>
        <p:nvSpPr>
          <p:cNvPr id="3" name="Content Placeholder 2">
            <a:extLst>
              <a:ext uri="{FF2B5EF4-FFF2-40B4-BE49-F238E27FC236}">
                <a16:creationId xmlns:a16="http://schemas.microsoft.com/office/drawing/2014/main" id="{2A86F262-3482-CBF1-BB7E-36C5B9A21371}"/>
              </a:ext>
            </a:extLst>
          </p:cNvPr>
          <p:cNvSpPr>
            <a:spLocks noGrp="1"/>
          </p:cNvSpPr>
          <p:nvPr>
            <p:ph idx="1"/>
          </p:nvPr>
        </p:nvSpPr>
        <p:spPr>
          <a:xfrm>
            <a:off x="0" y="942109"/>
            <a:ext cx="12192000" cy="5915890"/>
          </a:xfrm>
        </p:spPr>
        <p:txBody>
          <a:bodyPr>
            <a:normAutofit lnSpcReduction="10000"/>
          </a:bodyPr>
          <a:lstStyle/>
          <a:p>
            <a:pPr marL="0" indent="0">
              <a:buNone/>
            </a:pPr>
            <a:r>
              <a:rPr lang="en-US" sz="3200" b="1" dirty="0">
                <a:latin typeface="Times New Roman" panose="02020603050405020304" pitchFamily="18" charset="0"/>
                <a:cs typeface="Times New Roman" panose="02020603050405020304" pitchFamily="18" charset="0"/>
              </a:rPr>
              <a:t>21 And when the Lord smelled the pleasing aroma, the Lord said in his heart, “I will never again curse the ground because of man, for the intention of man's heart is evil from his youth. Neither will I ever again strike down every living creature as I have done. 22 While the earth remains, seedtime and harvest, cold and heat, summer and winter, day and night, shall not cease.” 9 And God blessed Noah and his sons and said to them, “Be fruitful and multiply and fill the earth. 2 The fear of you and the dread of you shall be upon every beast of the earth and upon every bird of the heavens, upon everything that creeps on the ground and all the fish of the sea. Into your hand they are delivered. 3 Every moving thing that lives shall be food for you. And as I gave you the green plants, I give you everything. </a:t>
            </a:r>
          </a:p>
          <a:p>
            <a:pPr marL="0" indent="0">
              <a:buNone/>
            </a:pPr>
            <a:r>
              <a:rPr lang="en-US" sz="3200" b="1" dirty="0">
                <a:latin typeface="Times New Roman" panose="02020603050405020304" pitchFamily="18" charset="0"/>
                <a:cs typeface="Times New Roman" panose="02020603050405020304" pitchFamily="18" charset="0"/>
              </a:rPr>
              <a:t> - Genesis 8:21-9:3</a:t>
            </a:r>
          </a:p>
        </p:txBody>
      </p:sp>
    </p:spTree>
    <p:extLst>
      <p:ext uri="{BB962C8B-B14F-4D97-AF65-F5344CB8AC3E}">
        <p14:creationId xmlns:p14="http://schemas.microsoft.com/office/powerpoint/2010/main" val="323424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548AD-F17B-75D7-8D40-9EAE3953E197}"/>
              </a:ext>
            </a:extLst>
          </p:cNvPr>
          <p:cNvSpPr>
            <a:spLocks noGrp="1"/>
          </p:cNvSpPr>
          <p:nvPr>
            <p:ph type="title"/>
          </p:nvPr>
        </p:nvSpPr>
        <p:spPr>
          <a:xfrm>
            <a:off x="838200" y="1"/>
            <a:ext cx="10515600" cy="858981"/>
          </a:xfrm>
        </p:spPr>
        <p:txBody>
          <a:bodyPr/>
          <a:lstStyle/>
          <a:p>
            <a:pPr algn="ctr"/>
            <a:r>
              <a:rPr lang="en-US" b="1" dirty="0">
                <a:latin typeface="Times New Roman" panose="02020603050405020304" pitchFamily="18" charset="0"/>
                <a:cs typeface="Times New Roman" panose="02020603050405020304" pitchFamily="18" charset="0"/>
              </a:rPr>
              <a:t>Judgment Will Come Again</a:t>
            </a:r>
          </a:p>
        </p:txBody>
      </p:sp>
      <p:sp>
        <p:nvSpPr>
          <p:cNvPr id="3" name="Content Placeholder 2">
            <a:extLst>
              <a:ext uri="{FF2B5EF4-FFF2-40B4-BE49-F238E27FC236}">
                <a16:creationId xmlns:a16="http://schemas.microsoft.com/office/drawing/2014/main" id="{D4C5BE22-366E-4FB2-ABD5-DF2BBCE20F8A}"/>
              </a:ext>
            </a:extLst>
          </p:cNvPr>
          <p:cNvSpPr>
            <a:spLocks noGrp="1"/>
          </p:cNvSpPr>
          <p:nvPr>
            <p:ph idx="1"/>
          </p:nvPr>
        </p:nvSpPr>
        <p:spPr>
          <a:xfrm>
            <a:off x="0" y="1066800"/>
            <a:ext cx="12192000" cy="5791199"/>
          </a:xfrm>
        </p:spPr>
        <p:txBody>
          <a:bodyPr>
            <a:normAutofit lnSpcReduction="10000"/>
          </a:bodyPr>
          <a:lstStyle/>
          <a:p>
            <a:pPr marL="0" indent="0">
              <a:buNone/>
            </a:pPr>
            <a:r>
              <a:rPr lang="en-US" sz="4000" b="1" dirty="0">
                <a:latin typeface="Times New Roman" panose="02020603050405020304" pitchFamily="18" charset="0"/>
                <a:cs typeface="Times New Roman" panose="02020603050405020304" pitchFamily="18" charset="0"/>
              </a:rPr>
              <a:t>10 “But the day of the Lord will come like a thief, and then the heavens will pass away with a roar, and the heavenly bodies will be burned up and dissolved, and the earth and the works that are done on it will be exposed.” 11 Since all these things are thus to be dissolved, what sort of people ought you to be in lives of holiness and godliness, 12 waiting for and hastening the coming of the day of God, because of which the heavens will be set on fire and dissolved, and the heavenly bodies will melt as they burn!”</a:t>
            </a:r>
          </a:p>
          <a:p>
            <a:pPr marL="0" indent="0">
              <a:buNone/>
            </a:pPr>
            <a:r>
              <a:rPr lang="en-US" sz="4000" b="1" dirty="0">
                <a:latin typeface="Times New Roman" panose="02020603050405020304" pitchFamily="18" charset="0"/>
                <a:cs typeface="Times New Roman" panose="02020603050405020304" pitchFamily="18" charset="0"/>
              </a:rPr>
              <a:t> 2 Peter 3:11-12 </a:t>
            </a:r>
          </a:p>
        </p:txBody>
      </p:sp>
    </p:spTree>
    <p:extLst>
      <p:ext uri="{BB962C8B-B14F-4D97-AF65-F5344CB8AC3E}">
        <p14:creationId xmlns:p14="http://schemas.microsoft.com/office/powerpoint/2010/main" val="90678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D2C5-2FEF-4D06-5585-5CEC9D1B3199}"/>
              </a:ext>
            </a:extLst>
          </p:cNvPr>
          <p:cNvSpPr>
            <a:spLocks noGrp="1"/>
          </p:cNvSpPr>
          <p:nvPr>
            <p:ph type="title"/>
          </p:nvPr>
        </p:nvSpPr>
        <p:spPr>
          <a:xfrm>
            <a:off x="838200" y="1"/>
            <a:ext cx="10515600" cy="681036"/>
          </a:xfrm>
        </p:spPr>
        <p:txBody>
          <a:bodyPr>
            <a:normAutofit fontScale="90000"/>
          </a:bodyPr>
          <a:lstStyle/>
          <a:p>
            <a:pPr algn="ctr"/>
            <a:r>
              <a:rPr lang="en-US" sz="5400" b="1" dirty="0">
                <a:latin typeface="Times New Roman" panose="02020603050405020304" pitchFamily="18" charset="0"/>
                <a:cs typeface="Times New Roman" panose="02020603050405020304" pitchFamily="18" charset="0"/>
              </a:rPr>
              <a:t>How Then Should We Live?</a:t>
            </a:r>
          </a:p>
        </p:txBody>
      </p:sp>
      <p:sp>
        <p:nvSpPr>
          <p:cNvPr id="3" name="Content Placeholder 2">
            <a:extLst>
              <a:ext uri="{FF2B5EF4-FFF2-40B4-BE49-F238E27FC236}">
                <a16:creationId xmlns:a16="http://schemas.microsoft.com/office/drawing/2014/main" id="{58E128D6-C46B-E1C1-542E-3046A35A5D0F}"/>
              </a:ext>
            </a:extLst>
          </p:cNvPr>
          <p:cNvSpPr>
            <a:spLocks noGrp="1"/>
          </p:cNvSpPr>
          <p:nvPr>
            <p:ph idx="1"/>
          </p:nvPr>
        </p:nvSpPr>
        <p:spPr>
          <a:xfrm>
            <a:off x="0" y="681037"/>
            <a:ext cx="12192000" cy="6176962"/>
          </a:xfrm>
        </p:spPr>
        <p:txBody>
          <a:bodyPr>
            <a:normAutofit/>
          </a:bodyPr>
          <a:lstStyle/>
          <a:p>
            <a:pPr marL="0" indent="0">
              <a:buNone/>
            </a:pPr>
            <a:r>
              <a:rPr lang="en-US" sz="4400" b="1" dirty="0">
                <a:latin typeface="Times New Roman" panose="02020603050405020304" pitchFamily="18" charset="0"/>
                <a:cs typeface="Times New Roman" panose="02020603050405020304" pitchFamily="18" charset="0"/>
              </a:rPr>
              <a:t>“Be fruitful and multiply and fill the earth. 2 The fear of you and the dread of you shall be upon every beast of the earth and upon every bird of the heavens, upon everything that creeps on the ground and all the fish of the sea. Into your hand they are delivered. 3 Every moving thing that lives shall be food for you. And as I gave you the green plants, I give you everything.”</a:t>
            </a:r>
          </a:p>
          <a:p>
            <a:pPr marL="0" indent="0">
              <a:buNone/>
            </a:pPr>
            <a:r>
              <a:rPr lang="en-US" sz="4400" b="1" dirty="0">
                <a:latin typeface="Times New Roman" panose="02020603050405020304" pitchFamily="18" charset="0"/>
                <a:cs typeface="Times New Roman" panose="02020603050405020304" pitchFamily="18" charset="0"/>
              </a:rPr>
              <a:t> Genesis 9:1-3</a:t>
            </a:r>
          </a:p>
        </p:txBody>
      </p:sp>
    </p:spTree>
    <p:extLst>
      <p:ext uri="{BB962C8B-B14F-4D97-AF65-F5344CB8AC3E}">
        <p14:creationId xmlns:p14="http://schemas.microsoft.com/office/powerpoint/2010/main" val="661984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47D4E-68FA-A749-5C74-27879869A9C0}"/>
              </a:ext>
            </a:extLst>
          </p:cNvPr>
          <p:cNvSpPr>
            <a:spLocks noGrp="1"/>
          </p:cNvSpPr>
          <p:nvPr>
            <p:ph type="title"/>
          </p:nvPr>
        </p:nvSpPr>
        <p:spPr>
          <a:xfrm>
            <a:off x="0" y="1"/>
            <a:ext cx="12192000" cy="886690"/>
          </a:xfrm>
        </p:spPr>
        <p:txBody>
          <a:bodyPr>
            <a:noAutofit/>
          </a:bodyPr>
          <a:lstStyle/>
          <a:p>
            <a:pPr algn="ctr"/>
            <a:r>
              <a:rPr lang="en-US" sz="5400" b="1" dirty="0">
                <a:latin typeface="Times New Roman" panose="02020603050405020304" pitchFamily="18" charset="0"/>
                <a:cs typeface="Times New Roman" panose="02020603050405020304" pitchFamily="18" charset="0"/>
              </a:rPr>
              <a:t>God’s Righteousness Must be Satisfied</a:t>
            </a:r>
          </a:p>
        </p:txBody>
      </p:sp>
      <p:sp>
        <p:nvSpPr>
          <p:cNvPr id="3" name="Content Placeholder 2">
            <a:extLst>
              <a:ext uri="{FF2B5EF4-FFF2-40B4-BE49-F238E27FC236}">
                <a16:creationId xmlns:a16="http://schemas.microsoft.com/office/drawing/2014/main" id="{55B87417-D4AA-775F-680D-568969870D25}"/>
              </a:ext>
            </a:extLst>
          </p:cNvPr>
          <p:cNvSpPr>
            <a:spLocks noGrp="1"/>
          </p:cNvSpPr>
          <p:nvPr>
            <p:ph idx="1"/>
          </p:nvPr>
        </p:nvSpPr>
        <p:spPr>
          <a:xfrm>
            <a:off x="0" y="886690"/>
            <a:ext cx="12192000" cy="5971309"/>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“But you shall not eat flesh with its life, that is, its blood. 5 And for your lifeblood I will require a reckoning: from every beast I will require it and from man. From his fellow man I will require a reckoning for the life of man. 6 “Whoever sheds the blood of man, by man shall his blood be shed, for God made man in his own image.” </a:t>
            </a:r>
          </a:p>
          <a:p>
            <a:pPr marL="0" indent="0">
              <a:buNone/>
            </a:pPr>
            <a:r>
              <a:rPr lang="en-US" sz="4000" b="1" dirty="0">
                <a:latin typeface="Times New Roman" panose="02020603050405020304" pitchFamily="18" charset="0"/>
                <a:cs typeface="Times New Roman" panose="02020603050405020304" pitchFamily="18" charset="0"/>
              </a:rPr>
              <a:t> - Genesis 9:4-6</a:t>
            </a:r>
          </a:p>
          <a:p>
            <a:pPr marL="0" indent="0">
              <a:buNone/>
            </a:pPr>
            <a:r>
              <a:rPr lang="en-US" sz="4000" b="1" dirty="0">
                <a:latin typeface="Times New Roman" panose="02020603050405020304" pitchFamily="18" charset="0"/>
                <a:cs typeface="Times New Roman" panose="02020603050405020304" pitchFamily="18" charset="0"/>
              </a:rPr>
              <a:t>See also: Leviticus 17:11-13 and Hebrews 9:22</a:t>
            </a:r>
          </a:p>
        </p:txBody>
      </p:sp>
    </p:spTree>
    <p:extLst>
      <p:ext uri="{BB962C8B-B14F-4D97-AF65-F5344CB8AC3E}">
        <p14:creationId xmlns:p14="http://schemas.microsoft.com/office/powerpoint/2010/main" val="20587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56DA-335A-6938-F303-520E0359F86A}"/>
              </a:ext>
            </a:extLst>
          </p:cNvPr>
          <p:cNvSpPr>
            <a:spLocks noGrp="1"/>
          </p:cNvSpPr>
          <p:nvPr>
            <p:ph type="title"/>
          </p:nvPr>
        </p:nvSpPr>
        <p:spPr>
          <a:xfrm>
            <a:off x="0" y="1"/>
            <a:ext cx="12192000" cy="681036"/>
          </a:xfrm>
        </p:spPr>
        <p:txBody>
          <a:bodyPr>
            <a:noAutofit/>
          </a:bodyPr>
          <a:lstStyle/>
          <a:p>
            <a:pPr algn="ctr"/>
            <a:r>
              <a:rPr lang="en-US" sz="66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FEA3CFC8-95EA-D2F8-15FF-3E6AE3ADCAB4}"/>
              </a:ext>
            </a:extLst>
          </p:cNvPr>
          <p:cNvSpPr>
            <a:spLocks noGrp="1"/>
          </p:cNvSpPr>
          <p:nvPr>
            <p:ph idx="1"/>
          </p:nvPr>
        </p:nvSpPr>
        <p:spPr>
          <a:xfrm>
            <a:off x="0" y="1149928"/>
            <a:ext cx="12192000" cy="5708072"/>
          </a:xfrm>
        </p:spPr>
        <p:txBody>
          <a:bodyPr>
            <a:normAutofit lnSpcReduction="10000"/>
          </a:bodyPr>
          <a:lstStyle/>
          <a:p>
            <a:pPr marL="914400" indent="-914400">
              <a:buAutoNum type="arabicPeriod"/>
            </a:pPr>
            <a:r>
              <a:rPr lang="en-US" sz="4800" b="1" dirty="0">
                <a:latin typeface="Times New Roman" panose="02020603050405020304" pitchFamily="18" charset="0"/>
                <a:cs typeface="Times New Roman" panose="02020603050405020304" pitchFamily="18" charset="0"/>
              </a:rPr>
              <a:t>Remain Thankful </a:t>
            </a:r>
          </a:p>
          <a:p>
            <a:pPr marL="0" indent="0">
              <a:buNone/>
            </a:pPr>
            <a:r>
              <a:rPr lang="en-US" sz="4800" b="1" dirty="0">
                <a:latin typeface="Times New Roman" panose="02020603050405020304" pitchFamily="18" charset="0"/>
                <a:cs typeface="Times New Roman" panose="02020603050405020304" pitchFamily="18" charset="0"/>
              </a:rPr>
              <a:t>	(Genesis 8:20)</a:t>
            </a:r>
          </a:p>
          <a:p>
            <a:pPr marL="914400" indent="-914400">
              <a:buAutoNum type="arabicPeriod" startAt="2"/>
            </a:pPr>
            <a:r>
              <a:rPr lang="en-US" sz="4800" b="1" dirty="0">
                <a:latin typeface="Times New Roman" panose="02020603050405020304" pitchFamily="18" charset="0"/>
                <a:cs typeface="Times New Roman" panose="02020603050405020304" pitchFamily="18" charset="0"/>
              </a:rPr>
              <a:t>Receive God’s Kindness </a:t>
            </a:r>
          </a:p>
          <a:p>
            <a:pPr marL="0" indent="0">
              <a:buNone/>
            </a:pPr>
            <a:r>
              <a:rPr lang="en-US" sz="4800" b="1" dirty="0">
                <a:latin typeface="Times New Roman" panose="02020603050405020304" pitchFamily="18" charset="0"/>
                <a:cs typeface="Times New Roman" panose="02020603050405020304" pitchFamily="18" charset="0"/>
              </a:rPr>
              <a:t>	(Genesis 8:21-22)</a:t>
            </a:r>
          </a:p>
          <a:p>
            <a:pPr marL="914400" indent="-914400">
              <a:buAutoNum type="arabicPeriod" startAt="3"/>
            </a:pPr>
            <a:r>
              <a:rPr lang="en-US" sz="4800" b="1" dirty="0">
                <a:latin typeface="Times New Roman" panose="02020603050405020304" pitchFamily="18" charset="0"/>
                <a:cs typeface="Times New Roman" panose="02020603050405020304" pitchFamily="18" charset="0"/>
              </a:rPr>
              <a:t>Respect God’s Righteousness </a:t>
            </a:r>
          </a:p>
          <a:p>
            <a:pPr marL="0" indent="0">
              <a:buNone/>
            </a:pPr>
            <a:r>
              <a:rPr lang="en-US" sz="4800" b="1" dirty="0">
                <a:latin typeface="Times New Roman" panose="02020603050405020304" pitchFamily="18" charset="0"/>
                <a:cs typeface="Times New Roman" panose="02020603050405020304" pitchFamily="18" charset="0"/>
              </a:rPr>
              <a:t>	(Genesis 9:4-6)</a:t>
            </a:r>
          </a:p>
          <a:p>
            <a:pPr marL="914400" indent="-914400">
              <a:buAutoNum type="arabicPeriod" startAt="4"/>
            </a:pPr>
            <a:r>
              <a:rPr lang="en-US" sz="4800" b="1" dirty="0">
                <a:latin typeface="Times New Roman" panose="02020603050405020304" pitchFamily="18" charset="0"/>
                <a:cs typeface="Times New Roman" panose="02020603050405020304" pitchFamily="18" charset="0"/>
              </a:rPr>
              <a:t>Respond to God’s Instruction 	</a:t>
            </a:r>
          </a:p>
          <a:p>
            <a:pPr marL="0" indent="0">
              <a:buNone/>
            </a:pPr>
            <a:r>
              <a:rPr lang="en-US" sz="4800" b="1" dirty="0">
                <a:latin typeface="Times New Roman" panose="02020603050405020304" pitchFamily="18" charset="0"/>
                <a:cs typeface="Times New Roman" panose="02020603050405020304" pitchFamily="18" charset="0"/>
              </a:rPr>
              <a:t>	(Genesis 9:1-2)</a:t>
            </a:r>
          </a:p>
          <a:p>
            <a:pPr marL="0" indent="0">
              <a:buNone/>
            </a:pPr>
            <a:endParaRPr lang="en-US" dirty="0"/>
          </a:p>
        </p:txBody>
      </p:sp>
    </p:spTree>
    <p:extLst>
      <p:ext uri="{BB962C8B-B14F-4D97-AF65-F5344CB8AC3E}">
        <p14:creationId xmlns:p14="http://schemas.microsoft.com/office/powerpoint/2010/main" val="2327681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903</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Noah is Thankful to God</vt:lpstr>
      <vt:lpstr>God is Kind to His People</vt:lpstr>
      <vt:lpstr>Judgment Will Come Again</vt:lpstr>
      <vt:lpstr>How Then Should We Live?</vt:lpstr>
      <vt:lpstr>God’s Righteousness Must be Satisfied</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Borton</dc:creator>
  <cp:lastModifiedBy>Tony Borton</cp:lastModifiedBy>
  <cp:revision>1</cp:revision>
  <dcterms:created xsi:type="dcterms:W3CDTF">2022-10-12T19:10:22Z</dcterms:created>
  <dcterms:modified xsi:type="dcterms:W3CDTF">2022-10-12T20:28:14Z</dcterms:modified>
</cp:coreProperties>
</file>