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2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4F256-7C18-5E98-0637-81408A60F8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6D59B0-6F1B-5F06-D6A5-7AF87F14E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FFA0D3-C72F-8D73-C866-D27C78369783}"/>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5" name="Footer Placeholder 4">
            <a:extLst>
              <a:ext uri="{FF2B5EF4-FFF2-40B4-BE49-F238E27FC236}">
                <a16:creationId xmlns:a16="http://schemas.microsoft.com/office/drawing/2014/main" id="{8F50D009-0586-E19A-4628-322B27AA7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F68CEA-5ED8-51A1-BE6A-F9FE709D18F4}"/>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2253563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C4CA-E476-DBD6-AE6A-91A8ED6789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0D3FF5-1ECA-3849-3B69-EE495AD9C5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7B016-444E-3196-3702-4102064FA07B}"/>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5" name="Footer Placeholder 4">
            <a:extLst>
              <a:ext uri="{FF2B5EF4-FFF2-40B4-BE49-F238E27FC236}">
                <a16:creationId xmlns:a16="http://schemas.microsoft.com/office/drawing/2014/main" id="{AE2F080C-894B-360A-5850-07DCFDD799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C6F324-4BC5-E571-E7B2-3167B6A66DBF}"/>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219301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7FBE70-2AFD-DACD-3CDA-7F14DD544D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3A3714-6B19-1690-F026-738E51B2D8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C7D4B-2072-529C-2019-14A4FD04EEF5}"/>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5" name="Footer Placeholder 4">
            <a:extLst>
              <a:ext uri="{FF2B5EF4-FFF2-40B4-BE49-F238E27FC236}">
                <a16:creationId xmlns:a16="http://schemas.microsoft.com/office/drawing/2014/main" id="{3984B62E-3291-0379-56E4-24C6ACA2AC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98EBE-AD3F-8CE1-E9E1-8148A7620CA7}"/>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307276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90794-6C32-376B-AC4C-DD84F692E8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C26E90-4DDA-C668-6693-EC6AB9B333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77404-8AA2-0897-A43B-A1BA68CC005F}"/>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5" name="Footer Placeholder 4">
            <a:extLst>
              <a:ext uri="{FF2B5EF4-FFF2-40B4-BE49-F238E27FC236}">
                <a16:creationId xmlns:a16="http://schemas.microsoft.com/office/drawing/2014/main" id="{22314CA5-7D2C-26A5-5206-BB09FB673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9B0798-E251-097B-3507-3A0EBAF6AF6F}"/>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268946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3ABF-2FE8-AC1F-25C9-4A2CC4265C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8F012A-8C05-E102-EF2F-2F12D36515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8D52D2-8999-E5E3-5683-B48DB5A4D0DD}"/>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5" name="Footer Placeholder 4">
            <a:extLst>
              <a:ext uri="{FF2B5EF4-FFF2-40B4-BE49-F238E27FC236}">
                <a16:creationId xmlns:a16="http://schemas.microsoft.com/office/drawing/2014/main" id="{1644B57D-82DB-418A-4E79-314E9A556B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921CF-E65D-5DC0-8DDB-F2822F4CD2CB}"/>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41316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26EB7-02BD-3346-1332-4C76800EF4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543B0E-A018-8FED-5E4A-36D7A3FA0A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619389-FD4A-38D5-153F-65C1C8E5BD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D55AED-9A7C-2AEC-672D-5975D4758F17}"/>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6" name="Footer Placeholder 5">
            <a:extLst>
              <a:ext uri="{FF2B5EF4-FFF2-40B4-BE49-F238E27FC236}">
                <a16:creationId xmlns:a16="http://schemas.microsoft.com/office/drawing/2014/main" id="{E7F4A9DE-1B80-9B38-116D-19971D5948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11A685-1EC6-EFEB-B37F-E98A6C839E91}"/>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398355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B34C5-7D5A-DB1B-7A3E-24F1431C8D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A7DE6E-4338-E2C3-1866-92552303EF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4C0A9F-724D-6419-AD4B-401445492C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E3748A-04DF-9168-F70E-415993AAC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AE145-20B8-2F14-82E8-B3B76FAD7F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303AB8-587D-EA16-EC4B-E001B006FEC6}"/>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8" name="Footer Placeholder 7">
            <a:extLst>
              <a:ext uri="{FF2B5EF4-FFF2-40B4-BE49-F238E27FC236}">
                <a16:creationId xmlns:a16="http://schemas.microsoft.com/office/drawing/2014/main" id="{ECBE7C01-3D2B-2D0A-FD9C-B830812426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573652-4D25-C26F-2B07-E39F8E142FC1}"/>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423366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39C55-EA31-EB1B-46AB-05201DC25C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18CAB9-495F-BD0B-EA44-7C62BB02E70A}"/>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4" name="Footer Placeholder 3">
            <a:extLst>
              <a:ext uri="{FF2B5EF4-FFF2-40B4-BE49-F238E27FC236}">
                <a16:creationId xmlns:a16="http://schemas.microsoft.com/office/drawing/2014/main" id="{A76A69DF-8144-F901-94CB-C7238A57C8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CF8CF1-C096-0612-F3E2-F048E44BDEB6}"/>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156164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D02B86-49DB-F06E-87D1-9D1440F0141C}"/>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3" name="Footer Placeholder 2">
            <a:extLst>
              <a:ext uri="{FF2B5EF4-FFF2-40B4-BE49-F238E27FC236}">
                <a16:creationId xmlns:a16="http://schemas.microsoft.com/office/drawing/2014/main" id="{3909663E-DF2D-C473-8177-926849CC0B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E03998-8CA2-BF3C-4415-6EBF6FEC9037}"/>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428542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790B-6C3E-BE39-9944-AC3005FFD0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8A9589-C425-4DE1-2CAD-000FFB288E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225F58-44B2-E223-21C9-C7DF78B5E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7C1096-3166-1671-E84F-695EA7A38719}"/>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6" name="Footer Placeholder 5">
            <a:extLst>
              <a:ext uri="{FF2B5EF4-FFF2-40B4-BE49-F238E27FC236}">
                <a16:creationId xmlns:a16="http://schemas.microsoft.com/office/drawing/2014/main" id="{9AEAD1CC-B7DA-3804-1E06-F126F37187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82BA54-1359-F460-2930-6589D23BBD9F}"/>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410802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24388-96EE-D8E0-C29F-5BDF8C473B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2E866C-93C4-FFDF-BCD2-8263EC1984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3C5321-0C96-5733-DE1B-AA75CB915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69F891-C1F4-C39E-0D2E-4045F1028C15}"/>
              </a:ext>
            </a:extLst>
          </p:cNvPr>
          <p:cNvSpPr>
            <a:spLocks noGrp="1"/>
          </p:cNvSpPr>
          <p:nvPr>
            <p:ph type="dt" sz="half" idx="10"/>
          </p:nvPr>
        </p:nvSpPr>
        <p:spPr/>
        <p:txBody>
          <a:bodyPr/>
          <a:lstStyle/>
          <a:p>
            <a:fld id="{4C9E249D-CE6D-413F-A846-BAD9740F7257}" type="datetimeFigureOut">
              <a:rPr lang="en-US" smtClean="0"/>
              <a:t>6/1/2022</a:t>
            </a:fld>
            <a:endParaRPr lang="en-US"/>
          </a:p>
        </p:txBody>
      </p:sp>
      <p:sp>
        <p:nvSpPr>
          <p:cNvPr id="6" name="Footer Placeholder 5">
            <a:extLst>
              <a:ext uri="{FF2B5EF4-FFF2-40B4-BE49-F238E27FC236}">
                <a16:creationId xmlns:a16="http://schemas.microsoft.com/office/drawing/2014/main" id="{C7BF95B1-50C7-C699-7B95-F90C69BD6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7F2A56-5647-55B3-F088-4DD795B2207C}"/>
              </a:ext>
            </a:extLst>
          </p:cNvPr>
          <p:cNvSpPr>
            <a:spLocks noGrp="1"/>
          </p:cNvSpPr>
          <p:nvPr>
            <p:ph type="sldNum" sz="quarter" idx="12"/>
          </p:nvPr>
        </p:nvSpPr>
        <p:spPr/>
        <p:txBody>
          <a:bodyPr/>
          <a:lstStyle/>
          <a:p>
            <a:fld id="{A50EB5BC-E2BA-4A07-80AA-19FB711A17EA}" type="slidenum">
              <a:rPr lang="en-US" smtClean="0"/>
              <a:t>‹#›</a:t>
            </a:fld>
            <a:endParaRPr lang="en-US"/>
          </a:p>
        </p:txBody>
      </p:sp>
    </p:spTree>
    <p:extLst>
      <p:ext uri="{BB962C8B-B14F-4D97-AF65-F5344CB8AC3E}">
        <p14:creationId xmlns:p14="http://schemas.microsoft.com/office/powerpoint/2010/main" val="21264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4C2BF2-6583-1C77-0B2D-32C1599263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46BD45-B281-7F44-CB9F-B7ECBA17BF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1CF40-3E3F-A0AF-69C5-7EF87D2645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E249D-CE6D-413F-A846-BAD9740F7257}" type="datetimeFigureOut">
              <a:rPr lang="en-US" smtClean="0"/>
              <a:t>6/1/2022</a:t>
            </a:fld>
            <a:endParaRPr lang="en-US"/>
          </a:p>
        </p:txBody>
      </p:sp>
      <p:sp>
        <p:nvSpPr>
          <p:cNvPr id="5" name="Footer Placeholder 4">
            <a:extLst>
              <a:ext uri="{FF2B5EF4-FFF2-40B4-BE49-F238E27FC236}">
                <a16:creationId xmlns:a16="http://schemas.microsoft.com/office/drawing/2014/main" id="{2026E25A-7782-45E5-FA43-7A6D9D8EC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7C618F-1A82-4CF5-9E05-4938735554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EB5BC-E2BA-4A07-80AA-19FB711A17EA}" type="slidenum">
              <a:rPr lang="en-US" smtClean="0"/>
              <a:t>‹#›</a:t>
            </a:fld>
            <a:endParaRPr lang="en-US"/>
          </a:p>
        </p:txBody>
      </p:sp>
    </p:spTree>
    <p:extLst>
      <p:ext uri="{BB962C8B-B14F-4D97-AF65-F5344CB8AC3E}">
        <p14:creationId xmlns:p14="http://schemas.microsoft.com/office/powerpoint/2010/main" val="1414551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A0F198-2C64-3613-40F6-CE0C9CD5D0DE}"/>
              </a:ext>
            </a:extLst>
          </p:cNvPr>
          <p:cNvSpPr>
            <a:spLocks noGrp="1"/>
          </p:cNvSpPr>
          <p:nvPr>
            <p:ph type="title"/>
          </p:nvPr>
        </p:nvSpPr>
        <p:spPr>
          <a:xfrm>
            <a:off x="838200" y="1"/>
            <a:ext cx="10515600" cy="681036"/>
          </a:xfrm>
        </p:spPr>
        <p:txBody>
          <a:bodyPr>
            <a:noAutofit/>
          </a:bodyPr>
          <a:lstStyle/>
          <a:p>
            <a:pPr algn="ctr"/>
            <a:r>
              <a:rPr lang="en-US" sz="4800" b="1" u="sng" dirty="0">
                <a:latin typeface="Times New Roman" panose="02020603050405020304" pitchFamily="18" charset="0"/>
                <a:cs typeface="Times New Roman" panose="02020603050405020304" pitchFamily="18" charset="0"/>
              </a:rPr>
              <a:t>Lessons from Last Week</a:t>
            </a:r>
          </a:p>
        </p:txBody>
      </p:sp>
      <p:sp>
        <p:nvSpPr>
          <p:cNvPr id="5" name="Content Placeholder 4">
            <a:extLst>
              <a:ext uri="{FF2B5EF4-FFF2-40B4-BE49-F238E27FC236}">
                <a16:creationId xmlns:a16="http://schemas.microsoft.com/office/drawing/2014/main" id="{654BF1A6-18C6-1FD1-753E-6E45489B705A}"/>
              </a:ext>
            </a:extLst>
          </p:cNvPr>
          <p:cNvSpPr>
            <a:spLocks noGrp="1"/>
          </p:cNvSpPr>
          <p:nvPr>
            <p:ph idx="1"/>
          </p:nvPr>
        </p:nvSpPr>
        <p:spPr>
          <a:xfrm>
            <a:off x="0" y="867508"/>
            <a:ext cx="12192000" cy="5990492"/>
          </a:xfrm>
        </p:spPr>
        <p:txBody>
          <a:bodyPr/>
          <a:lstStyle/>
          <a:p>
            <a:pPr marL="0" marR="0" indent="0">
              <a:lnSpc>
                <a:spcPct val="107000"/>
              </a:lnSpc>
              <a:spcBef>
                <a:spcPts val="0"/>
              </a:spcBef>
              <a:spcAft>
                <a:spcPts val="800"/>
              </a:spcAft>
              <a:buNone/>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1.	Recognize God’s Authority – James 4:7</a:t>
            </a:r>
          </a:p>
          <a:p>
            <a:pPr marL="0" marR="0" indent="0">
              <a:lnSpc>
                <a:spcPct val="107000"/>
              </a:lnSpc>
              <a:spcBef>
                <a:spcPts val="0"/>
              </a:spcBef>
              <a:spcAft>
                <a:spcPts val="800"/>
              </a:spcAft>
              <a:buNone/>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“Therefore, submit to God. Resist the devil and he will flee from you.” </a:t>
            </a:r>
          </a:p>
          <a:p>
            <a:pPr marL="0" marR="0" indent="0">
              <a:lnSpc>
                <a:spcPct val="107000"/>
              </a:lnSpc>
              <a:spcBef>
                <a:spcPts val="0"/>
              </a:spcBef>
              <a:spcAft>
                <a:spcPts val="800"/>
              </a:spcAft>
              <a:buNone/>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2.	Kill Your Unbelief – Romans 12:2 </a:t>
            </a: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“…do not be conformed to this world, but be transformed by the renewing of your mind, that you may prove what is that good and acceptable and perfect will of God.” </a:t>
            </a:r>
          </a:p>
          <a:p>
            <a:pPr marL="742950" indent="-742950">
              <a:buAutoNum type="arabicPeriod" startAt="3"/>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Trust His Truth – Proverbs 3:5</a:t>
            </a:r>
          </a:p>
          <a:p>
            <a:pPr marL="0" indent="0">
              <a:buNone/>
            </a:pPr>
            <a:r>
              <a:rPr lang="en-US" sz="2800" b="1" dirty="0">
                <a:effectLst/>
                <a:latin typeface="Times New Roman" panose="02020603050405020304" pitchFamily="18" charset="0"/>
                <a:ea typeface="Calibri" panose="020F0502020204030204" pitchFamily="34" charset="0"/>
              </a:rPr>
              <a:t>“Trust in the Lord with all your heart and lean not on your own understanding.” </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47431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9AE9A-0D76-1DA0-DD2A-CE573FBCADAA}"/>
              </a:ext>
            </a:extLst>
          </p:cNvPr>
          <p:cNvSpPr>
            <a:spLocks noGrp="1"/>
          </p:cNvSpPr>
          <p:nvPr>
            <p:ph type="title"/>
          </p:nvPr>
        </p:nvSpPr>
        <p:spPr>
          <a:xfrm>
            <a:off x="0" y="1"/>
            <a:ext cx="12192000" cy="681036"/>
          </a:xfrm>
        </p:spPr>
        <p:txBody>
          <a:bodyPr>
            <a:noAutofit/>
          </a:bodyPr>
          <a:lstStyle/>
          <a:p>
            <a:pPr algn="ctr"/>
            <a:r>
              <a:rPr lang="en-US" sz="4800" b="1" dirty="0">
                <a:latin typeface="Times New Roman" panose="02020603050405020304" pitchFamily="18" charset="0"/>
                <a:cs typeface="Times New Roman" panose="02020603050405020304" pitchFamily="18" charset="0"/>
              </a:rPr>
              <a:t>Origins Determine Conclusions</a:t>
            </a:r>
          </a:p>
        </p:txBody>
      </p:sp>
      <p:sp>
        <p:nvSpPr>
          <p:cNvPr id="3" name="Content Placeholder 2">
            <a:extLst>
              <a:ext uri="{FF2B5EF4-FFF2-40B4-BE49-F238E27FC236}">
                <a16:creationId xmlns:a16="http://schemas.microsoft.com/office/drawing/2014/main" id="{7A47B3E3-E64A-BA43-CE5D-B29740D39B05}"/>
              </a:ext>
            </a:extLst>
          </p:cNvPr>
          <p:cNvSpPr>
            <a:spLocks noGrp="1"/>
          </p:cNvSpPr>
          <p:nvPr>
            <p:ph idx="1"/>
          </p:nvPr>
        </p:nvSpPr>
        <p:spPr>
          <a:xfrm>
            <a:off x="-1" y="902676"/>
            <a:ext cx="12191999" cy="5955323"/>
          </a:xfrm>
        </p:spPr>
        <p:txBody>
          <a:bodyPr>
            <a:normAutofit lnSpcReduction="10000"/>
          </a:bodyPr>
          <a:lstStyle/>
          <a:p>
            <a:pPr marL="342900" marR="0" indent="-342900">
              <a:lnSpc>
                <a:spcPct val="200000"/>
              </a:lnSpc>
              <a:spcBef>
                <a:spcPts val="0"/>
              </a:spcBef>
              <a:spcAft>
                <a:spcPts val="800"/>
              </a:spcAf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 the beginning, God…”</a:t>
            </a:r>
          </a:p>
          <a:p>
            <a:pPr marL="0" indent="0">
              <a:lnSpc>
                <a:spcPct val="200000"/>
              </a:lnSpc>
              <a:spcBef>
                <a:spcPts val="0"/>
              </a:spcBef>
              <a:spcAft>
                <a:spcPts val="800"/>
              </a:spcAft>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ntelligence, Clarity, Thought, Meticulous </a:t>
            </a:r>
            <a:r>
              <a:rPr lang="en-US" sz="1800" b="1" dirty="0">
                <a:latin typeface="Times New Roman" panose="02020603050405020304" pitchFamily="18" charset="0"/>
                <a:ea typeface="Calibri" panose="020F0502020204030204" pitchFamily="34" charset="0"/>
                <a:cs typeface="Times New Roman" panose="02020603050405020304" pitchFamily="18" charset="0"/>
              </a:rPr>
              <a:t>P</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lanning, </a:t>
            </a:r>
            <a:r>
              <a:rPr lang="en-US" sz="1800" b="1" dirty="0">
                <a:latin typeface="Times New Roman" panose="02020603050405020304" pitchFamily="18" charset="0"/>
                <a:ea typeface="Calibri" panose="020F0502020204030204" pitchFamily="34" charset="0"/>
                <a:cs typeface="Times New Roman" panose="02020603050405020304" pitchFamily="18" charset="0"/>
              </a:rPr>
              <a:t>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haring of Information (God is Personal)</a:t>
            </a:r>
          </a:p>
          <a:p>
            <a:pPr marL="0" indent="0">
              <a:lnSpc>
                <a:spcPct val="200000"/>
              </a:lnSpc>
              <a:spcBef>
                <a:spcPts val="0"/>
              </a:spcBef>
              <a:spcAft>
                <a:spcPts val="800"/>
              </a:spcAft>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Predicated on E</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fficacy (the ability to produce in order to intentionally bring something into being = Creation</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200000"/>
              </a:lnSpc>
              <a:spcBef>
                <a:spcPts val="0"/>
              </a:spcBef>
              <a:spcAft>
                <a:spcPts val="800"/>
              </a:spcAft>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rder, Accountability, Responsibility.</a:t>
            </a:r>
          </a:p>
          <a:p>
            <a:pPr marL="342900" indent="-342900">
              <a:buAutoNum type="arabicPeriod" startAt="2"/>
            </a:pPr>
            <a:endParaRPr lang="en-US" sz="2400" b="1" dirty="0">
              <a:effectLst/>
              <a:latin typeface="Times New Roman" panose="02020603050405020304" pitchFamily="18" charset="0"/>
              <a:ea typeface="Calibri" panose="020F0502020204030204" pitchFamily="34" charset="0"/>
            </a:endParaRPr>
          </a:p>
          <a:p>
            <a:pPr marL="342900" indent="-342900">
              <a:buAutoNum type="arabicPeriod" startAt="2"/>
            </a:pPr>
            <a:r>
              <a:rPr lang="en-US" sz="2400" b="1" dirty="0">
                <a:effectLst/>
                <a:latin typeface="Times New Roman" panose="02020603050405020304" pitchFamily="18" charset="0"/>
                <a:ea typeface="Calibri" panose="020F0502020204030204" pitchFamily="34" charset="0"/>
              </a:rPr>
              <a:t>“In the beginning, Gas…”</a:t>
            </a:r>
          </a:p>
          <a:p>
            <a:pPr marL="0" indent="0">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andom, Unclear, Chaotic, Incidental, No cause, </a:t>
            </a:r>
            <a:r>
              <a:rPr lang="en-US" sz="1800" b="1" dirty="0">
                <a:latin typeface="Times New Roman" panose="02020603050405020304" pitchFamily="18" charset="0"/>
                <a:ea typeface="Calibri" panose="020F0502020204030204" pitchFamily="34" charset="0"/>
                <a:cs typeface="Times New Roman" panose="02020603050405020304" pitchFamily="18" charset="0"/>
              </a:rPr>
              <a:t>No In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tent (Impersonal = No </a:t>
            </a:r>
            <a:r>
              <a:rPr lang="en-US" sz="1800" b="1" dirty="0">
                <a:latin typeface="Times New Roman" panose="02020603050405020304" pitchFamily="18" charset="0"/>
                <a:ea typeface="Calibri" panose="020F0502020204030204" pitchFamily="34" charset="0"/>
                <a:cs typeface="Times New Roman" panose="02020603050405020304" pitchFamily="18" charset="0"/>
              </a:rPr>
              <a:t>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uidance or Reason</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Predicated on Pure </a:t>
            </a:r>
            <a:r>
              <a:rPr lang="en-US" sz="1800" b="1" dirty="0">
                <a:latin typeface="Times New Roman" panose="02020603050405020304" pitchFamily="18" charset="0"/>
                <a:ea typeface="Calibri" panose="020F0502020204030204" pitchFamily="34" charset="0"/>
                <a:cs typeface="Times New Roman" panose="02020603050405020304" pitchFamily="18" charset="0"/>
              </a:rPr>
              <a:t>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hance (everything is volatile and unpredictable, since it began with an explosion or chaos)</a:t>
            </a:r>
          </a:p>
          <a:p>
            <a:pPr marL="0" indent="0">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Any order observed is inexplicable meaning that there is 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 accountability and no responsibility. </a:t>
            </a:r>
            <a:endParaRPr lang="en-US" b="1" dirty="0"/>
          </a:p>
        </p:txBody>
      </p:sp>
    </p:spTree>
    <p:extLst>
      <p:ext uri="{BB962C8B-B14F-4D97-AF65-F5344CB8AC3E}">
        <p14:creationId xmlns:p14="http://schemas.microsoft.com/office/powerpoint/2010/main" val="240564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7E428-99CD-A132-B8D5-4F4D63B43A3B}"/>
              </a:ext>
            </a:extLst>
          </p:cNvPr>
          <p:cNvSpPr>
            <a:spLocks noGrp="1"/>
          </p:cNvSpPr>
          <p:nvPr>
            <p:ph type="title"/>
          </p:nvPr>
        </p:nvSpPr>
        <p:spPr>
          <a:xfrm>
            <a:off x="838200" y="0"/>
            <a:ext cx="10515600" cy="961292"/>
          </a:xfrm>
        </p:spPr>
        <p:txBody>
          <a:bodyPr/>
          <a:lstStyle/>
          <a:p>
            <a:pPr algn="ctr"/>
            <a:r>
              <a:rPr lang="en-US" b="1" dirty="0">
                <a:latin typeface="Times New Roman" panose="02020603050405020304" pitchFamily="18" charset="0"/>
                <a:cs typeface="Times New Roman" panose="02020603050405020304" pitchFamily="18" charset="0"/>
              </a:rPr>
              <a:t>God’s View of Language</a:t>
            </a:r>
          </a:p>
        </p:txBody>
      </p:sp>
      <p:sp>
        <p:nvSpPr>
          <p:cNvPr id="3" name="Content Placeholder 2">
            <a:extLst>
              <a:ext uri="{FF2B5EF4-FFF2-40B4-BE49-F238E27FC236}">
                <a16:creationId xmlns:a16="http://schemas.microsoft.com/office/drawing/2014/main" id="{0C0709AB-5ADB-5EA0-7D0A-10768C09A9AC}"/>
              </a:ext>
            </a:extLst>
          </p:cNvPr>
          <p:cNvSpPr>
            <a:spLocks noGrp="1"/>
          </p:cNvSpPr>
          <p:nvPr>
            <p:ph idx="1"/>
          </p:nvPr>
        </p:nvSpPr>
        <p:spPr>
          <a:xfrm>
            <a:off x="838200" y="961292"/>
            <a:ext cx="10515600" cy="5896708"/>
          </a:xfrm>
        </p:spPr>
        <p:txBody>
          <a:bodyPr>
            <a:normAutofit lnSpcReduction="10000"/>
          </a:bodyPr>
          <a:lstStyle/>
          <a:p>
            <a:r>
              <a:rPr lang="en-US" sz="4400" b="1" dirty="0">
                <a:latin typeface="Times New Roman" panose="02020603050405020304" pitchFamily="18" charset="0"/>
                <a:cs typeface="Times New Roman" panose="02020603050405020304" pitchFamily="18" charset="0"/>
              </a:rPr>
              <a:t>Jesus is the </a:t>
            </a:r>
            <a:r>
              <a:rPr lang="en-US" sz="4400" b="1" dirty="0">
                <a:solidFill>
                  <a:srgbClr val="FF0000"/>
                </a:solidFill>
                <a:latin typeface="Times New Roman" panose="02020603050405020304" pitchFamily="18" charset="0"/>
                <a:cs typeface="Times New Roman" panose="02020603050405020304" pitchFamily="18" charset="0"/>
              </a:rPr>
              <a:t>Word</a:t>
            </a:r>
          </a:p>
          <a:p>
            <a:pPr marL="0" indent="0">
              <a:buNone/>
            </a:pPr>
            <a:r>
              <a:rPr lang="en-US" b="1" dirty="0">
                <a:effectLst/>
                <a:latin typeface="Times New Roman" panose="02020603050405020304" pitchFamily="18" charset="0"/>
                <a:ea typeface="Calibri" panose="020F0502020204030204" pitchFamily="34" charset="0"/>
              </a:rPr>
              <a:t>“In the beginning was the Word, and the Word was with God, and the Word was God. </a:t>
            </a:r>
            <a:r>
              <a:rPr lang="en-US" b="1" baseline="30000" dirty="0">
                <a:effectLst/>
                <a:latin typeface="Times New Roman" panose="02020603050405020304" pitchFamily="18" charset="0"/>
                <a:ea typeface="Calibri" panose="020F0502020204030204" pitchFamily="34" charset="0"/>
              </a:rPr>
              <a:t>2 </a:t>
            </a:r>
            <a:r>
              <a:rPr lang="en-US" b="1" dirty="0">
                <a:effectLst/>
                <a:latin typeface="Times New Roman" panose="02020603050405020304" pitchFamily="18" charset="0"/>
                <a:ea typeface="Calibri" panose="020F0502020204030204" pitchFamily="34" charset="0"/>
              </a:rPr>
              <a:t>He was in the beginning with God. </a:t>
            </a:r>
            <a:r>
              <a:rPr lang="en-US" b="1" baseline="30000" dirty="0">
                <a:effectLst/>
                <a:latin typeface="Times New Roman" panose="02020603050405020304" pitchFamily="18" charset="0"/>
                <a:ea typeface="Calibri" panose="020F0502020204030204" pitchFamily="34" charset="0"/>
              </a:rPr>
              <a:t>3 </a:t>
            </a:r>
            <a:r>
              <a:rPr lang="en-US" b="1" dirty="0">
                <a:effectLst/>
                <a:latin typeface="Times New Roman" panose="02020603050405020304" pitchFamily="18" charset="0"/>
                <a:ea typeface="Calibri" panose="020F0502020204030204" pitchFamily="34" charset="0"/>
              </a:rPr>
              <a:t>All things were made through Him, and without Him nothing was made that was made. </a:t>
            </a:r>
            <a:r>
              <a:rPr lang="en-US" b="1" baseline="30000" dirty="0">
                <a:effectLst/>
                <a:latin typeface="Times New Roman" panose="02020603050405020304" pitchFamily="18" charset="0"/>
                <a:ea typeface="Calibri" panose="020F0502020204030204" pitchFamily="34" charset="0"/>
              </a:rPr>
              <a:t>4 </a:t>
            </a:r>
            <a:r>
              <a:rPr lang="en-US" b="1" dirty="0">
                <a:effectLst/>
                <a:latin typeface="Times New Roman" panose="02020603050405020304" pitchFamily="18" charset="0"/>
                <a:ea typeface="Calibri" panose="020F0502020204030204" pitchFamily="34" charset="0"/>
              </a:rPr>
              <a:t>In Him was life, and the life was the light of men. </a:t>
            </a:r>
            <a:r>
              <a:rPr lang="en-US" b="1" baseline="30000" dirty="0">
                <a:effectLst/>
                <a:latin typeface="Times New Roman" panose="02020603050405020304" pitchFamily="18" charset="0"/>
                <a:ea typeface="Calibri" panose="020F0502020204030204" pitchFamily="34" charset="0"/>
              </a:rPr>
              <a:t>5 </a:t>
            </a:r>
            <a:r>
              <a:rPr lang="en-US" b="1" dirty="0">
                <a:effectLst/>
                <a:latin typeface="Times New Roman" panose="02020603050405020304" pitchFamily="18" charset="0"/>
                <a:ea typeface="Calibri" panose="020F0502020204030204" pitchFamily="34" charset="0"/>
              </a:rPr>
              <a:t>And the light shines in the darkness, and the darkness did not comprehend it.” – John 1:1-5</a:t>
            </a:r>
          </a:p>
          <a:p>
            <a:pPr marL="0" indent="0">
              <a:buNone/>
            </a:pPr>
            <a:r>
              <a:rPr lang="en-US" sz="4400" b="1" dirty="0">
                <a:latin typeface="Times New Roman" panose="02020603050405020304" pitchFamily="18" charset="0"/>
              </a:rPr>
              <a:t>The </a:t>
            </a:r>
            <a:r>
              <a:rPr lang="en-US" sz="4400" b="1" dirty="0">
                <a:solidFill>
                  <a:srgbClr val="FF0000"/>
                </a:solidFill>
                <a:latin typeface="Times New Roman" panose="02020603050405020304" pitchFamily="18" charset="0"/>
              </a:rPr>
              <a:t>Word</a:t>
            </a:r>
            <a:r>
              <a:rPr lang="en-US" sz="4400" b="1" dirty="0">
                <a:latin typeface="Times New Roman" panose="02020603050405020304" pitchFamily="18" charset="0"/>
              </a:rPr>
              <a:t> Created…</a:t>
            </a:r>
          </a:p>
          <a:p>
            <a:pPr marL="0" indent="0">
              <a:buNone/>
            </a:pPr>
            <a:r>
              <a:rPr lang="en-US" b="1" dirty="0">
                <a:effectLst/>
                <a:latin typeface="Times New Roman" panose="02020603050405020304" pitchFamily="18" charset="0"/>
                <a:ea typeface="Calibri" panose="020F0502020204030204" pitchFamily="34" charset="0"/>
              </a:rPr>
              <a:t>“For by Him all things were created that are in heaven and that are on earth, visible and invisible, whether thrones or dominions or principalities or powers. All things were created through Him and for Him. </a:t>
            </a:r>
            <a:r>
              <a:rPr lang="en-US" b="1" baseline="30000" dirty="0">
                <a:effectLst/>
                <a:latin typeface="Times New Roman" panose="02020603050405020304" pitchFamily="18" charset="0"/>
                <a:ea typeface="Calibri" panose="020F0502020204030204" pitchFamily="34" charset="0"/>
              </a:rPr>
              <a:t>17 </a:t>
            </a:r>
            <a:r>
              <a:rPr lang="en-US" b="1" dirty="0">
                <a:effectLst/>
                <a:latin typeface="Times New Roman" panose="02020603050405020304" pitchFamily="18" charset="0"/>
                <a:ea typeface="Calibri" panose="020F0502020204030204" pitchFamily="34" charset="0"/>
              </a:rPr>
              <a:t>And He is before all things, and in Him all things consist.” – Colossians 1:16-17</a:t>
            </a:r>
            <a:endParaRPr lang="en-US" dirty="0"/>
          </a:p>
        </p:txBody>
      </p:sp>
    </p:spTree>
    <p:extLst>
      <p:ext uri="{BB962C8B-B14F-4D97-AF65-F5344CB8AC3E}">
        <p14:creationId xmlns:p14="http://schemas.microsoft.com/office/powerpoint/2010/main" val="59802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C42C-4F7F-B404-F2E0-D07AD12B262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Importance of Classifying and Naming</a:t>
            </a:r>
          </a:p>
        </p:txBody>
      </p:sp>
      <p:sp>
        <p:nvSpPr>
          <p:cNvPr id="3" name="Content Placeholder 2">
            <a:extLst>
              <a:ext uri="{FF2B5EF4-FFF2-40B4-BE49-F238E27FC236}">
                <a16:creationId xmlns:a16="http://schemas.microsoft.com/office/drawing/2014/main" id="{C4C61582-47EF-3B3F-8AF5-68673D118E13}"/>
              </a:ext>
            </a:extLst>
          </p:cNvPr>
          <p:cNvSpPr>
            <a:spLocks noGrp="1"/>
          </p:cNvSpPr>
          <p:nvPr>
            <p:ph idx="1"/>
          </p:nvPr>
        </p:nvSpPr>
        <p:spPr>
          <a:xfrm>
            <a:off x="0" y="1301262"/>
            <a:ext cx="12192000" cy="5556738"/>
          </a:xfrm>
        </p:spPr>
        <p:txBody>
          <a:bodyPr/>
          <a:lstStyle/>
          <a:p>
            <a:pPr marL="0" indent="0">
              <a:buNone/>
            </a:pPr>
            <a:r>
              <a:rPr lang="en-US" sz="4400" b="1" dirty="0">
                <a:latin typeface="Times New Roman" panose="02020603050405020304" pitchFamily="18" charset="0"/>
                <a:cs typeface="Times New Roman" panose="02020603050405020304" pitchFamily="18" charset="0"/>
              </a:rPr>
              <a:t>God Names Light, Heaven, the Earth and Seas.</a:t>
            </a:r>
          </a:p>
          <a:p>
            <a:pPr marL="0" indent="0">
              <a:buNone/>
            </a:pPr>
            <a:r>
              <a:rPr lang="en-US" sz="4400" b="1" dirty="0">
                <a:latin typeface="Times New Roman" panose="02020603050405020304" pitchFamily="18" charset="0"/>
                <a:cs typeface="Times New Roman" panose="02020603050405020304" pitchFamily="18" charset="0"/>
              </a:rPr>
              <a:t>Then…</a:t>
            </a:r>
          </a:p>
          <a:p>
            <a:pPr marL="0" indent="0">
              <a:buNone/>
            </a:pPr>
            <a:r>
              <a:rPr lang="en-US" sz="4400" b="1">
                <a:latin typeface="Times New Roman" panose="02020603050405020304" pitchFamily="18" charset="0"/>
                <a:cs typeface="Times New Roman" panose="02020603050405020304" pitchFamily="18" charset="0"/>
              </a:rPr>
              <a:t>Adam’s First </a:t>
            </a:r>
            <a:r>
              <a:rPr lang="en-US" sz="4400" b="1" dirty="0">
                <a:latin typeface="Times New Roman" panose="02020603050405020304" pitchFamily="18" charset="0"/>
                <a:cs typeface="Times New Roman" panose="02020603050405020304" pitchFamily="18" charset="0"/>
              </a:rPr>
              <a:t>T</a:t>
            </a:r>
            <a:r>
              <a:rPr lang="en-US" sz="4400" b="1">
                <a:latin typeface="Times New Roman" panose="02020603050405020304" pitchFamily="18" charset="0"/>
                <a:cs typeface="Times New Roman" panose="02020603050405020304" pitchFamily="18" charset="0"/>
              </a:rPr>
              <a:t>ask</a:t>
            </a:r>
            <a:r>
              <a:rPr lang="en-US" sz="4400" b="1" dirty="0">
                <a:latin typeface="Times New Roman" panose="02020603050405020304" pitchFamily="18" charset="0"/>
                <a:cs typeface="Times New Roman" panose="02020603050405020304" pitchFamily="18" charset="0"/>
              </a:rPr>
              <a:t>…</a:t>
            </a:r>
          </a:p>
          <a:p>
            <a:pPr marL="0" indent="0">
              <a:buNone/>
            </a:pPr>
            <a:r>
              <a:rPr lang="en-US" b="1" dirty="0">
                <a:effectLst/>
                <a:latin typeface="Times New Roman" panose="02020603050405020304" pitchFamily="18" charset="0"/>
                <a:ea typeface="Calibri" panose="020F0502020204030204" pitchFamily="34" charset="0"/>
              </a:rPr>
              <a:t>“Out of the ground the Lord God formed every beast of the field and every bird of the air and brought </a:t>
            </a:r>
            <a:r>
              <a:rPr lang="en-US" b="1" i="1" dirty="0">
                <a:effectLst/>
                <a:latin typeface="Times New Roman" panose="02020603050405020304" pitchFamily="18" charset="0"/>
                <a:ea typeface="Calibri" panose="020F0502020204030204" pitchFamily="34" charset="0"/>
              </a:rPr>
              <a:t>them</a:t>
            </a:r>
            <a:r>
              <a:rPr lang="en-US" b="1" dirty="0">
                <a:effectLst/>
                <a:latin typeface="Times New Roman" panose="02020603050405020304" pitchFamily="18" charset="0"/>
                <a:ea typeface="Calibri" panose="020F0502020204030204" pitchFamily="34" charset="0"/>
              </a:rPr>
              <a:t> to Adam to see what he would call them. And whatever Adam called each living creature, that </a:t>
            </a:r>
            <a:r>
              <a:rPr lang="en-US" b="1" i="1" dirty="0">
                <a:effectLst/>
                <a:latin typeface="Times New Roman" panose="02020603050405020304" pitchFamily="18" charset="0"/>
                <a:ea typeface="Calibri" panose="020F0502020204030204" pitchFamily="34" charset="0"/>
              </a:rPr>
              <a:t>was</a:t>
            </a:r>
            <a:r>
              <a:rPr lang="en-US" b="1" dirty="0">
                <a:effectLst/>
                <a:latin typeface="Times New Roman" panose="02020603050405020304" pitchFamily="18" charset="0"/>
                <a:ea typeface="Calibri" panose="020F0502020204030204" pitchFamily="34" charset="0"/>
              </a:rPr>
              <a:t> its name. </a:t>
            </a:r>
            <a:r>
              <a:rPr lang="en-US" b="1" baseline="30000" dirty="0">
                <a:effectLst/>
                <a:latin typeface="Times New Roman" panose="02020603050405020304" pitchFamily="18" charset="0"/>
                <a:ea typeface="Calibri" panose="020F0502020204030204" pitchFamily="34" charset="0"/>
              </a:rPr>
              <a:t>20 </a:t>
            </a:r>
            <a:r>
              <a:rPr lang="en-US" b="1" dirty="0">
                <a:effectLst/>
                <a:latin typeface="Times New Roman" panose="02020603050405020304" pitchFamily="18" charset="0"/>
                <a:ea typeface="Calibri" panose="020F0502020204030204" pitchFamily="34" charset="0"/>
              </a:rPr>
              <a:t>So Adam gave names to all cattle, to the birds of the air, and to every beast of the field.”  - Genesis 2:19-20</a:t>
            </a:r>
          </a:p>
          <a:p>
            <a:pPr marL="0" indent="0">
              <a:buNone/>
            </a:pPr>
            <a:endParaRPr lang="en-US" b="1" dirty="0">
              <a:latin typeface="Times New Roman" panose="02020603050405020304" pitchFamily="18" charset="0"/>
            </a:endParaRPr>
          </a:p>
          <a:p>
            <a:pPr marL="0" indent="0">
              <a:buNone/>
            </a:pPr>
            <a:r>
              <a:rPr lang="en-US" b="1" dirty="0">
                <a:latin typeface="Times New Roman" panose="02020603050405020304" pitchFamily="18" charset="0"/>
              </a:rPr>
              <a:t>What was God’s priority for Adam? God wants us to know our universe.</a:t>
            </a:r>
            <a:endParaRPr lang="en-US" dirty="0"/>
          </a:p>
        </p:txBody>
      </p:sp>
    </p:spTree>
    <p:extLst>
      <p:ext uri="{BB962C8B-B14F-4D97-AF65-F5344CB8AC3E}">
        <p14:creationId xmlns:p14="http://schemas.microsoft.com/office/powerpoint/2010/main" val="105125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39D44-7CA5-8535-701F-A5499D5B7779}"/>
              </a:ext>
            </a:extLst>
          </p:cNvPr>
          <p:cNvSpPr>
            <a:spLocks noGrp="1"/>
          </p:cNvSpPr>
          <p:nvPr>
            <p:ph type="title"/>
          </p:nvPr>
        </p:nvSpPr>
        <p:spPr>
          <a:xfrm>
            <a:off x="838200" y="1"/>
            <a:ext cx="10515600" cy="996461"/>
          </a:xfrm>
        </p:spPr>
        <p:txBody>
          <a:bodyPr>
            <a:normAutofit/>
          </a:bodyPr>
          <a:lstStyle/>
          <a:p>
            <a:pPr algn="ctr"/>
            <a:r>
              <a:rPr lang="en-US" b="1" dirty="0">
                <a:latin typeface="Times New Roman" panose="02020603050405020304" pitchFamily="18" charset="0"/>
                <a:cs typeface="Times New Roman" panose="02020603050405020304" pitchFamily="18" charset="0"/>
              </a:rPr>
              <a:t>The Order of Creation</a:t>
            </a:r>
          </a:p>
        </p:txBody>
      </p:sp>
      <p:sp>
        <p:nvSpPr>
          <p:cNvPr id="3" name="Content Placeholder 2">
            <a:extLst>
              <a:ext uri="{FF2B5EF4-FFF2-40B4-BE49-F238E27FC236}">
                <a16:creationId xmlns:a16="http://schemas.microsoft.com/office/drawing/2014/main" id="{A00F56FB-F0B9-1F79-88FE-77896E9B54A4}"/>
              </a:ext>
            </a:extLst>
          </p:cNvPr>
          <p:cNvSpPr>
            <a:spLocks noGrp="1"/>
          </p:cNvSpPr>
          <p:nvPr>
            <p:ph idx="1"/>
          </p:nvPr>
        </p:nvSpPr>
        <p:spPr>
          <a:xfrm>
            <a:off x="0" y="996462"/>
            <a:ext cx="12192000" cy="5861537"/>
          </a:xfrm>
        </p:spPr>
        <p:txBody>
          <a:bodyPr/>
          <a:lstStyle/>
          <a:p>
            <a:r>
              <a:rPr lang="en-US" sz="3200" b="1" dirty="0">
                <a:latin typeface="Times New Roman" panose="02020603050405020304" pitchFamily="18" charset="0"/>
                <a:cs typeface="Times New Roman" panose="02020603050405020304" pitchFamily="18" charset="0"/>
              </a:rPr>
              <a:t>Heaven </a:t>
            </a:r>
          </a:p>
          <a:p>
            <a:r>
              <a:rPr lang="en-US" sz="3200" b="1" dirty="0">
                <a:latin typeface="Times New Roman" panose="02020603050405020304" pitchFamily="18" charset="0"/>
                <a:cs typeface="Times New Roman" panose="02020603050405020304" pitchFamily="18" charset="0"/>
              </a:rPr>
              <a:t>Shapeless Earth</a:t>
            </a:r>
          </a:p>
          <a:p>
            <a:r>
              <a:rPr lang="en-US" sz="3200" b="1" dirty="0">
                <a:latin typeface="Times New Roman" panose="02020603050405020304" pitchFamily="18" charset="0"/>
                <a:cs typeface="Times New Roman" panose="02020603050405020304" pitchFamily="18" charset="0"/>
              </a:rPr>
              <a:t>Light</a:t>
            </a:r>
          </a:p>
          <a:p>
            <a:r>
              <a:rPr lang="en-US" sz="3200" b="1" dirty="0">
                <a:latin typeface="Times New Roman" panose="02020603050405020304" pitchFamily="18" charset="0"/>
                <a:cs typeface="Times New Roman" panose="02020603050405020304" pitchFamily="18" charset="0"/>
              </a:rPr>
              <a:t>Formed Earth</a:t>
            </a:r>
          </a:p>
          <a:p>
            <a:r>
              <a:rPr lang="en-US" sz="3200" b="1" dirty="0">
                <a:latin typeface="Times New Roman" panose="02020603050405020304" pitchFamily="18" charset="0"/>
                <a:cs typeface="Times New Roman" panose="02020603050405020304" pitchFamily="18" charset="0"/>
              </a:rPr>
              <a:t>Plant Life</a:t>
            </a:r>
          </a:p>
          <a:p>
            <a:r>
              <a:rPr lang="en-US" sz="3200" b="1" dirty="0">
                <a:latin typeface="Times New Roman" panose="02020603050405020304" pitchFamily="18" charset="0"/>
                <a:cs typeface="Times New Roman" panose="02020603050405020304" pitchFamily="18" charset="0"/>
              </a:rPr>
              <a:t>Lights</a:t>
            </a:r>
          </a:p>
          <a:p>
            <a:r>
              <a:rPr lang="en-US" sz="3200" b="1" dirty="0">
                <a:latin typeface="Times New Roman" panose="02020603050405020304" pitchFamily="18" charset="0"/>
                <a:cs typeface="Times New Roman" panose="02020603050405020304" pitchFamily="18" charset="0"/>
              </a:rPr>
              <a:t>Animal Life</a:t>
            </a:r>
          </a:p>
          <a:p>
            <a:r>
              <a:rPr lang="en-US" sz="3200" b="1" dirty="0">
                <a:latin typeface="Times New Roman" panose="02020603050405020304" pitchFamily="18" charset="0"/>
                <a:cs typeface="Times New Roman" panose="02020603050405020304" pitchFamily="18" charset="0"/>
              </a:rPr>
              <a:t>People</a:t>
            </a:r>
          </a:p>
          <a:p>
            <a:r>
              <a:rPr lang="en-US" b="1" dirty="0">
                <a:effectLst/>
                <a:latin typeface="Times New Roman" panose="02020603050405020304" pitchFamily="18" charset="0"/>
                <a:ea typeface="Calibri" panose="020F0502020204030204" pitchFamily="34" charset="0"/>
              </a:rPr>
              <a:t>He created a space for our place, then made our place habitable, gave us all we need to thrive, then took His time and care and created us, placing us in the environment He prepared for us. God is a God of Order.</a:t>
            </a:r>
            <a:endParaRPr lang="en-US" b="1" dirty="0"/>
          </a:p>
        </p:txBody>
      </p:sp>
    </p:spTree>
    <p:extLst>
      <p:ext uri="{BB962C8B-B14F-4D97-AF65-F5344CB8AC3E}">
        <p14:creationId xmlns:p14="http://schemas.microsoft.com/office/powerpoint/2010/main" val="2222042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05249-B780-91E7-AF0A-4E970741C841}"/>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Kinds and Categories</a:t>
            </a:r>
          </a:p>
        </p:txBody>
      </p:sp>
      <p:sp>
        <p:nvSpPr>
          <p:cNvPr id="3" name="Content Placeholder 2">
            <a:extLst>
              <a:ext uri="{FF2B5EF4-FFF2-40B4-BE49-F238E27FC236}">
                <a16:creationId xmlns:a16="http://schemas.microsoft.com/office/drawing/2014/main" id="{3E55B625-612E-A383-9015-389FD49FFA55}"/>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Genesis 1:11-24 – The word “Kinds” is used 10 times.</a:t>
            </a:r>
          </a:p>
          <a:p>
            <a:endParaRPr lang="en-US" dirty="0"/>
          </a:p>
          <a:p>
            <a:endParaRPr lang="en-US" dirty="0"/>
          </a:p>
          <a:p>
            <a:r>
              <a:rPr lang="en-US" b="1" dirty="0">
                <a:latin typeface="Times New Roman" panose="02020603050405020304" pitchFamily="18" charset="0"/>
                <a:cs typeface="Times New Roman" panose="02020603050405020304" pitchFamily="18" charset="0"/>
              </a:rPr>
              <a:t>Genesis 1:27 – “Male and Female He created them…”</a:t>
            </a:r>
          </a:p>
        </p:txBody>
      </p:sp>
    </p:spTree>
    <p:extLst>
      <p:ext uri="{BB962C8B-B14F-4D97-AF65-F5344CB8AC3E}">
        <p14:creationId xmlns:p14="http://schemas.microsoft.com/office/powerpoint/2010/main" val="1262352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3373B-3D72-DEFC-174D-15AA99086D1F}"/>
              </a:ext>
            </a:extLst>
          </p:cNvPr>
          <p:cNvSpPr>
            <a:spLocks noGrp="1"/>
          </p:cNvSpPr>
          <p:nvPr>
            <p:ph type="title"/>
          </p:nvPr>
        </p:nvSpPr>
        <p:spPr>
          <a:xfrm>
            <a:off x="838200" y="365126"/>
            <a:ext cx="10515600" cy="689952"/>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38410672-CABB-DB2B-5234-354988A661C6}"/>
              </a:ext>
            </a:extLst>
          </p:cNvPr>
          <p:cNvSpPr>
            <a:spLocks noGrp="1"/>
          </p:cNvSpPr>
          <p:nvPr>
            <p:ph idx="1"/>
          </p:nvPr>
        </p:nvSpPr>
        <p:spPr>
          <a:xfrm>
            <a:off x="838200" y="1148862"/>
            <a:ext cx="10515600" cy="5709138"/>
          </a:xfrm>
        </p:spPr>
        <p:txBody>
          <a:bodyPr>
            <a:noAutofit/>
          </a:bodyPr>
          <a:lstStyle/>
          <a:p>
            <a:pPr marL="0" marR="0" indent="0">
              <a:lnSpc>
                <a:spcPct val="200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1.	Seek the counsel of the Lord - “Come now, and let us reason 	together,” Says the Lord…” Isaiah 1:18</a:t>
            </a:r>
          </a:p>
          <a:p>
            <a:pPr marL="0" marR="0" indent="0">
              <a:lnSpc>
                <a:spcPct val="200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2.	Respect and Obey the Lord - “Fear God and keep His 	commandments, for this is man’s all.” Ecclesiastes 12:14</a:t>
            </a:r>
          </a:p>
          <a:p>
            <a:pPr marL="0" indent="0">
              <a:lnSpc>
                <a:spcPct val="200000"/>
              </a:lnSpc>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3.	Keep faith in the Lord - “Examine yourselves </a:t>
            </a:r>
            <a:r>
              <a:rPr lang="en-US" b="1" i="1" dirty="0">
                <a:effectLst/>
                <a:latin typeface="Times New Roman" panose="02020603050405020304" pitchFamily="18" charset="0"/>
                <a:ea typeface="Calibri" panose="020F0502020204030204" pitchFamily="34" charset="0"/>
                <a:cs typeface="Times New Roman" panose="02020603050405020304" pitchFamily="18" charset="0"/>
              </a:rPr>
              <a:t>as to</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whether 	you are in the faith. Test yourselves.” - 2 Corinthians 13:5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0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652</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Lessons from Last Week</vt:lpstr>
      <vt:lpstr>Origins Determine Conclusions</vt:lpstr>
      <vt:lpstr>God’s View of Language</vt:lpstr>
      <vt:lpstr>The Importance of Classifying and Naming</vt:lpstr>
      <vt:lpstr>The Order of Creation</vt:lpstr>
      <vt:lpstr>Kinds and Categories</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Last Week</dc:title>
  <dc:creator>Tony Borton</dc:creator>
  <cp:lastModifiedBy>Tony Borton</cp:lastModifiedBy>
  <cp:revision>2</cp:revision>
  <dcterms:created xsi:type="dcterms:W3CDTF">2022-06-01T15:37:57Z</dcterms:created>
  <dcterms:modified xsi:type="dcterms:W3CDTF">2022-06-01T17:42:19Z</dcterms:modified>
</cp:coreProperties>
</file>