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2" d="100"/>
          <a:sy n="8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E3115-07C4-4230-B319-6EA42C248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646AB3-26C3-4DDD-B1B3-79222ACFC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E5B74D-FA7D-4D31-9151-64918EF70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208E-FA4B-480A-9C02-F84DAB2349A6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79CB2-E36F-46E0-9305-82B627178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13EBB-7E35-4AA8-8D2D-7E33AB93A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762F-E5FE-4843-AE77-1CA00471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089E-70F7-4D0A-9FB7-21859D5CA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49C2F6-4191-4893-8D01-F92872D0F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C5DF2-2B44-46AA-9CB6-BC5D2055B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208E-FA4B-480A-9C02-F84DAB2349A6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F245B-B9BC-43B2-8374-BC4050772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63A56-228C-42FE-930E-A759614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762F-E5FE-4843-AE77-1CA00471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0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296DC1-C87C-453E-9A2D-5D0F3C809D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FABE63-D2EB-4304-B971-BDC3C8F15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CE00A-F86A-4B6D-AFFE-9ACB4447E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208E-FA4B-480A-9C02-F84DAB2349A6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3ADD9-6B06-4199-AE38-32AEF489D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4E248-102E-4DCA-A536-87869FACC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762F-E5FE-4843-AE77-1CA00471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5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EE44-1311-410F-B70A-2A4799FFA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F4E3E-28FF-4F66-86A3-2589EE055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A0F84-588F-4F71-8E78-D05AAAF58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208E-FA4B-480A-9C02-F84DAB2349A6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7B866-3294-4CFD-A868-7D4A32E48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8F844-8010-44BE-B1B8-345B7F9C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762F-E5FE-4843-AE77-1CA00471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8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DB793-0CED-48E0-85CD-27CB03FC8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984C9-E523-49EB-96C3-021D63069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294FA-FBAB-4F5F-A1DB-ABA4A1E5F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208E-FA4B-480A-9C02-F84DAB2349A6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80757-0C02-40AA-B805-8E19146BB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290-1222-4E4D-8A83-3F837F66B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762F-E5FE-4843-AE77-1CA00471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3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CAFC-94B7-47B0-BF58-5D83A5230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934A2-6019-4A9F-B739-BF573DB8B5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E83DC-DD34-43BA-80FB-AEB447A83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ECB92-D262-4A25-BEEF-4B25B132C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208E-FA4B-480A-9C02-F84DAB2349A6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014A3F-9C93-46F8-8828-3F7C0907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7BEC6-D64E-409D-B32F-C8331E8ED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762F-E5FE-4843-AE77-1CA00471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1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7E8B9-63CF-4AA1-A400-0C8C450D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6E82A-704A-4DD9-8B06-9086C11DE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77F5B-FABA-4EEA-BEC4-271FCDE22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429595-DEDB-4426-AA54-356A2D47D0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599B9E-474F-445A-912B-2EB900F47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3A6C1F-0474-4376-AE2D-C929F1E7F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208E-FA4B-480A-9C02-F84DAB2349A6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1F5F6D-B293-4ED1-BD84-08F052DC1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EDB54E-5D06-420B-A041-292C76A07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762F-E5FE-4843-AE77-1CA00471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85E97-C534-4B26-A09F-134E1EB49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57828F-34FB-445F-9E6F-E5D213FDD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208E-FA4B-480A-9C02-F84DAB2349A6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0A8F92-AA69-45FD-B8C6-8F8AF2E20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E978D5-37F6-4035-B030-F91BD2CFC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762F-E5FE-4843-AE77-1CA00471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6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91EDD7-C710-4786-9BD7-976E8EA94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208E-FA4B-480A-9C02-F84DAB2349A6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E9DE7D-DB8D-4D6D-A28C-7F483A1F1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CC77D-B4D8-4292-9BBE-A129EA4A6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762F-E5FE-4843-AE77-1CA00471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9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D24E5-2FC0-4320-9C70-923F6CD26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411D0D-5D21-472D-9E31-2F63C4232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8FA462-AFBA-4423-BDE7-D963D77AD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6E9D6-B290-40B1-AAB7-6E5122AC6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208E-FA4B-480A-9C02-F84DAB2349A6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6F551A-347C-4F4A-9502-BE26837FB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114B63-6858-41A4-8E82-0987BB545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762F-E5FE-4843-AE77-1CA00471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51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7193-92B2-4E89-9EFC-975E6CC20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18AD37-DDD0-40EC-9E6C-47CFCC71D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F1400-FFB9-4355-9300-D79305738A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87168-CA32-4571-9CB4-96F375EFD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A208E-FA4B-480A-9C02-F84DAB2349A6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A8FB2-861E-4A9B-8E7E-17BDE257C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0107A-79F5-430D-B55D-657F154A2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F762F-E5FE-4843-AE77-1CA00471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2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31CFDA-B803-4C00-A552-1AD794E70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1B03D-9791-4F93-AF4C-7B2C1EAC7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F6E55-A189-4BD7-A5A1-D92F40D11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A208E-FA4B-480A-9C02-F84DAB2349A6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44375-53DF-4344-B9F5-EA7848823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0BF97-9556-4BEB-BF11-64FD5B9F73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F762F-E5FE-4843-AE77-1CA004716C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9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995667-BC19-4A58-BDE3-733CF8E70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0962"/>
            <a:ext cx="12192000" cy="669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65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22457E-8C9C-4E25-AC2D-5202D0B78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The Problem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85813E-6287-463E-BAB9-7E904FC87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9231"/>
            <a:ext cx="12192000" cy="59787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God Sets the Expectation (Genesis 2:15-17)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“Then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God took the man and put him in the garden of Eden to tend and keep it.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God commanded the man, saying, “Of every tree of the garden you may freely eat;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but of the tree of the knowledge of good and evil you shall not eat, for in the day that you eat of it you shall surely die.”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system-ui"/>
              </a:rPr>
              <a:t>Man Fails to Meet the Expectation (Genesis 3:1-24) Read with me…</a:t>
            </a:r>
          </a:p>
          <a:p>
            <a:pPr marL="0" indent="0">
              <a:buNone/>
            </a:pPr>
            <a:endParaRPr lang="en-US" b="1" i="0" dirty="0">
              <a:solidFill>
                <a:srgbClr val="000000"/>
              </a:solidFill>
              <a:effectLst/>
              <a:latin typeface="system-ui"/>
            </a:endParaRPr>
          </a:p>
          <a:p>
            <a:pPr marL="0" indent="0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system-ui"/>
              </a:rPr>
              <a:t>Blood Must be Shed (Leviticus 17:11, Genesis 9:5-6)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“For the life of the flesh </a:t>
            </a:r>
            <a:r>
              <a:rPr lang="en-US" b="0" i="1" dirty="0">
                <a:solidFill>
                  <a:srgbClr val="000000"/>
                </a:solidFill>
                <a:effectLst/>
                <a:latin typeface="system-ui"/>
              </a:rPr>
              <a:t>is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in the blood, and I have given it to you upon the altar to make atonement for your souls; for it </a:t>
            </a:r>
            <a:r>
              <a:rPr lang="en-US" b="0" i="1" dirty="0">
                <a:solidFill>
                  <a:srgbClr val="000000"/>
                </a:solidFill>
                <a:effectLst/>
                <a:latin typeface="system-ui"/>
              </a:rPr>
              <a:t>is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the blood </a:t>
            </a:r>
            <a:r>
              <a:rPr lang="en-US" b="0" i="1" dirty="0">
                <a:solidFill>
                  <a:srgbClr val="000000"/>
                </a:solidFill>
                <a:effectLst/>
                <a:latin typeface="system-ui"/>
              </a:rPr>
              <a:t>that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makes atonement for the soul.’” </a:t>
            </a:r>
          </a:p>
          <a:p>
            <a:pPr marL="0" indent="0">
              <a:buNone/>
            </a:pPr>
            <a:r>
              <a:rPr lang="en-US" i="0" dirty="0">
                <a:solidFill>
                  <a:srgbClr val="000000"/>
                </a:solidFill>
                <a:effectLst/>
                <a:latin typeface="system-ui"/>
              </a:rPr>
              <a:t>“Surely for your lifeblood I will demand a reckoning; from the hand of every beast I will require it, and from the hand of man. From the hand of every man’s brother I will require the life of man. “Whoever sheds man’s blood, By man his blood shall be shed; For in the image of God He made man.”</a:t>
            </a:r>
          </a:p>
        </p:txBody>
      </p:sp>
    </p:spTree>
    <p:extLst>
      <p:ext uri="{BB962C8B-B14F-4D97-AF65-F5344CB8AC3E}">
        <p14:creationId xmlns:p14="http://schemas.microsoft.com/office/powerpoint/2010/main" val="294749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6394E-1D37-4B14-B075-5E0AD01E0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The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D7E86-A4DD-409F-B979-94A25BF19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1037"/>
            <a:ext cx="12192000" cy="6176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Jesus is the Promise (Genesis 3:15)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“And I will put enmity Between you and the woman, And between your seed and her Seed; He shall bruise your head, And you shall bruise His heel.”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Jesus Became Flesh (John 1:14)</a:t>
            </a:r>
          </a:p>
          <a:p>
            <a:pPr marL="0" indent="0">
              <a:buNone/>
            </a:pPr>
            <a:r>
              <a:rPr lang="en-US" dirty="0"/>
              <a:t>“And the Word became flesh and dwelt among us, and we beheld His glory, the glory as of the only begotten of the Father, full of grace and truth.”</a:t>
            </a:r>
          </a:p>
          <a:p>
            <a:pPr marL="0" indent="0">
              <a:buNone/>
            </a:pPr>
            <a:r>
              <a:rPr lang="en-US" b="1" dirty="0"/>
              <a:t>Jesus Became the Sacrifice (1 Corinthians 15:3-4, 20-22)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000000"/>
                </a:solidFill>
                <a:effectLst/>
                <a:latin typeface="system-ui"/>
              </a:rPr>
              <a:t>“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For I delivered to you first of all that which I also received: that Christ died for our sins according to the Scriptures,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 that He was buried, and that He rose again the third day according to the Scriptures…”</a:t>
            </a:r>
          </a:p>
          <a:p>
            <a:pPr marL="0" indent="0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But now Christ is risen from the dead </a:t>
            </a:r>
            <a:r>
              <a:rPr lang="en-US" b="0" i="1" dirty="0">
                <a:solidFill>
                  <a:srgbClr val="000000"/>
                </a:solidFill>
                <a:effectLst/>
                <a:latin typeface="system-ui"/>
              </a:rPr>
              <a:t>and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has become the firstfruits of those who have fallen asleep.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21 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For since by man </a:t>
            </a:r>
            <a:r>
              <a:rPr lang="en-US" b="0" i="1" dirty="0">
                <a:solidFill>
                  <a:srgbClr val="000000"/>
                </a:solidFill>
                <a:effectLst/>
                <a:latin typeface="system-ui"/>
              </a:rPr>
              <a:t>came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death, by Man also </a:t>
            </a:r>
            <a:r>
              <a:rPr lang="en-US" b="0" i="1" dirty="0">
                <a:solidFill>
                  <a:srgbClr val="000000"/>
                </a:solidFill>
                <a:effectLst/>
                <a:latin typeface="system-ui"/>
              </a:rPr>
              <a:t>came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the resurrection of the dead.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22 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For as in Adam all die, even so in Christ all shall be made alive. 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059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82DEC-F544-4041-B8D5-7DDA61CE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The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CF215-1679-4CDE-ABE7-D45249E36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5446"/>
            <a:ext cx="12192000" cy="607255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He Who Believes (Romans 10:9, 13)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”…if you confess with your mouth the Lord Jesus and believe in your heart that God has raised Him from the dead, you will be saved.” 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“</a:t>
            </a:r>
            <a:r>
              <a:rPr lang="en-US" dirty="0">
                <a:solidFill>
                  <a:srgbClr val="000000"/>
                </a:solidFill>
                <a:latin typeface="system-ui"/>
              </a:rPr>
              <a:t>…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whoever calls on the name of the </a:t>
            </a:r>
            <a:r>
              <a:rPr lang="en-US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shall be saved.”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He Who Does Not Believe (Romans 1:18-21)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“For the wrath of God is revealed from heaven against all ungodliness and unrighteousness of men, who suppress the truth in unrighteousness,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because what may be known of God is manifest in them, for God has shown </a:t>
            </a:r>
            <a:r>
              <a:rPr lang="en-US" b="0" i="1" dirty="0">
                <a:solidFill>
                  <a:srgbClr val="000000"/>
                </a:solidFill>
                <a:effectLst/>
                <a:latin typeface="system-ui"/>
              </a:rPr>
              <a:t>it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to them.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For since the creation of the world His invisible </a:t>
            </a:r>
            <a:r>
              <a:rPr lang="en-US" b="0" i="1" dirty="0">
                <a:solidFill>
                  <a:srgbClr val="000000"/>
                </a:solidFill>
                <a:effectLst/>
                <a:latin typeface="system-ui"/>
              </a:rPr>
              <a:t>attributes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are clearly seen, being understood by the things that are made, </a:t>
            </a:r>
            <a:r>
              <a:rPr lang="en-US" b="0" i="1" dirty="0">
                <a:solidFill>
                  <a:srgbClr val="000000"/>
                </a:solidFill>
                <a:effectLst/>
                <a:latin typeface="system-ui"/>
              </a:rPr>
              <a:t>even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His eternal power and Godhead, so that they are without excuse,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21 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because, although they knew God, they did not glorify </a:t>
            </a:r>
            <a:r>
              <a:rPr lang="en-US" b="0" i="1" dirty="0">
                <a:solidFill>
                  <a:srgbClr val="000000"/>
                </a:solidFill>
                <a:effectLst/>
                <a:latin typeface="system-ui"/>
              </a:rPr>
              <a:t>Him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as God, nor were thankful, but became futile in their thoughts, and their foolish hearts were darkened.”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1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4ADA8-4959-44A3-82B4-A6BA85A37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The Consequence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13F2A-BF45-4B76-BBCF-7A0413068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81037"/>
            <a:ext cx="12192000" cy="6176962"/>
          </a:xfrm>
        </p:spPr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Either You are, or You are not, SAVED. (John 3:36)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“He who believes in the Son has everlasting life; and he who does not believe the Son shall not see life, but the wrath of God abides on him.”</a:t>
            </a:r>
          </a:p>
        </p:txBody>
      </p:sp>
    </p:spTree>
    <p:extLst>
      <p:ext uri="{BB962C8B-B14F-4D97-AF65-F5344CB8AC3E}">
        <p14:creationId xmlns:p14="http://schemas.microsoft.com/office/powerpoint/2010/main" val="3346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12D90-E063-4478-90D3-79361562D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Tony Borton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3B7C3-A9F5-44B3-B4BB-F94A9B0D0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307-631-7544</a:t>
            </a:r>
          </a:p>
        </p:txBody>
      </p:sp>
    </p:spTree>
    <p:extLst>
      <p:ext uri="{BB962C8B-B14F-4D97-AF65-F5344CB8AC3E}">
        <p14:creationId xmlns:p14="http://schemas.microsoft.com/office/powerpoint/2010/main" val="577471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652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system-ui</vt:lpstr>
      <vt:lpstr>Office Theme</vt:lpstr>
      <vt:lpstr>PowerPoint Presentation</vt:lpstr>
      <vt:lpstr>The Problem </vt:lpstr>
      <vt:lpstr>The Solution</vt:lpstr>
      <vt:lpstr>The Response</vt:lpstr>
      <vt:lpstr>The Consequence</vt:lpstr>
      <vt:lpstr>Tony Borton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</dc:title>
  <dc:creator>Tony Borton</dc:creator>
  <cp:lastModifiedBy>Tony Borton</cp:lastModifiedBy>
  <cp:revision>6</cp:revision>
  <dcterms:created xsi:type="dcterms:W3CDTF">2022-04-13T17:20:44Z</dcterms:created>
  <dcterms:modified xsi:type="dcterms:W3CDTF">2022-04-17T14:28:17Z</dcterms:modified>
</cp:coreProperties>
</file>