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2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3B70-FAA1-0103-077F-8FD7E6B035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EBBD2A-CB56-44F1-B933-D5446072EC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973595-9DC7-60EA-670B-981ECB919090}"/>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5" name="Footer Placeholder 4">
            <a:extLst>
              <a:ext uri="{FF2B5EF4-FFF2-40B4-BE49-F238E27FC236}">
                <a16:creationId xmlns:a16="http://schemas.microsoft.com/office/drawing/2014/main" id="{A25AFA8F-3B46-B898-0BF2-3665FEE31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0FE939-7BDA-0E09-FC0B-52D6A144958E}"/>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214020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019F7-85E3-92AE-B17A-1F198F9BCA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48CC3B-B7B5-4ED1-1838-710C14DBB1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B8193-2F23-1D3E-4FE3-CEC82160F53B}"/>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5" name="Footer Placeholder 4">
            <a:extLst>
              <a:ext uri="{FF2B5EF4-FFF2-40B4-BE49-F238E27FC236}">
                <a16:creationId xmlns:a16="http://schemas.microsoft.com/office/drawing/2014/main" id="{1F42D443-4967-3FD2-AAF6-99678281A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71F414-C7B3-A9C2-4042-544D558E54AC}"/>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157198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E79DE-CC4D-AFD7-8926-5056CAA27A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20BA9E-CF49-9846-500F-7B88FF06A1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02B82-DF0F-A854-472B-EF94E05678AE}"/>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5" name="Footer Placeholder 4">
            <a:extLst>
              <a:ext uri="{FF2B5EF4-FFF2-40B4-BE49-F238E27FC236}">
                <a16:creationId xmlns:a16="http://schemas.microsoft.com/office/drawing/2014/main" id="{739F986F-EDCA-3006-719A-2A77D7D97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C3AAB-3532-AF72-9507-26C9C54409F0}"/>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1897159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A80E0-A641-94F3-2F5B-BB7184B69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9D072-D419-8003-3A06-F27ABEC1AA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1A7AA-69E0-F30C-2CA9-0EB2C640E0B8}"/>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5" name="Footer Placeholder 4">
            <a:extLst>
              <a:ext uri="{FF2B5EF4-FFF2-40B4-BE49-F238E27FC236}">
                <a16:creationId xmlns:a16="http://schemas.microsoft.com/office/drawing/2014/main" id="{6D7BD946-A082-0A1B-E196-0AFE21868A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909D4-46C8-EFEC-F4CB-F119077ED132}"/>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2421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8C64F-C34E-F703-B7BB-13B820E3BB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F57676-1F82-4BC2-B5E3-529D4555D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8F33BD-1DDA-E520-C90B-8D5E983C3ACC}"/>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5" name="Footer Placeholder 4">
            <a:extLst>
              <a:ext uri="{FF2B5EF4-FFF2-40B4-BE49-F238E27FC236}">
                <a16:creationId xmlns:a16="http://schemas.microsoft.com/office/drawing/2014/main" id="{17A893AC-6078-863B-6BA7-261C75CB2E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2A55E-993B-F8CA-A384-6FB201873C8D}"/>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241848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B358A-B5FA-29CC-9DD2-9BA3132F53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1F0074-C5BD-C726-9FA4-228FED1A3B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C73813-55A3-B5E8-B7BC-08D03C4324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FD9A09-D5B4-9D07-F66E-E7B3E123FA27}"/>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6" name="Footer Placeholder 5">
            <a:extLst>
              <a:ext uri="{FF2B5EF4-FFF2-40B4-BE49-F238E27FC236}">
                <a16:creationId xmlns:a16="http://schemas.microsoft.com/office/drawing/2014/main" id="{E4036B6B-727D-A869-DD06-5112F12B73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D71989-D927-48A6-5667-B4967E3470AA}"/>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227943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BC08E-814C-F09F-680C-8B025990E7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CC9311-88E4-77F7-F8F7-7AF706812F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CE30F-2363-977A-6D2D-E98D8B1F89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9B644D-E400-06E7-173F-1BD235E993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D00095-317F-A6EF-1F0C-94248BBC62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9F5392-EC1A-D8EF-9E4A-4AD63415C297}"/>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8" name="Footer Placeholder 7">
            <a:extLst>
              <a:ext uri="{FF2B5EF4-FFF2-40B4-BE49-F238E27FC236}">
                <a16:creationId xmlns:a16="http://schemas.microsoft.com/office/drawing/2014/main" id="{40D11532-73AB-9F33-C228-CCA55AE73B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BA8249-B891-9296-4071-7851D92C2C4F}"/>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1217182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AE16B-303F-606A-C402-A913B9BF39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543A60-202A-D7D1-9857-AB10C880994C}"/>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4" name="Footer Placeholder 3">
            <a:extLst>
              <a:ext uri="{FF2B5EF4-FFF2-40B4-BE49-F238E27FC236}">
                <a16:creationId xmlns:a16="http://schemas.microsoft.com/office/drawing/2014/main" id="{0529DBAD-1CE3-0851-20A3-3D85B2594B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2336D2-B30E-45AF-90D4-66FF2FF94AEB}"/>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41668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0E9981-6E9A-56EC-8B66-9FE0D9D0C494}"/>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3" name="Footer Placeholder 2">
            <a:extLst>
              <a:ext uri="{FF2B5EF4-FFF2-40B4-BE49-F238E27FC236}">
                <a16:creationId xmlns:a16="http://schemas.microsoft.com/office/drawing/2014/main" id="{8672453E-D676-996A-EA58-8895FD1DC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A29FEE-D9AA-F8FB-C57C-43835631262E}"/>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90221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BDE5-0CCB-74A5-11B8-F1C92687A1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AA5E6A-CCA4-1F49-A5F5-7E5A51CEC4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F07BE7-6BD4-25D5-FEC4-86E95DA9B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276BF0-82DD-43FF-D193-4F6FE75DC4EA}"/>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6" name="Footer Placeholder 5">
            <a:extLst>
              <a:ext uri="{FF2B5EF4-FFF2-40B4-BE49-F238E27FC236}">
                <a16:creationId xmlns:a16="http://schemas.microsoft.com/office/drawing/2014/main" id="{3FC4799C-5D8E-13B0-6A04-4E2B523FFD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0367C-74F9-B883-64DC-C3E45E281372}"/>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4288443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BE0C4-BA07-E7F3-01B3-68CF11D0E8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B08444-6C9E-C982-F1F8-186226EA09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D744E1-70BA-C9CE-B903-31B82F827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03F23-8DB3-BEE5-073A-BD365C3F2656}"/>
              </a:ext>
            </a:extLst>
          </p:cNvPr>
          <p:cNvSpPr>
            <a:spLocks noGrp="1"/>
          </p:cNvSpPr>
          <p:nvPr>
            <p:ph type="dt" sz="half" idx="10"/>
          </p:nvPr>
        </p:nvSpPr>
        <p:spPr/>
        <p:txBody>
          <a:bodyPr/>
          <a:lstStyle/>
          <a:p>
            <a:fld id="{497F922F-EBCF-4A53-9BAA-1B3D60A1696C}" type="datetimeFigureOut">
              <a:rPr lang="en-US" smtClean="0"/>
              <a:t>6/21/2022</a:t>
            </a:fld>
            <a:endParaRPr lang="en-US"/>
          </a:p>
        </p:txBody>
      </p:sp>
      <p:sp>
        <p:nvSpPr>
          <p:cNvPr id="6" name="Footer Placeholder 5">
            <a:extLst>
              <a:ext uri="{FF2B5EF4-FFF2-40B4-BE49-F238E27FC236}">
                <a16:creationId xmlns:a16="http://schemas.microsoft.com/office/drawing/2014/main" id="{DC434BCE-19CC-EF9A-2291-01F0333E9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AF9709-01BF-7444-F5D4-324BCE9BDED4}"/>
              </a:ext>
            </a:extLst>
          </p:cNvPr>
          <p:cNvSpPr>
            <a:spLocks noGrp="1"/>
          </p:cNvSpPr>
          <p:nvPr>
            <p:ph type="sldNum" sz="quarter" idx="12"/>
          </p:nvPr>
        </p:nvSpPr>
        <p:spPr/>
        <p:txBody>
          <a:bodyPr/>
          <a:lstStyle/>
          <a:p>
            <a:fld id="{23EB08DC-06FE-4AB9-9328-A25FEE2FD5E7}" type="slidenum">
              <a:rPr lang="en-US" smtClean="0"/>
              <a:t>‹#›</a:t>
            </a:fld>
            <a:endParaRPr lang="en-US"/>
          </a:p>
        </p:txBody>
      </p:sp>
    </p:spTree>
    <p:extLst>
      <p:ext uri="{BB962C8B-B14F-4D97-AF65-F5344CB8AC3E}">
        <p14:creationId xmlns:p14="http://schemas.microsoft.com/office/powerpoint/2010/main" val="394312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1047D6-B715-7BE5-CF8E-9495CB41DD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FBFC93-84FA-4910-D864-93D55D5FF5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901D7-E1C0-EE8E-8FA8-3750D1182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F922F-EBCF-4A53-9BAA-1B3D60A1696C}" type="datetimeFigureOut">
              <a:rPr lang="en-US" smtClean="0"/>
              <a:t>6/21/2022</a:t>
            </a:fld>
            <a:endParaRPr lang="en-US"/>
          </a:p>
        </p:txBody>
      </p:sp>
      <p:sp>
        <p:nvSpPr>
          <p:cNvPr id="5" name="Footer Placeholder 4">
            <a:extLst>
              <a:ext uri="{FF2B5EF4-FFF2-40B4-BE49-F238E27FC236}">
                <a16:creationId xmlns:a16="http://schemas.microsoft.com/office/drawing/2014/main" id="{DE16F39B-EDCC-2274-6748-90E0D2A907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DDCBAE-0EAB-FE7D-CE17-2A975FF831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B08DC-06FE-4AB9-9328-A25FEE2FD5E7}" type="slidenum">
              <a:rPr lang="en-US" smtClean="0"/>
              <a:t>‹#›</a:t>
            </a:fld>
            <a:endParaRPr lang="en-US"/>
          </a:p>
        </p:txBody>
      </p:sp>
    </p:spTree>
    <p:extLst>
      <p:ext uri="{BB962C8B-B14F-4D97-AF65-F5344CB8AC3E}">
        <p14:creationId xmlns:p14="http://schemas.microsoft.com/office/powerpoint/2010/main" val="3167891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FFAB33-E756-828A-0CEB-859BC622A9C1}"/>
              </a:ext>
            </a:extLst>
          </p:cNvPr>
          <p:cNvSpPr>
            <a:spLocks noGrp="1"/>
          </p:cNvSpPr>
          <p:nvPr>
            <p:ph type="title"/>
          </p:nvPr>
        </p:nvSpPr>
        <p:spPr>
          <a:xfrm>
            <a:off x="838200" y="0"/>
            <a:ext cx="10515600" cy="480646"/>
          </a:xfrm>
        </p:spPr>
        <p:txBody>
          <a:bodyPr>
            <a:noAutofit/>
          </a:bodyPr>
          <a:lstStyle/>
          <a:p>
            <a:pPr algn="ctr"/>
            <a:r>
              <a:rPr lang="en-US" b="1" dirty="0">
                <a:latin typeface="Times New Roman" panose="02020603050405020304" pitchFamily="18" charset="0"/>
                <a:cs typeface="Times New Roman" panose="02020603050405020304" pitchFamily="18" charset="0"/>
              </a:rPr>
              <a:t>Convention or Institution?</a:t>
            </a:r>
          </a:p>
        </p:txBody>
      </p:sp>
      <p:sp>
        <p:nvSpPr>
          <p:cNvPr id="5" name="Content Placeholder 4">
            <a:extLst>
              <a:ext uri="{FF2B5EF4-FFF2-40B4-BE49-F238E27FC236}">
                <a16:creationId xmlns:a16="http://schemas.microsoft.com/office/drawing/2014/main" id="{7727AAF0-6415-2765-8B9E-ED521258E624}"/>
              </a:ext>
            </a:extLst>
          </p:cNvPr>
          <p:cNvSpPr>
            <a:spLocks noGrp="1"/>
          </p:cNvSpPr>
          <p:nvPr>
            <p:ph idx="1"/>
          </p:nvPr>
        </p:nvSpPr>
        <p:spPr>
          <a:xfrm>
            <a:off x="0" y="715108"/>
            <a:ext cx="12192000" cy="6142892"/>
          </a:xfrm>
        </p:spPr>
        <p:txBody>
          <a:bodyPr/>
          <a:lstStyle/>
          <a:p>
            <a:pPr marL="0" indent="0">
              <a:buNone/>
            </a:pPr>
            <a:r>
              <a:rPr lang="en-US" sz="4000" b="1" dirty="0">
                <a:latin typeface="Times New Roman" panose="02020603050405020304" pitchFamily="18" charset="0"/>
                <a:cs typeface="Times New Roman" panose="02020603050405020304" pitchFamily="18" charset="0"/>
              </a:rPr>
              <a:t>Convention – Arbitrarily determined by the majority, can change easily based on public sentiment.</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Institution - A well-established and structured pattern of behavior or of relationships that is accepted as a fundamental part of a culture.</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Divine Institution – An institution established by God in His word that serves to organize people or provide organization.</a:t>
            </a:r>
          </a:p>
          <a:p>
            <a:pPr marL="0" indent="0">
              <a:buNone/>
            </a:pPr>
            <a:endParaRPr lang="en-US" sz="40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2498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4C847-5BEA-9003-3EE7-63C5DC685559}"/>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First Two Divine Institutions</a:t>
            </a:r>
          </a:p>
        </p:txBody>
      </p:sp>
      <p:sp>
        <p:nvSpPr>
          <p:cNvPr id="3" name="Content Placeholder 2">
            <a:extLst>
              <a:ext uri="{FF2B5EF4-FFF2-40B4-BE49-F238E27FC236}">
                <a16:creationId xmlns:a16="http://schemas.microsoft.com/office/drawing/2014/main" id="{F552B725-8DB3-69AB-A7D5-5DE874D24647}"/>
              </a:ext>
            </a:extLst>
          </p:cNvPr>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Responsible Labor  = Genesis 1:28 – “Then God blessed them, and God said to them, “Be fruitful and multiply; fill the earth and subdue it; have dominion over the fish of the sea, over the birds of the air, and over every living thing that moves on the earth.”</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Marriage = Genesis 2:24 – “Therefore a man shall leave his father and mother and be joined to his wife, and they shall become one flesh.”</a:t>
            </a:r>
          </a:p>
          <a:p>
            <a:pPr marL="0" indent="0">
              <a:buNone/>
            </a:pPr>
            <a:r>
              <a:rPr lang="en-US" b="1" dirty="0">
                <a:latin typeface="Times New Roman" panose="02020603050405020304" pitchFamily="18" charset="0"/>
                <a:cs typeface="Times New Roman" panose="02020603050405020304" pitchFamily="18" charset="0"/>
              </a:rPr>
              <a:t>Matthew 19:6 – </a:t>
            </a:r>
            <a:r>
              <a:rPr lang="en-US" b="1" dirty="0">
                <a:solidFill>
                  <a:srgbClr val="FF0000"/>
                </a:solidFill>
                <a:latin typeface="Times New Roman" panose="02020603050405020304" pitchFamily="18" charset="0"/>
                <a:cs typeface="Times New Roman" panose="02020603050405020304" pitchFamily="18" charset="0"/>
              </a:rPr>
              <a:t>“Therefore what God has joined together, let not man separate.”</a:t>
            </a:r>
          </a:p>
          <a:p>
            <a:endParaRPr lang="en-US" dirty="0"/>
          </a:p>
        </p:txBody>
      </p:sp>
    </p:spTree>
    <p:extLst>
      <p:ext uri="{BB962C8B-B14F-4D97-AF65-F5344CB8AC3E}">
        <p14:creationId xmlns:p14="http://schemas.microsoft.com/office/powerpoint/2010/main" val="350808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B9724-8DA5-938E-89BB-5A78A5E27DA7}"/>
              </a:ext>
            </a:extLst>
          </p:cNvPr>
          <p:cNvSpPr>
            <a:spLocks noGrp="1"/>
          </p:cNvSpPr>
          <p:nvPr>
            <p:ph type="title"/>
          </p:nvPr>
        </p:nvSpPr>
        <p:spPr>
          <a:xfrm>
            <a:off x="838200" y="1"/>
            <a:ext cx="10515600" cy="832338"/>
          </a:xfrm>
        </p:spPr>
        <p:txBody>
          <a:bodyPr>
            <a:normAutofit/>
          </a:bodyPr>
          <a:lstStyle/>
          <a:p>
            <a:pPr algn="ctr"/>
            <a:r>
              <a:rPr lang="en-US" b="1" dirty="0">
                <a:latin typeface="Times New Roman" panose="02020603050405020304" pitchFamily="18" charset="0"/>
                <a:cs typeface="Times New Roman" panose="02020603050405020304" pitchFamily="18" charset="0"/>
              </a:rPr>
              <a:t>Divine Institution #3 – The Family</a:t>
            </a:r>
          </a:p>
        </p:txBody>
      </p:sp>
      <p:sp>
        <p:nvSpPr>
          <p:cNvPr id="3" name="Content Placeholder 2">
            <a:extLst>
              <a:ext uri="{FF2B5EF4-FFF2-40B4-BE49-F238E27FC236}">
                <a16:creationId xmlns:a16="http://schemas.microsoft.com/office/drawing/2014/main" id="{9E4DC541-EB8B-0749-8B9C-94ECC9DA1B5C}"/>
              </a:ext>
            </a:extLst>
          </p:cNvPr>
          <p:cNvSpPr>
            <a:spLocks noGrp="1"/>
          </p:cNvSpPr>
          <p:nvPr>
            <p:ph idx="1"/>
          </p:nvPr>
        </p:nvSpPr>
        <p:spPr>
          <a:xfrm>
            <a:off x="0" y="832340"/>
            <a:ext cx="12192000" cy="6025660"/>
          </a:xfrm>
        </p:spPr>
        <p:txBody>
          <a:bodyPr>
            <a:normAutofit lnSpcReduction="10000"/>
          </a:bodyPr>
          <a:lstStyle/>
          <a:p>
            <a:pPr marL="0" indent="0">
              <a:buNone/>
            </a:pPr>
            <a:r>
              <a:rPr lang="en-US" sz="3200" b="1" dirty="0">
                <a:solidFill>
                  <a:srgbClr val="FF0000"/>
                </a:solidFill>
                <a:effectLst/>
                <a:latin typeface="Times New Roman" panose="02020603050405020304" pitchFamily="18" charset="0"/>
                <a:ea typeface="Calibri" panose="020F0502020204030204" pitchFamily="34" charset="0"/>
              </a:rPr>
              <a:t>Definition:</a:t>
            </a:r>
          </a:p>
          <a:p>
            <a:pPr marL="0" indent="0">
              <a:buNone/>
            </a:pPr>
            <a:r>
              <a:rPr lang="en-US" sz="3200" b="1" dirty="0">
                <a:effectLst/>
                <a:latin typeface="Times New Roman" panose="02020603050405020304" pitchFamily="18" charset="0"/>
                <a:ea typeface="Calibri" panose="020F0502020204030204" pitchFamily="34" charset="0"/>
              </a:rPr>
              <a:t>Genesis 2:24 = “Therefore a man shall leave his father and mother and be joined to his wife, and they shall become one flesh.”</a:t>
            </a:r>
          </a:p>
          <a:p>
            <a:pPr marL="0" indent="0">
              <a:buNone/>
            </a:pPr>
            <a:r>
              <a:rPr lang="en-US" sz="3200" b="1" dirty="0">
                <a:solidFill>
                  <a:srgbClr val="FF0000"/>
                </a:solidFill>
                <a:latin typeface="Times New Roman" panose="02020603050405020304" pitchFamily="18" charset="0"/>
              </a:rPr>
              <a:t>Context: </a:t>
            </a:r>
          </a:p>
          <a:p>
            <a:pPr marL="0" indent="0">
              <a:buNone/>
            </a:pPr>
            <a:r>
              <a:rPr lang="en-US" sz="3000" b="1" dirty="0">
                <a:latin typeface="Times New Roman" panose="02020603050405020304" pitchFamily="18" charset="0"/>
              </a:rPr>
              <a:t>Genesis 1:28 = </a:t>
            </a:r>
            <a:r>
              <a:rPr lang="en-US" sz="3000" b="1" dirty="0">
                <a:latin typeface="Times New Roman" panose="02020603050405020304" pitchFamily="18" charset="0"/>
                <a:cs typeface="Times New Roman" panose="02020603050405020304" pitchFamily="18" charset="0"/>
              </a:rPr>
              <a:t>“Be fruitful and multiply; fill the earth and subdue it; have dominion over the fish of the sea, over the birds of the air, and over every living thing that moves on the earth.”</a:t>
            </a:r>
          </a:p>
          <a:p>
            <a:pPr marL="0" indent="0">
              <a:buNone/>
            </a:pPr>
            <a:r>
              <a:rPr lang="en-US" sz="3000" b="1" dirty="0">
                <a:latin typeface="Times New Roman" panose="02020603050405020304" pitchFamily="18" charset="0"/>
                <a:cs typeface="Times New Roman" panose="02020603050405020304" pitchFamily="18" charset="0"/>
              </a:rPr>
              <a:t>Genesis 2:18 =  And the Lord God said, “It is not good that man should be alone; I will make him a helper comparable to him.”</a:t>
            </a:r>
          </a:p>
          <a:p>
            <a:pPr marL="0" indent="0">
              <a:buNone/>
            </a:pPr>
            <a:r>
              <a:rPr lang="en-US" sz="3000" b="1" dirty="0">
                <a:latin typeface="Times New Roman" panose="02020603050405020304" pitchFamily="18" charset="0"/>
                <a:cs typeface="Times New Roman" panose="02020603050405020304" pitchFamily="18" charset="0"/>
              </a:rPr>
              <a:t>Genesis 2:21-22 = </a:t>
            </a:r>
            <a:r>
              <a:rPr lang="en-US" sz="3000" b="1" i="0" dirty="0">
                <a:solidFill>
                  <a:srgbClr val="000000"/>
                </a:solidFill>
                <a:effectLst/>
                <a:latin typeface="Times New Roman" panose="02020603050405020304" pitchFamily="18" charset="0"/>
                <a:cs typeface="Times New Roman" panose="02020603050405020304" pitchFamily="18" charset="0"/>
              </a:rPr>
              <a:t>And the </a:t>
            </a:r>
            <a:r>
              <a:rPr lang="en-US" sz="3000" b="1" i="0" cap="small" dirty="0">
                <a:solidFill>
                  <a:srgbClr val="000000"/>
                </a:solidFill>
                <a:effectLst/>
                <a:latin typeface="Times New Roman" panose="02020603050405020304" pitchFamily="18" charset="0"/>
                <a:cs typeface="Times New Roman" panose="02020603050405020304" pitchFamily="18" charset="0"/>
              </a:rPr>
              <a:t>Lord</a:t>
            </a:r>
            <a:r>
              <a:rPr lang="en-US" sz="3000" b="1" i="0" dirty="0">
                <a:solidFill>
                  <a:srgbClr val="000000"/>
                </a:solidFill>
                <a:effectLst/>
                <a:latin typeface="Times New Roman" panose="02020603050405020304" pitchFamily="18" charset="0"/>
                <a:cs typeface="Times New Roman" panose="02020603050405020304" pitchFamily="18" charset="0"/>
              </a:rPr>
              <a:t> God caused a deep sleep to fall on Adam, and he slept; and He took one of his ribs and closed up the flesh in its place. </a:t>
            </a:r>
            <a:r>
              <a:rPr lang="en-US" sz="3000" b="1" i="0" baseline="30000" dirty="0">
                <a:solidFill>
                  <a:srgbClr val="000000"/>
                </a:solidFill>
                <a:effectLst/>
                <a:latin typeface="Times New Roman" panose="02020603050405020304" pitchFamily="18" charset="0"/>
                <a:cs typeface="Times New Roman" panose="02020603050405020304" pitchFamily="18" charset="0"/>
              </a:rPr>
              <a:t>22 </a:t>
            </a:r>
            <a:r>
              <a:rPr lang="en-US" sz="3000" b="1" i="0" dirty="0">
                <a:solidFill>
                  <a:srgbClr val="000000"/>
                </a:solidFill>
                <a:effectLst/>
                <a:latin typeface="Times New Roman" panose="02020603050405020304" pitchFamily="18" charset="0"/>
                <a:cs typeface="Times New Roman" panose="02020603050405020304" pitchFamily="18" charset="0"/>
              </a:rPr>
              <a:t>Then the rib which the </a:t>
            </a:r>
            <a:r>
              <a:rPr lang="en-US" sz="3000" b="1" i="0" cap="small" dirty="0">
                <a:solidFill>
                  <a:srgbClr val="000000"/>
                </a:solidFill>
                <a:effectLst/>
                <a:latin typeface="Times New Roman" panose="02020603050405020304" pitchFamily="18" charset="0"/>
                <a:cs typeface="Times New Roman" panose="02020603050405020304" pitchFamily="18" charset="0"/>
              </a:rPr>
              <a:t>Lord</a:t>
            </a:r>
            <a:r>
              <a:rPr lang="en-US" sz="3000" b="1" i="0" dirty="0">
                <a:solidFill>
                  <a:srgbClr val="000000"/>
                </a:solidFill>
                <a:effectLst/>
                <a:latin typeface="Times New Roman" panose="02020603050405020304" pitchFamily="18" charset="0"/>
                <a:cs typeface="Times New Roman" panose="02020603050405020304" pitchFamily="18" charset="0"/>
              </a:rPr>
              <a:t> God had taken from man He made into a woman, and He brought her to the man</a:t>
            </a:r>
            <a:r>
              <a:rPr lang="en-US" sz="3500" b="1" i="0" dirty="0">
                <a:solidFill>
                  <a:srgbClr val="000000"/>
                </a:solidFill>
                <a:effectLst/>
                <a:latin typeface="Times New Roman" panose="02020603050405020304" pitchFamily="18" charset="0"/>
                <a:cs typeface="Times New Roman" panose="02020603050405020304" pitchFamily="18" charset="0"/>
              </a:rPr>
              <a:t>.</a:t>
            </a:r>
            <a:endParaRPr lang="en-US" sz="3500" b="1" dirty="0">
              <a:latin typeface="Times New Roman" panose="02020603050405020304" pitchFamily="18"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283655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8D032-A73A-C7B8-98B0-2F7F83984C84}"/>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Family Roles</a:t>
            </a:r>
          </a:p>
        </p:txBody>
      </p:sp>
      <p:sp>
        <p:nvSpPr>
          <p:cNvPr id="3" name="Content Placeholder 2">
            <a:extLst>
              <a:ext uri="{FF2B5EF4-FFF2-40B4-BE49-F238E27FC236}">
                <a16:creationId xmlns:a16="http://schemas.microsoft.com/office/drawing/2014/main" id="{5F89322E-304A-D969-9557-0B5A29AA2683}"/>
              </a:ext>
            </a:extLst>
          </p:cNvPr>
          <p:cNvSpPr>
            <a:spLocks noGrp="1"/>
          </p:cNvSpPr>
          <p:nvPr>
            <p:ph idx="1"/>
          </p:nvPr>
        </p:nvSpPr>
        <p:spPr/>
        <p:txBody>
          <a:bodyPr>
            <a:normAutofit fontScale="92500" lnSpcReduction="10000"/>
          </a:bodyPr>
          <a:lstStyle/>
          <a:p>
            <a:pPr marL="0" indent="0">
              <a:buNone/>
            </a:pPr>
            <a:r>
              <a:rPr lang="en-US" sz="4400" b="1" dirty="0">
                <a:latin typeface="Times New Roman" panose="02020603050405020304" pitchFamily="18" charset="0"/>
                <a:cs typeface="Times New Roman" panose="02020603050405020304" pitchFamily="18" charset="0"/>
              </a:rPr>
              <a:t>The three components of the family are:</a:t>
            </a:r>
          </a:p>
          <a:p>
            <a:pPr marL="0" indent="0">
              <a:buNone/>
            </a:pPr>
            <a:r>
              <a:rPr lang="en-US" sz="4400" b="1" dirty="0">
                <a:latin typeface="Times New Roman" panose="02020603050405020304" pitchFamily="18" charset="0"/>
                <a:cs typeface="Times New Roman" panose="02020603050405020304" pitchFamily="18" charset="0"/>
              </a:rPr>
              <a:t>Man (Husband/Father)</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dirty="0">
                <a:latin typeface="Times New Roman" panose="02020603050405020304" pitchFamily="18" charset="0"/>
                <a:cs typeface="Times New Roman" panose="02020603050405020304" pitchFamily="18" charset="0"/>
              </a:rPr>
              <a:t>Woman (Wife/Mother)</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dirty="0">
                <a:latin typeface="Times New Roman" panose="02020603050405020304" pitchFamily="18" charset="0"/>
                <a:cs typeface="Times New Roman" panose="02020603050405020304" pitchFamily="18" charset="0"/>
              </a:rPr>
              <a:t>Children (Future Husbands/Fathers and Wives/Mothers)</a:t>
            </a:r>
          </a:p>
        </p:txBody>
      </p:sp>
    </p:spTree>
    <p:extLst>
      <p:ext uri="{BB962C8B-B14F-4D97-AF65-F5344CB8AC3E}">
        <p14:creationId xmlns:p14="http://schemas.microsoft.com/office/powerpoint/2010/main" val="184295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024B-21B8-0C69-EAB3-519A74684D04}"/>
              </a:ext>
            </a:extLst>
          </p:cNvPr>
          <p:cNvSpPr>
            <a:spLocks noGrp="1"/>
          </p:cNvSpPr>
          <p:nvPr>
            <p:ph type="title"/>
          </p:nvPr>
        </p:nvSpPr>
        <p:spPr>
          <a:xfrm>
            <a:off x="838200" y="1"/>
            <a:ext cx="10515600" cy="681036"/>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The Purpose of Family</a:t>
            </a:r>
          </a:p>
        </p:txBody>
      </p:sp>
      <p:sp>
        <p:nvSpPr>
          <p:cNvPr id="3" name="Content Placeholder 2">
            <a:extLst>
              <a:ext uri="{FF2B5EF4-FFF2-40B4-BE49-F238E27FC236}">
                <a16:creationId xmlns:a16="http://schemas.microsoft.com/office/drawing/2014/main" id="{29DC73CB-9F76-B60D-211B-C84CE0D1D8A4}"/>
              </a:ext>
            </a:extLst>
          </p:cNvPr>
          <p:cNvSpPr>
            <a:spLocks noGrp="1"/>
          </p:cNvSpPr>
          <p:nvPr>
            <p:ph idx="1"/>
          </p:nvPr>
        </p:nvSpPr>
        <p:spPr>
          <a:xfrm>
            <a:off x="0" y="808892"/>
            <a:ext cx="12192000" cy="6049107"/>
          </a:xfrm>
        </p:spPr>
        <p:txBody>
          <a:bodyPr>
            <a:normAutofit/>
          </a:bodyPr>
          <a:lstStyle/>
          <a:p>
            <a:pPr marL="0" indent="0">
              <a:buNone/>
            </a:pPr>
            <a:r>
              <a:rPr lang="en-US" b="1" dirty="0"/>
              <a:t>Deuteronomy 6:1-7 - “Now this is the commandment, and these are the statutes and judgments which the Lord your God has commanded to teach you, that you may observe them in the land which you are crossing over to possess, </a:t>
            </a:r>
            <a:r>
              <a:rPr lang="en-US" b="1" dirty="0">
                <a:highlight>
                  <a:srgbClr val="FFFF00"/>
                </a:highlight>
              </a:rPr>
              <a:t>that you may fear the Lord your God, to keep all His statutes and His commandments which I command you, you and your son and your grandson</a:t>
            </a:r>
            <a:r>
              <a:rPr lang="en-US" b="1" dirty="0"/>
              <a:t>, all the days of your life, and that your days may be prolonged. Therefore hear, O Israel, and be careful to observe it, </a:t>
            </a:r>
            <a:r>
              <a:rPr lang="en-US" b="1" dirty="0">
                <a:highlight>
                  <a:srgbClr val="FFFF00"/>
                </a:highlight>
              </a:rPr>
              <a:t>that it may be well with you, and that you may multiply greatly as the Lord God of your fathers has promised you</a:t>
            </a:r>
            <a:r>
              <a:rPr lang="en-US" b="1" dirty="0"/>
              <a:t>—‘a land flowing with milk and </a:t>
            </a:r>
            <a:r>
              <a:rPr lang="en-US" b="1" dirty="0" err="1"/>
              <a:t>honey.’“Hear</a:t>
            </a:r>
            <a:r>
              <a:rPr lang="en-US" b="1" dirty="0"/>
              <a:t>, O </a:t>
            </a:r>
            <a:r>
              <a:rPr lang="en-US" b="1" dirty="0" err="1"/>
              <a:t>Israel:The</a:t>
            </a:r>
            <a:r>
              <a:rPr lang="en-US" b="1" dirty="0"/>
              <a:t>  Lord our God, the Lord is one! 5 You shall love the Lord your God with all your heart, with all your soul, and with all your </a:t>
            </a:r>
            <a:r>
              <a:rPr lang="en-US" b="1" dirty="0" err="1"/>
              <a:t>strength.“</a:t>
            </a:r>
            <a:r>
              <a:rPr lang="en-US" b="1" dirty="0" err="1">
                <a:highlight>
                  <a:srgbClr val="FFFF00"/>
                </a:highlight>
              </a:rPr>
              <a:t>And</a:t>
            </a:r>
            <a:r>
              <a:rPr lang="en-US" b="1" dirty="0">
                <a:highlight>
                  <a:srgbClr val="FFFF00"/>
                </a:highlight>
              </a:rPr>
              <a:t> these words which I command you today shall be in your heart. 7 You shall teach them diligently to your children, and shall talk of them when you sit in your house, when you walk by the way, when you lie down, and when you rise up. </a:t>
            </a:r>
          </a:p>
        </p:txBody>
      </p:sp>
    </p:spTree>
    <p:extLst>
      <p:ext uri="{BB962C8B-B14F-4D97-AF65-F5344CB8AC3E}">
        <p14:creationId xmlns:p14="http://schemas.microsoft.com/office/powerpoint/2010/main" val="149922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A9237-7791-1975-6A2D-6DD7C75B099E}"/>
              </a:ext>
            </a:extLst>
          </p:cNvPr>
          <p:cNvSpPr>
            <a:spLocks noGrp="1"/>
          </p:cNvSpPr>
          <p:nvPr>
            <p:ph type="title"/>
          </p:nvPr>
        </p:nvSpPr>
        <p:spPr>
          <a:xfrm>
            <a:off x="838200" y="1"/>
            <a:ext cx="10515600" cy="785445"/>
          </a:xfrm>
        </p:spPr>
        <p:txBody>
          <a:bodyPr/>
          <a:lstStyle/>
          <a:p>
            <a:pPr algn="ctr"/>
            <a:r>
              <a:rPr lang="en-US" b="1" dirty="0">
                <a:latin typeface="Times New Roman" panose="02020603050405020304" pitchFamily="18" charset="0"/>
                <a:cs typeface="Times New Roman" panose="02020603050405020304" pitchFamily="18" charset="0"/>
              </a:rPr>
              <a:t>Roles Within the Family</a:t>
            </a:r>
          </a:p>
        </p:txBody>
      </p:sp>
      <p:sp>
        <p:nvSpPr>
          <p:cNvPr id="3" name="Content Placeholder 2">
            <a:extLst>
              <a:ext uri="{FF2B5EF4-FFF2-40B4-BE49-F238E27FC236}">
                <a16:creationId xmlns:a16="http://schemas.microsoft.com/office/drawing/2014/main" id="{E9D5BC16-08E5-90AB-9958-87D51FB3EC6D}"/>
              </a:ext>
            </a:extLst>
          </p:cNvPr>
          <p:cNvSpPr>
            <a:spLocks noGrp="1"/>
          </p:cNvSpPr>
          <p:nvPr>
            <p:ph idx="1"/>
          </p:nvPr>
        </p:nvSpPr>
        <p:spPr>
          <a:xfrm>
            <a:off x="0" y="914400"/>
            <a:ext cx="12192000" cy="5943599"/>
          </a:xfrm>
        </p:spPr>
        <p:txBody>
          <a:bodyPr/>
          <a:lstStyle/>
          <a:p>
            <a:pPr marL="0" indent="0">
              <a:buNone/>
            </a:pPr>
            <a:r>
              <a:rPr lang="en-US" b="1" dirty="0">
                <a:latin typeface="Times New Roman" panose="02020603050405020304" pitchFamily="18" charset="0"/>
                <a:cs typeface="Times New Roman" panose="02020603050405020304" pitchFamily="18" charset="0"/>
              </a:rPr>
              <a:t>Man – Husband/Father (Head) </a:t>
            </a:r>
          </a:p>
          <a:p>
            <a:pPr marL="0" indent="0">
              <a:buNone/>
            </a:pPr>
            <a:r>
              <a:rPr lang="en-US" b="1" dirty="0">
                <a:latin typeface="Times New Roman" panose="02020603050405020304" pitchFamily="18" charset="0"/>
                <a:cs typeface="Times New Roman" panose="02020603050405020304" pitchFamily="18" charset="0"/>
              </a:rPr>
              <a:t>Ephesians 5:23 - </a:t>
            </a:r>
            <a:r>
              <a:rPr lang="en-US" sz="2800" b="1" dirty="0">
                <a:effectLst/>
                <a:latin typeface="Times New Roman" panose="02020603050405020304" pitchFamily="18" charset="0"/>
                <a:ea typeface="Calibri" panose="020F0502020204030204" pitchFamily="34" charset="0"/>
              </a:rPr>
              <a:t>“...the husband is head of the wife, as also Christ is head of the church...” </a:t>
            </a:r>
          </a:p>
          <a:p>
            <a:pPr marL="0" indent="0">
              <a:buNone/>
            </a:pPr>
            <a:endParaRPr lang="en-US" b="1" dirty="0">
              <a:latin typeface="Times New Roman" panose="02020603050405020304" pitchFamily="18" charset="0"/>
            </a:endParaRPr>
          </a:p>
          <a:p>
            <a:pPr marL="0" indent="0">
              <a:buNone/>
            </a:pPr>
            <a:r>
              <a:rPr lang="en-US" b="1" dirty="0">
                <a:latin typeface="Times New Roman" panose="02020603050405020304" pitchFamily="18" charset="0"/>
              </a:rPr>
              <a:t>Woman – Wife/Mother (Hands)</a:t>
            </a:r>
          </a:p>
          <a:p>
            <a:pPr marL="0" indent="0">
              <a:buNone/>
            </a:pPr>
            <a:r>
              <a:rPr lang="en-US" b="1" dirty="0">
                <a:latin typeface="Times New Roman" panose="02020603050405020304" pitchFamily="18" charset="0"/>
              </a:rPr>
              <a:t>Genesis 2:18 – “...I will make him a helper comparable to him.”</a:t>
            </a:r>
          </a:p>
          <a:p>
            <a:pPr marL="0" indent="0">
              <a:buNone/>
            </a:pPr>
            <a:endParaRPr lang="en-US" b="1" dirty="0">
              <a:latin typeface="Times New Roman" panose="02020603050405020304" pitchFamily="18" charset="0"/>
            </a:endParaRPr>
          </a:p>
          <a:p>
            <a:pPr marL="0" indent="0">
              <a:buNone/>
            </a:pPr>
            <a:r>
              <a:rPr lang="en-US" b="1" dirty="0">
                <a:latin typeface="Times New Roman" panose="02020603050405020304" pitchFamily="18" charset="0"/>
              </a:rPr>
              <a:t>Children – Husbands/Fathers and Wives/Mothers (in Training)</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120029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A6F1-42FA-5B89-6318-4C0D498C6FFE}"/>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B28D96B9-270B-45CE-2571-3F963670B365}"/>
              </a:ext>
            </a:extLst>
          </p:cNvPr>
          <p:cNvSpPr>
            <a:spLocks noGrp="1"/>
          </p:cNvSpPr>
          <p:nvPr>
            <p:ph idx="1"/>
          </p:nvPr>
        </p:nvSpPr>
        <p:spPr/>
        <p:txBody>
          <a:bodyPr/>
          <a:lstStyle/>
          <a:p>
            <a:pPr marL="0" indent="0">
              <a:buNone/>
            </a:pPr>
            <a:r>
              <a:rPr lang="en-US" sz="3200" b="1" dirty="0">
                <a:latin typeface="Times New Roman" panose="02020603050405020304" pitchFamily="18" charset="0"/>
                <a:cs typeface="Times New Roman" panose="02020603050405020304" pitchFamily="18" charset="0"/>
              </a:rPr>
              <a:t>1.	Understand God’s Definition of Family (Genesis 2:24)</a:t>
            </a:r>
          </a:p>
          <a:p>
            <a:endParaRPr lang="en-US" sz="3200" b="1"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2.	Intentionally focus on God’s Purpose for the Family 	(Genesis 1:28, Deuteronomy 6:1-7)</a:t>
            </a:r>
          </a:p>
          <a:p>
            <a:endParaRPr lang="en-US" sz="3200" b="1"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3.	Fulfill Your God-Given Role in Your Family 	(Ephesians 5:22-33, Ephesians 6:1</a:t>
            </a:r>
            <a:r>
              <a:rPr lang="en-US" dirty="0"/>
              <a:t>)</a:t>
            </a:r>
          </a:p>
          <a:p>
            <a:endParaRPr lang="en-US" dirty="0"/>
          </a:p>
        </p:txBody>
      </p:sp>
    </p:spTree>
    <p:extLst>
      <p:ext uri="{BB962C8B-B14F-4D97-AF65-F5344CB8AC3E}">
        <p14:creationId xmlns:p14="http://schemas.microsoft.com/office/powerpoint/2010/main" val="1817576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726</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Convention or Institution?</vt:lpstr>
      <vt:lpstr>First Two Divine Institutions</vt:lpstr>
      <vt:lpstr>Divine Institution #3 – The Family</vt:lpstr>
      <vt:lpstr>Family Roles</vt:lpstr>
      <vt:lpstr>The Purpose of Family</vt:lpstr>
      <vt:lpstr>Roles Within the Family</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or Institution?</dc:title>
  <dc:creator>Tony Borton</dc:creator>
  <cp:lastModifiedBy>Tony Borton</cp:lastModifiedBy>
  <cp:revision>3</cp:revision>
  <dcterms:created xsi:type="dcterms:W3CDTF">2022-06-21T19:21:11Z</dcterms:created>
  <dcterms:modified xsi:type="dcterms:W3CDTF">2022-06-21T20:52:40Z</dcterms:modified>
</cp:coreProperties>
</file>