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80" d="100"/>
          <a:sy n="80" d="100"/>
        </p:scale>
        <p:origin x="33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DDF17-E82C-44B9-AA31-B62AE37CC2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8F55D3-25E2-46D9-8E1A-D0018E2CA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5394BC-8A73-40C9-8F2C-3F55D4A1AD85}"/>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5" name="Footer Placeholder 4">
            <a:extLst>
              <a:ext uri="{FF2B5EF4-FFF2-40B4-BE49-F238E27FC236}">
                <a16:creationId xmlns:a16="http://schemas.microsoft.com/office/drawing/2014/main" id="{855654F0-3518-4A36-B534-DE439E598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52806F-9847-4A8A-83EF-48257E87E124}"/>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33627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D128F-8BC3-405B-B0B0-67997F4B11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E7F934-AC17-4E08-8A96-74B32F68A4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20C17-F121-4F98-A8E1-8C448A80A2E1}"/>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5" name="Footer Placeholder 4">
            <a:extLst>
              <a:ext uri="{FF2B5EF4-FFF2-40B4-BE49-F238E27FC236}">
                <a16:creationId xmlns:a16="http://schemas.microsoft.com/office/drawing/2014/main" id="{DEC211AA-B454-41F2-BEB6-5D20F016B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9370D-8A5C-4B1C-8280-1C7BD3ECB883}"/>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257223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244C83-35DB-4CD5-95CB-AA93D70F2F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581FD4-D1E0-475E-8015-54F0ACF7ED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8515E4-6F09-40A8-B245-459A887DEBC3}"/>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5" name="Footer Placeholder 4">
            <a:extLst>
              <a:ext uri="{FF2B5EF4-FFF2-40B4-BE49-F238E27FC236}">
                <a16:creationId xmlns:a16="http://schemas.microsoft.com/office/drawing/2014/main" id="{F5E7855A-D531-4327-8162-3C6C4183D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A9767-36A4-4057-A18A-DA23396195AE}"/>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136781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4400-25F8-4D22-B521-7EFE02BF2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77AD8D-AB2E-44F8-BBBA-C8638DDCBF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A26C4E-80BA-42B1-8028-86D25AA23690}"/>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5" name="Footer Placeholder 4">
            <a:extLst>
              <a:ext uri="{FF2B5EF4-FFF2-40B4-BE49-F238E27FC236}">
                <a16:creationId xmlns:a16="http://schemas.microsoft.com/office/drawing/2014/main" id="{E575E8CD-BA17-472C-AB08-662DB0636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3283E-7588-48BE-A22A-54B612063159}"/>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281762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E801A-D2E3-470C-B915-CB1CA1B37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FDD8C5-98D6-480C-B045-1284331C77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8E9B3-4740-46E4-8A37-EBB551583EC9}"/>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5" name="Footer Placeholder 4">
            <a:extLst>
              <a:ext uri="{FF2B5EF4-FFF2-40B4-BE49-F238E27FC236}">
                <a16:creationId xmlns:a16="http://schemas.microsoft.com/office/drawing/2014/main" id="{E1BFEDAD-0555-4A51-9881-57A415CB0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8181C-7511-41E4-A033-DF93630A97E6}"/>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323000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8A46-70E8-4ECD-AC42-5BFD1A7121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6E6D95-31F6-48F2-9169-635FF3586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5F4806-938B-4DE3-9165-2D1A4FD36A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8C1CF5-49C1-4A0B-8A95-6E1018112E6D}"/>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6" name="Footer Placeholder 5">
            <a:extLst>
              <a:ext uri="{FF2B5EF4-FFF2-40B4-BE49-F238E27FC236}">
                <a16:creationId xmlns:a16="http://schemas.microsoft.com/office/drawing/2014/main" id="{42A38D5A-3986-4DEC-BCB0-60F11E7301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D72030-5125-4A8C-9F52-48B4B91614F7}"/>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284344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A397-8622-4DC9-BB97-AAEF6501A8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DE73C8-339B-4303-B843-94A85EBE8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9F0849-7637-4409-AECB-04965DC097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7B25AC-5B86-4040-B582-CF63920AC4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4A0BA5-33E0-4345-8C22-CB20EBDB55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E1AB92-DBE3-436A-B32D-2B89560DA821}"/>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8" name="Footer Placeholder 7">
            <a:extLst>
              <a:ext uri="{FF2B5EF4-FFF2-40B4-BE49-F238E27FC236}">
                <a16:creationId xmlns:a16="http://schemas.microsoft.com/office/drawing/2014/main" id="{099FA4F2-618A-46FB-B6ED-C2D2FF935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1EC657-AE6D-4DD2-BE83-77ABF655BCBE}"/>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321318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F65A4-3B55-4A1E-B490-5A530B3BC8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54B6D3-5BA4-457A-A69D-7FA2289AC465}"/>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4" name="Footer Placeholder 3">
            <a:extLst>
              <a:ext uri="{FF2B5EF4-FFF2-40B4-BE49-F238E27FC236}">
                <a16:creationId xmlns:a16="http://schemas.microsoft.com/office/drawing/2014/main" id="{A9B7193F-2999-4371-B43A-F690D00449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0F6336-F286-4BD1-8BB9-E706F9CB009E}"/>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242330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9BF8EF-E89C-43CE-A488-C4025AFFC9C0}"/>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3" name="Footer Placeholder 2">
            <a:extLst>
              <a:ext uri="{FF2B5EF4-FFF2-40B4-BE49-F238E27FC236}">
                <a16:creationId xmlns:a16="http://schemas.microsoft.com/office/drawing/2014/main" id="{7228C533-81E2-44B0-BACB-E938663069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F95410-AEC9-4B65-9D09-64A38B0A0CB9}"/>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157605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A4CD-BD7D-4642-941E-ED9E388C6B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50E153-99C0-4808-BCAF-B8FE89AB56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312B0D-A783-47B7-8F51-34DBB0296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7C6EB0-D581-45C6-B15A-900FAE15E4B7}"/>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6" name="Footer Placeholder 5">
            <a:extLst>
              <a:ext uri="{FF2B5EF4-FFF2-40B4-BE49-F238E27FC236}">
                <a16:creationId xmlns:a16="http://schemas.microsoft.com/office/drawing/2014/main" id="{F9844594-74A1-4C25-95C7-96D1DBC583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F9AA92-86E5-443A-B3FE-FEE0A15754F6}"/>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396046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3411C-7F1D-4BC9-8A1A-993E011717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A8411B-24D4-4A34-8F88-95CA81CF9D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782659-EED1-4956-97AF-47E0B82D8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C0BA77-A376-444A-8F28-677124BCDFDB}"/>
              </a:ext>
            </a:extLst>
          </p:cNvPr>
          <p:cNvSpPr>
            <a:spLocks noGrp="1"/>
          </p:cNvSpPr>
          <p:nvPr>
            <p:ph type="dt" sz="half" idx="10"/>
          </p:nvPr>
        </p:nvSpPr>
        <p:spPr/>
        <p:txBody>
          <a:bodyPr/>
          <a:lstStyle/>
          <a:p>
            <a:fld id="{A799C34B-F6AD-49D3-B7BB-6EE15FCA0BCC}" type="datetimeFigureOut">
              <a:rPr lang="en-US" smtClean="0"/>
              <a:t>4/20/2022</a:t>
            </a:fld>
            <a:endParaRPr lang="en-US"/>
          </a:p>
        </p:txBody>
      </p:sp>
      <p:sp>
        <p:nvSpPr>
          <p:cNvPr id="6" name="Footer Placeholder 5">
            <a:extLst>
              <a:ext uri="{FF2B5EF4-FFF2-40B4-BE49-F238E27FC236}">
                <a16:creationId xmlns:a16="http://schemas.microsoft.com/office/drawing/2014/main" id="{58C02215-B34C-49C1-B0D4-576AC3054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91169B-C9C0-4CE5-A473-2E0D8BD86415}"/>
              </a:ext>
            </a:extLst>
          </p:cNvPr>
          <p:cNvSpPr>
            <a:spLocks noGrp="1"/>
          </p:cNvSpPr>
          <p:nvPr>
            <p:ph type="sldNum" sz="quarter" idx="12"/>
          </p:nvPr>
        </p:nvSpPr>
        <p:spPr/>
        <p:txBody>
          <a:bodyPr/>
          <a:lstStyle/>
          <a:p>
            <a:fld id="{F7FFA992-FD2F-4474-A744-15480C904C72}" type="slidenum">
              <a:rPr lang="en-US" smtClean="0"/>
              <a:t>‹#›</a:t>
            </a:fld>
            <a:endParaRPr lang="en-US"/>
          </a:p>
        </p:txBody>
      </p:sp>
    </p:spTree>
    <p:extLst>
      <p:ext uri="{BB962C8B-B14F-4D97-AF65-F5344CB8AC3E}">
        <p14:creationId xmlns:p14="http://schemas.microsoft.com/office/powerpoint/2010/main" val="4229099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7E0433-1C00-447F-989B-D982C2EF79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50253C-CA16-4456-A419-F5F3C4EDF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6C078-A378-46CC-9E9D-DC86E3D2FC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9C34B-F6AD-49D3-B7BB-6EE15FCA0BCC}" type="datetimeFigureOut">
              <a:rPr lang="en-US" smtClean="0"/>
              <a:t>4/20/2022</a:t>
            </a:fld>
            <a:endParaRPr lang="en-US"/>
          </a:p>
        </p:txBody>
      </p:sp>
      <p:sp>
        <p:nvSpPr>
          <p:cNvPr id="5" name="Footer Placeholder 4">
            <a:extLst>
              <a:ext uri="{FF2B5EF4-FFF2-40B4-BE49-F238E27FC236}">
                <a16:creationId xmlns:a16="http://schemas.microsoft.com/office/drawing/2014/main" id="{E4BC7182-5A30-445E-9BDF-B6D8FD9398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BB5EAC-7A1B-4547-9488-A856019E38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FA992-FD2F-4474-A744-15480C904C72}" type="slidenum">
              <a:rPr lang="en-US" smtClean="0"/>
              <a:t>‹#›</a:t>
            </a:fld>
            <a:endParaRPr lang="en-US"/>
          </a:p>
        </p:txBody>
      </p:sp>
    </p:spTree>
    <p:extLst>
      <p:ext uri="{BB962C8B-B14F-4D97-AF65-F5344CB8AC3E}">
        <p14:creationId xmlns:p14="http://schemas.microsoft.com/office/powerpoint/2010/main" val="2650725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51CE6F-CDC6-4C41-9448-014457B8EA13}"/>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 Genesis Discrepancy?</a:t>
            </a:r>
          </a:p>
        </p:txBody>
      </p:sp>
      <p:sp>
        <p:nvSpPr>
          <p:cNvPr id="5" name="Content Placeholder 4">
            <a:extLst>
              <a:ext uri="{FF2B5EF4-FFF2-40B4-BE49-F238E27FC236}">
                <a16:creationId xmlns:a16="http://schemas.microsoft.com/office/drawing/2014/main" id="{4C2B9575-BD1D-4503-AD4A-3B9664363894}"/>
              </a:ext>
            </a:extLst>
          </p:cNvPr>
          <p:cNvSpPr>
            <a:spLocks noGrp="1"/>
          </p:cNvSpPr>
          <p:nvPr>
            <p:ph idx="1"/>
          </p:nvPr>
        </p:nvSpPr>
        <p:spPr>
          <a:xfrm>
            <a:off x="0" y="1430214"/>
            <a:ext cx="12192000" cy="5427785"/>
          </a:xfrm>
        </p:spPr>
        <p:txBody>
          <a:bodyPr>
            <a:normAutofit/>
          </a:bodyPr>
          <a:lstStyle/>
          <a:p>
            <a:pPr marL="0" indent="0">
              <a:buNone/>
            </a:pPr>
            <a:r>
              <a:rPr lang="en-US" sz="2400" b="1" dirty="0"/>
              <a:t>The Argument: </a:t>
            </a:r>
            <a:r>
              <a:rPr lang="en-US" sz="2400" dirty="0"/>
              <a:t>Chapters 1 and 2 of Genesis give different accounts of the creative order</a:t>
            </a:r>
          </a:p>
          <a:p>
            <a:pPr marL="0" indent="0">
              <a:buNone/>
            </a:pPr>
            <a:endParaRPr lang="en-US" sz="2400" dirty="0"/>
          </a:p>
          <a:p>
            <a:pPr marL="0" indent="0">
              <a:buNone/>
            </a:pPr>
            <a:r>
              <a:rPr lang="en-US" sz="2400" b="1" dirty="0"/>
              <a:t>The Answer: </a:t>
            </a:r>
            <a:r>
              <a:rPr lang="en-US" sz="2400" dirty="0"/>
              <a:t>Chapter 2 is an expanded view of all that happened on Day 6 of Creation. It outlines the creation of the Garden of Eden and gives a detailed account of the Creation of Adam and Eve.</a:t>
            </a:r>
          </a:p>
          <a:p>
            <a:r>
              <a:rPr lang="en-US" sz="2400" dirty="0"/>
              <a:t>The general 6-day creation account is closed in verses 1-4 of Chapter 2.</a:t>
            </a:r>
          </a:p>
          <a:p>
            <a:r>
              <a:rPr lang="en-US" sz="2400" dirty="0"/>
              <a:t>The word day “</a:t>
            </a:r>
            <a:r>
              <a:rPr lang="en-US" sz="2400" dirty="0" err="1"/>
              <a:t>yom</a:t>
            </a:r>
            <a:r>
              <a:rPr lang="en-US" sz="2400" dirty="0"/>
              <a:t>” in verse 4 is not accompanied by a cardinal number, so it simply means “a period of time.” There is no confusion here.</a:t>
            </a:r>
          </a:p>
          <a:p>
            <a:r>
              <a:rPr lang="en-US" sz="2400" dirty="0"/>
              <a:t>Verse 5 of chapter 2 describes the condition of the earth just before Adam is created on day 6. There were no FIELD plants or herbs since there was “no man to till the ground.” Then immediately after creating Adam, God PLANTED a GARDEN which was to be a special home for Adam and Eve.</a:t>
            </a:r>
          </a:p>
          <a:p>
            <a:r>
              <a:rPr lang="en-US" sz="2400" dirty="0"/>
              <a:t>Verse 19 contains a (pluperfect tense) form of the Hebrew word </a:t>
            </a:r>
            <a:r>
              <a:rPr lang="en-US" sz="2400" i="1" dirty="0"/>
              <a:t>“yatsar.” </a:t>
            </a:r>
            <a:r>
              <a:rPr lang="en-US" sz="2400" dirty="0"/>
              <a:t>In this tense, the word should be interpreted “had formed.” Some translations include this correction.</a:t>
            </a:r>
          </a:p>
        </p:txBody>
      </p:sp>
    </p:spTree>
    <p:extLst>
      <p:ext uri="{BB962C8B-B14F-4D97-AF65-F5344CB8AC3E}">
        <p14:creationId xmlns:p14="http://schemas.microsoft.com/office/powerpoint/2010/main" val="382683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DFFA0-4E6E-4CDF-A581-AC9F31E566CB}"/>
              </a:ext>
            </a:extLst>
          </p:cNvPr>
          <p:cNvSpPr>
            <a:spLocks noGrp="1"/>
          </p:cNvSpPr>
          <p:nvPr>
            <p:ph type="title"/>
          </p:nvPr>
        </p:nvSpPr>
        <p:spPr>
          <a:xfrm>
            <a:off x="0" y="1"/>
            <a:ext cx="12192000" cy="977899"/>
          </a:xfrm>
        </p:spPr>
        <p:txBody>
          <a:bodyPr>
            <a:normAutofit/>
          </a:bodyPr>
          <a:lstStyle/>
          <a:p>
            <a:pPr algn="ctr"/>
            <a:r>
              <a:rPr lang="en-US" sz="3600" b="1" dirty="0">
                <a:latin typeface="Times New Roman" panose="02020603050405020304" pitchFamily="18" charset="0"/>
                <a:cs typeface="Times New Roman" panose="02020603050405020304" pitchFamily="18" charset="0"/>
              </a:rPr>
              <a:t>The Creation of an Environment  </a:t>
            </a:r>
          </a:p>
        </p:txBody>
      </p:sp>
      <p:sp>
        <p:nvSpPr>
          <p:cNvPr id="3" name="Content Placeholder 2">
            <a:extLst>
              <a:ext uri="{FF2B5EF4-FFF2-40B4-BE49-F238E27FC236}">
                <a16:creationId xmlns:a16="http://schemas.microsoft.com/office/drawing/2014/main" id="{99A8432A-A6DE-432F-BF5C-1E9B359AA95E}"/>
              </a:ext>
            </a:extLst>
          </p:cNvPr>
          <p:cNvSpPr>
            <a:spLocks noGrp="1"/>
          </p:cNvSpPr>
          <p:nvPr>
            <p:ph idx="1"/>
          </p:nvPr>
        </p:nvSpPr>
        <p:spPr>
          <a:xfrm>
            <a:off x="0" y="977900"/>
            <a:ext cx="12192000" cy="5880099"/>
          </a:xfrm>
        </p:spPr>
        <p:txBody>
          <a:bodyPr>
            <a:normAutofit/>
          </a:bodyPr>
          <a:lstStyle/>
          <a:p>
            <a:r>
              <a:rPr lang="en-US" sz="3200" b="1" dirty="0">
                <a:latin typeface="Times New Roman" panose="02020603050405020304" pitchFamily="18" charset="0"/>
                <a:ea typeface="Calibri" panose="020F0502020204030204" pitchFamily="34" charset="0"/>
              </a:rPr>
              <a:t>An</a:t>
            </a:r>
            <a:r>
              <a:rPr lang="en-US" sz="3200" b="1" dirty="0">
                <a:effectLst/>
                <a:latin typeface="Times New Roman" panose="02020603050405020304" pitchFamily="18" charset="0"/>
                <a:ea typeface="Calibri" panose="020F0502020204030204" pitchFamily="34" charset="0"/>
              </a:rPr>
              <a:t> Environment for Man (Genesis 1:1-25)</a:t>
            </a:r>
          </a:p>
          <a:p>
            <a:endParaRPr lang="en-US" sz="3200" b="1" dirty="0">
              <a:latin typeface="Times New Roman" panose="02020603050405020304" pitchFamily="18" charset="0"/>
            </a:endParaRPr>
          </a:p>
          <a:p>
            <a:r>
              <a:rPr lang="en-US" b="1" dirty="0">
                <a:latin typeface="Times New Roman" panose="02020603050405020304" pitchFamily="18" charset="0"/>
              </a:rPr>
              <a:t>Heavens (Genesis 1:14-19)</a:t>
            </a:r>
          </a:p>
          <a:p>
            <a:r>
              <a:rPr lang="en-US" b="1" dirty="0">
                <a:latin typeface="Times New Roman" panose="02020603050405020304" pitchFamily="18" charset="0"/>
              </a:rPr>
              <a:t>Earth (Genesis 1:26-30)</a:t>
            </a:r>
          </a:p>
          <a:p>
            <a:r>
              <a:rPr lang="en-US" b="1" dirty="0">
                <a:latin typeface="Times New Roman" panose="02020603050405020304" pitchFamily="18" charset="0"/>
              </a:rPr>
              <a:t>Garden (Genesis 2:8-15)</a:t>
            </a:r>
          </a:p>
          <a:p>
            <a:endParaRPr lang="en-US" b="1" dirty="0">
              <a:latin typeface="Times New Roman" panose="02020603050405020304" pitchFamily="18" charset="0"/>
            </a:endParaRPr>
          </a:p>
          <a:p>
            <a:r>
              <a:rPr lang="en-US" sz="3200" b="1" dirty="0">
                <a:latin typeface="Times New Roman" panose="02020603050405020304" pitchFamily="18" charset="0"/>
              </a:rPr>
              <a:t>Man from the Environment</a:t>
            </a:r>
          </a:p>
          <a:p>
            <a:r>
              <a:rPr lang="en-US" b="1" dirty="0">
                <a:latin typeface="Times New Roman" panose="02020603050405020304" pitchFamily="18" charset="0"/>
              </a:rPr>
              <a:t>We are made from Dust (Genesis 2:7)</a:t>
            </a:r>
          </a:p>
          <a:p>
            <a:r>
              <a:rPr lang="en-US" b="1" dirty="0">
                <a:latin typeface="Times New Roman" panose="02020603050405020304" pitchFamily="18" charset="0"/>
              </a:rPr>
              <a:t>We will return to Dust    (Genesis 3:19)</a:t>
            </a:r>
          </a:p>
          <a:p>
            <a:pPr marL="0" indent="0">
              <a:buNone/>
            </a:pPr>
            <a:endParaRPr lang="en-US" sz="3200" b="1" dirty="0">
              <a:latin typeface="Times New Roman" panose="02020603050405020304" pitchFamily="18" charset="0"/>
            </a:endParaRPr>
          </a:p>
          <a:p>
            <a:pPr marL="0" indent="0">
              <a:buNone/>
            </a:pPr>
            <a:r>
              <a:rPr lang="en-US" sz="3200" b="1" dirty="0">
                <a:latin typeface="Times New Roman" panose="02020603050405020304" pitchFamily="18" charset="0"/>
              </a:rPr>
              <a:t>The Spirit of God makes the Difference!</a:t>
            </a:r>
          </a:p>
          <a:p>
            <a:endParaRPr lang="en-US" b="1" dirty="0">
              <a:latin typeface="Times New Roman" panose="02020603050405020304" pitchFamily="18" charset="0"/>
            </a:endParaRPr>
          </a:p>
          <a:p>
            <a:pPr lvl="1"/>
            <a:endParaRPr lang="en-US" b="1" dirty="0">
              <a:latin typeface="Times New Roman" panose="02020603050405020304" pitchFamily="18" charset="0"/>
            </a:endParaRPr>
          </a:p>
        </p:txBody>
      </p:sp>
    </p:spTree>
    <p:extLst>
      <p:ext uri="{BB962C8B-B14F-4D97-AF65-F5344CB8AC3E}">
        <p14:creationId xmlns:p14="http://schemas.microsoft.com/office/powerpoint/2010/main" val="349354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DAB4E-C9D7-4425-988F-296EE6F4806D}"/>
              </a:ext>
            </a:extLst>
          </p:cNvPr>
          <p:cNvSpPr>
            <a:spLocks noGrp="1"/>
          </p:cNvSpPr>
          <p:nvPr>
            <p:ph type="title"/>
          </p:nvPr>
        </p:nvSpPr>
        <p:spPr>
          <a:xfrm>
            <a:off x="838200" y="0"/>
            <a:ext cx="10515600" cy="782054"/>
          </a:xfrm>
        </p:spPr>
        <p:txBody>
          <a:bodyPr>
            <a:normAutofit/>
          </a:bodyPr>
          <a:lstStyle/>
          <a:p>
            <a:pPr marL="0" marR="0" algn="ctr">
              <a:lnSpc>
                <a:spcPct val="107000"/>
              </a:lnSpc>
              <a:spcBef>
                <a:spcPts val="0"/>
              </a:spcBef>
              <a:spcAft>
                <a:spcPts val="800"/>
              </a:spcAft>
            </a:pPr>
            <a:r>
              <a:rPr lang="en-US" b="1" dirty="0">
                <a:latin typeface="Times New Roman" panose="02020603050405020304" pitchFamily="18" charset="0"/>
                <a:cs typeface="Times New Roman" panose="02020603050405020304" pitchFamily="18" charset="0"/>
              </a:rPr>
              <a:t>Generation of Man</a:t>
            </a:r>
          </a:p>
        </p:txBody>
      </p:sp>
      <p:sp>
        <p:nvSpPr>
          <p:cNvPr id="3" name="Content Placeholder 2">
            <a:extLst>
              <a:ext uri="{FF2B5EF4-FFF2-40B4-BE49-F238E27FC236}">
                <a16:creationId xmlns:a16="http://schemas.microsoft.com/office/drawing/2014/main" id="{68759E0A-70AA-406B-9F70-9A5F3366D167}"/>
              </a:ext>
            </a:extLst>
          </p:cNvPr>
          <p:cNvSpPr>
            <a:spLocks noGrp="1"/>
          </p:cNvSpPr>
          <p:nvPr>
            <p:ph idx="1"/>
          </p:nvPr>
        </p:nvSpPr>
        <p:spPr>
          <a:xfrm>
            <a:off x="0" y="938462"/>
            <a:ext cx="12192000" cy="5919537"/>
          </a:xfrm>
        </p:spPr>
        <p:txBody>
          <a:bodyPr/>
          <a:lstStyle/>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We Are Made in His Image (Genesis 1:26-27, 2:7)</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Body (Genesis 1:26-27, Genesis 2:7, Colossians 1:15, John 1:14, Acts 1:9-11)</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Spirit = Breath (Genesis 2:7, John 4:24)</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Soul (Genesis 2:7, 1 Corinthians 15:45, Hebrews 10:22, 13:18, Mark 12:30) </a:t>
            </a:r>
          </a:p>
          <a:p>
            <a:pPr marL="0" marR="0">
              <a:lnSpc>
                <a:spcPct val="107000"/>
              </a:lnSpc>
              <a:spcBef>
                <a:spcPts val="0"/>
              </a:spcBef>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We have a body and a spirit, but we are a soul.”</a:t>
            </a:r>
          </a:p>
          <a:p>
            <a:pPr marL="0" marR="0" indent="0" algn="ctr">
              <a:lnSpc>
                <a:spcPct val="107000"/>
              </a:lnSpc>
              <a:spcBef>
                <a:spcPts val="0"/>
              </a:spcBef>
              <a:spcAft>
                <a:spcPts val="800"/>
              </a:spcAft>
              <a:buNone/>
            </a:pPr>
            <a:endParaRPr lang="en-US" sz="40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591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50AAB-BB5A-476A-9D81-E8E5C3720F72}"/>
              </a:ext>
            </a:extLst>
          </p:cNvPr>
          <p:cNvSpPr>
            <a:spLocks noGrp="1"/>
          </p:cNvSpPr>
          <p:nvPr>
            <p:ph type="title"/>
          </p:nvPr>
        </p:nvSpPr>
        <p:spPr>
          <a:xfrm>
            <a:off x="838200" y="0"/>
            <a:ext cx="10515600" cy="986590"/>
          </a:xfrm>
        </p:spPr>
        <p:txBody>
          <a:bodyPr>
            <a:normAutofit/>
          </a:bodyPr>
          <a:lstStyle/>
          <a:p>
            <a:pPr algn="ctr"/>
            <a:r>
              <a:rPr lang="en-US" b="1" dirty="0">
                <a:latin typeface="Times New Roman" panose="02020603050405020304" pitchFamily="18" charset="0"/>
                <a:cs typeface="Times New Roman" panose="02020603050405020304" pitchFamily="18" charset="0"/>
              </a:rPr>
              <a:t>Creation Not Evolution</a:t>
            </a:r>
          </a:p>
        </p:txBody>
      </p:sp>
      <p:sp>
        <p:nvSpPr>
          <p:cNvPr id="3" name="Content Placeholder 2">
            <a:extLst>
              <a:ext uri="{FF2B5EF4-FFF2-40B4-BE49-F238E27FC236}">
                <a16:creationId xmlns:a16="http://schemas.microsoft.com/office/drawing/2014/main" id="{28D0A342-0BDB-412B-86A0-1BE3D751B353}"/>
              </a:ext>
            </a:extLst>
          </p:cNvPr>
          <p:cNvSpPr>
            <a:spLocks noGrp="1"/>
          </p:cNvSpPr>
          <p:nvPr>
            <p:ph idx="1"/>
          </p:nvPr>
        </p:nvSpPr>
        <p:spPr>
          <a:xfrm>
            <a:off x="0" y="1065006"/>
            <a:ext cx="12192000" cy="5647765"/>
          </a:xfrm>
        </p:spPr>
        <p:txBody>
          <a:bodyPr/>
          <a:lstStyle/>
          <a:p>
            <a:r>
              <a:rPr lang="en-US" b="1" dirty="0">
                <a:latin typeface="Times New Roman" panose="02020603050405020304" pitchFamily="18" charset="0"/>
                <a:cs typeface="Times New Roman" panose="02020603050405020304" pitchFamily="18" charset="0"/>
              </a:rPr>
              <a:t>The Creative Process Finished on Day 6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(Genesis 2:1-4, Hebrews 4:3-4, 10)</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Concept of Kinds (“Kinds” appears 10 times in Genesis 1:11-24)</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Man/Nature Distinction (Genesis 1:26)</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Man/Woman Distinction (Genesis 1:27)</a:t>
            </a:r>
          </a:p>
        </p:txBody>
      </p:sp>
    </p:spTree>
    <p:extLst>
      <p:ext uri="{BB962C8B-B14F-4D97-AF65-F5344CB8AC3E}">
        <p14:creationId xmlns:p14="http://schemas.microsoft.com/office/powerpoint/2010/main" val="111413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202D-8551-4301-B8A2-B2739264D379}"/>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3C33A23F-00EB-41BD-89F4-971DDA6C73F6}"/>
              </a:ext>
            </a:extLst>
          </p:cNvPr>
          <p:cNvSpPr>
            <a:spLocks noGrp="1"/>
          </p:cNvSpPr>
          <p:nvPr>
            <p:ph idx="1"/>
          </p:nvPr>
        </p:nvSpPr>
        <p:spPr/>
        <p:txBody>
          <a:bodyPr/>
          <a:lstStyle/>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Value Human </a:t>
            </a:r>
            <a:r>
              <a:rPr lang="en-US" b="1" dirty="0">
                <a:latin typeface="Times New Roman" panose="02020603050405020304" pitchFamily="18" charset="0"/>
                <a:ea typeface="Calibri" panose="020F0502020204030204" pitchFamily="34" charset="0"/>
                <a:cs typeface="Times New Roman" panose="02020603050405020304" pitchFamily="18" charset="0"/>
              </a:rPr>
              <a:t>L</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ife.  (James 1:27, Isaiah 1:17)</a:t>
            </a:r>
          </a:p>
          <a:p>
            <a:pPr marL="0" marR="0">
              <a:lnSpc>
                <a:spcPct val="107000"/>
              </a:lnSpc>
              <a:spcBef>
                <a:spcPts val="0"/>
              </a:spcBef>
              <a:spcAft>
                <a:spcPts val="80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Respond to God.    (Micah 6:8, Mark </a:t>
            </a:r>
            <a:r>
              <a:rPr lang="en-US" sz="2800" b="1">
                <a:effectLst/>
                <a:latin typeface="Times New Roman" panose="02020603050405020304" pitchFamily="18" charset="0"/>
                <a:ea typeface="Calibri" panose="020F0502020204030204" pitchFamily="34" charset="0"/>
                <a:cs typeface="Times New Roman" panose="02020603050405020304" pitchFamily="18" charset="0"/>
              </a:rPr>
              <a:t>12:30)</a:t>
            </a:r>
          </a:p>
          <a:p>
            <a:pPr marL="0" marR="0">
              <a:lnSpc>
                <a:spcPct val="107000"/>
              </a:lnSpc>
              <a:spcBef>
                <a:spcPts val="0"/>
              </a:spcBef>
              <a:spcAft>
                <a:spcPts val="80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Defend His Word.  (1 Peter 3:15, Jude 1:3)</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7546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419</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A Genesis Discrepancy?</vt:lpstr>
      <vt:lpstr>The Creation of an Environment  </vt:lpstr>
      <vt:lpstr>Generation of Man</vt:lpstr>
      <vt:lpstr>Creation Not Evolution</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Genesis Discrepancy?</dc:title>
  <dc:creator>Tony Borton</dc:creator>
  <cp:lastModifiedBy>Tony Borton</cp:lastModifiedBy>
  <cp:revision>3</cp:revision>
  <dcterms:created xsi:type="dcterms:W3CDTF">2022-04-20T14:38:44Z</dcterms:created>
  <dcterms:modified xsi:type="dcterms:W3CDTF">2022-04-20T16:47:26Z</dcterms:modified>
</cp:coreProperties>
</file>