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235C-C5F2-D03F-EB0F-39E3DFBFFF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8D679F-D664-28B7-5A2E-6D0A10E99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C3B1D0-56A6-1CC0-1813-E003AC363F93}"/>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5" name="Footer Placeholder 4">
            <a:extLst>
              <a:ext uri="{FF2B5EF4-FFF2-40B4-BE49-F238E27FC236}">
                <a16:creationId xmlns:a16="http://schemas.microsoft.com/office/drawing/2014/main" id="{E9F349B4-BD72-2155-651C-25C8EAA95C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782276-DE4D-B58B-0F99-53AC4C6C46C0}"/>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419941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4CD28-9555-AA35-D7F3-6E87A0A83A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EFC61E-03A7-3891-835F-4CCE4A4C34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D0684-08BA-3D0B-602F-44630A703EE4}"/>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5" name="Footer Placeholder 4">
            <a:extLst>
              <a:ext uri="{FF2B5EF4-FFF2-40B4-BE49-F238E27FC236}">
                <a16:creationId xmlns:a16="http://schemas.microsoft.com/office/drawing/2014/main" id="{8FA6BF9F-74F0-AE83-F76A-5C1C599B9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395C2-55C6-B136-53BF-98ADF58F829B}"/>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98907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DE2F44-5EEE-D5E1-8A66-2D6A8AB2E7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6F4167-98F3-40F9-497C-01A21905F6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E76B6-D19B-E0D9-8D0E-8C8492FF54E9}"/>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5" name="Footer Placeholder 4">
            <a:extLst>
              <a:ext uri="{FF2B5EF4-FFF2-40B4-BE49-F238E27FC236}">
                <a16:creationId xmlns:a16="http://schemas.microsoft.com/office/drawing/2014/main" id="{F2C8A798-9FF6-BE32-8671-DED6367C0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B4EF2-6961-F70C-D454-9074140229FC}"/>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418193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5B62-61F5-13E9-8989-F64683FD45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03E2C6-EE06-C7EC-382B-2B43DDBA98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305F7-8910-434C-7D61-D73FE539AD61}"/>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5" name="Footer Placeholder 4">
            <a:extLst>
              <a:ext uri="{FF2B5EF4-FFF2-40B4-BE49-F238E27FC236}">
                <a16:creationId xmlns:a16="http://schemas.microsoft.com/office/drawing/2014/main" id="{3E243F78-EF57-74B6-A655-5972AD063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429AA-105B-C09E-B275-C5626C9CBDB7}"/>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134952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BC8A-8336-B542-BC57-3BF55AD6BC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EED620-7CE9-3C64-187F-90743A2A2C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CAFEC-1B6B-EEAD-17C7-260223561E63}"/>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5" name="Footer Placeholder 4">
            <a:extLst>
              <a:ext uri="{FF2B5EF4-FFF2-40B4-BE49-F238E27FC236}">
                <a16:creationId xmlns:a16="http://schemas.microsoft.com/office/drawing/2014/main" id="{21B27555-75C9-7BDA-511B-1C061E5B0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453A1-6141-CAF2-52FC-8BD5AC72A8AE}"/>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26800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82A7-9C20-ECEB-3C07-3FFBE9F59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2B732F-CAA6-A733-FBCB-D066ECC3B2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4C1167-4599-FD3C-3EAB-3151FAE847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38670C-DCD1-92E4-474D-F823D79E82C0}"/>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6" name="Footer Placeholder 5">
            <a:extLst>
              <a:ext uri="{FF2B5EF4-FFF2-40B4-BE49-F238E27FC236}">
                <a16:creationId xmlns:a16="http://schemas.microsoft.com/office/drawing/2014/main" id="{77C1A04D-D0F5-4C62-4D9C-6FE6DB2CCF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C2287D-CC2C-FE7B-053A-8D411F3AA546}"/>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371622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8A45-D9F7-CCB4-3CEE-E20010D8D0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81B129-9B00-9E4A-80EE-8705CD8545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563DF1-A925-592E-B2F5-FAEE794709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E01E43-F43A-3BDD-5840-BE15BC59C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E2521E-8A79-44C4-881E-ED53C45964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2C8EDC-F58E-1C91-F7D2-70FBD4BB7723}"/>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8" name="Footer Placeholder 7">
            <a:extLst>
              <a:ext uri="{FF2B5EF4-FFF2-40B4-BE49-F238E27FC236}">
                <a16:creationId xmlns:a16="http://schemas.microsoft.com/office/drawing/2014/main" id="{81691FF9-853D-E011-3B27-AFF9C237F0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02FB3F-BBA9-5071-846F-FD4362EAB7F0}"/>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18362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67D8B-CC4F-D601-F5B8-9C9C9D4FAA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5804B5-6B73-CF55-84CB-05B90B330E26}"/>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4" name="Footer Placeholder 3">
            <a:extLst>
              <a:ext uri="{FF2B5EF4-FFF2-40B4-BE49-F238E27FC236}">
                <a16:creationId xmlns:a16="http://schemas.microsoft.com/office/drawing/2014/main" id="{77F20817-FE51-F175-0183-81738B14F9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9A689-6AFF-A9B7-1F17-5A3154D86C6D}"/>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184992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6EF1A3-F919-1484-5BC9-BEA8C20E8EA4}"/>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3" name="Footer Placeholder 2">
            <a:extLst>
              <a:ext uri="{FF2B5EF4-FFF2-40B4-BE49-F238E27FC236}">
                <a16:creationId xmlns:a16="http://schemas.microsoft.com/office/drawing/2014/main" id="{C81EB4C4-B5A3-46DC-CFFF-008722DE2C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C8ADB1-33B4-D276-F0F4-CDBFABDCB1C2}"/>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48719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4DE5-FD4C-EE15-6E09-C14C32155B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C1B7ED-800A-B1CE-85D6-5B32BA88CA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4A6D05-9D7C-B872-A74A-A9FA875CC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34CB6-666A-DEF0-A566-99772B734F1D}"/>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6" name="Footer Placeholder 5">
            <a:extLst>
              <a:ext uri="{FF2B5EF4-FFF2-40B4-BE49-F238E27FC236}">
                <a16:creationId xmlns:a16="http://schemas.microsoft.com/office/drawing/2014/main" id="{78F55954-ED92-4C1F-32A2-9C0C8B5A0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B64E37-DED2-3CC8-26B6-29669E466F9D}"/>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164861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F0AC3-0123-799B-FD92-F9F347121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274B0-ED20-0C32-F0AA-3B5DA28F8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1D7C83-5502-D3F8-90FD-98270F900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BC7C79-9089-AD16-8757-FA44893C98CF}"/>
              </a:ext>
            </a:extLst>
          </p:cNvPr>
          <p:cNvSpPr>
            <a:spLocks noGrp="1"/>
          </p:cNvSpPr>
          <p:nvPr>
            <p:ph type="dt" sz="half" idx="10"/>
          </p:nvPr>
        </p:nvSpPr>
        <p:spPr/>
        <p:txBody>
          <a:bodyPr/>
          <a:lstStyle/>
          <a:p>
            <a:fld id="{5D143A88-D0E3-462C-9663-17A3986AA2A4}" type="datetimeFigureOut">
              <a:rPr lang="en-US" smtClean="0"/>
              <a:t>8/18/2022</a:t>
            </a:fld>
            <a:endParaRPr lang="en-US"/>
          </a:p>
        </p:txBody>
      </p:sp>
      <p:sp>
        <p:nvSpPr>
          <p:cNvPr id="6" name="Footer Placeholder 5">
            <a:extLst>
              <a:ext uri="{FF2B5EF4-FFF2-40B4-BE49-F238E27FC236}">
                <a16:creationId xmlns:a16="http://schemas.microsoft.com/office/drawing/2014/main" id="{98B0BF63-8E01-70AA-BEDA-7204A612B7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B44A8-D9F6-4C2C-00F4-2AA146C1295C}"/>
              </a:ext>
            </a:extLst>
          </p:cNvPr>
          <p:cNvSpPr>
            <a:spLocks noGrp="1"/>
          </p:cNvSpPr>
          <p:nvPr>
            <p:ph type="sldNum" sz="quarter" idx="12"/>
          </p:nvPr>
        </p:nvSpPr>
        <p:spPr/>
        <p:txBody>
          <a:bodyPr/>
          <a:lstStyle/>
          <a:p>
            <a:fld id="{79EE18ED-CD5F-44B0-9C3B-210D17022D7D}" type="slidenum">
              <a:rPr lang="en-US" smtClean="0"/>
              <a:t>‹#›</a:t>
            </a:fld>
            <a:endParaRPr lang="en-US"/>
          </a:p>
        </p:txBody>
      </p:sp>
    </p:spTree>
    <p:extLst>
      <p:ext uri="{BB962C8B-B14F-4D97-AF65-F5344CB8AC3E}">
        <p14:creationId xmlns:p14="http://schemas.microsoft.com/office/powerpoint/2010/main" val="89908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76A790-2496-BC93-225C-75B5A02DD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802649-2F80-716A-C1E1-7187C3B2DA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48051-BA49-E02F-3A2D-177D67027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43A88-D0E3-462C-9663-17A3986AA2A4}" type="datetimeFigureOut">
              <a:rPr lang="en-US" smtClean="0"/>
              <a:t>8/18/2022</a:t>
            </a:fld>
            <a:endParaRPr lang="en-US"/>
          </a:p>
        </p:txBody>
      </p:sp>
      <p:sp>
        <p:nvSpPr>
          <p:cNvPr id="5" name="Footer Placeholder 4">
            <a:extLst>
              <a:ext uri="{FF2B5EF4-FFF2-40B4-BE49-F238E27FC236}">
                <a16:creationId xmlns:a16="http://schemas.microsoft.com/office/drawing/2014/main" id="{F0C859BF-A882-11CE-1CEF-76D1B60FD6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98FBB6-B41E-D143-986F-5D931B5ED4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E18ED-CD5F-44B0-9C3B-210D17022D7D}" type="slidenum">
              <a:rPr lang="en-US" smtClean="0"/>
              <a:t>‹#›</a:t>
            </a:fld>
            <a:endParaRPr lang="en-US"/>
          </a:p>
        </p:txBody>
      </p:sp>
    </p:spTree>
    <p:extLst>
      <p:ext uri="{BB962C8B-B14F-4D97-AF65-F5344CB8AC3E}">
        <p14:creationId xmlns:p14="http://schemas.microsoft.com/office/powerpoint/2010/main" val="303142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097ED5-9818-4C82-ECA5-C200759BB907}"/>
              </a:ext>
            </a:extLst>
          </p:cNvPr>
          <p:cNvSpPr>
            <a:spLocks noGrp="1"/>
          </p:cNvSpPr>
          <p:nvPr>
            <p:ph type="title"/>
          </p:nvPr>
        </p:nvSpPr>
        <p:spPr>
          <a:xfrm>
            <a:off x="0" y="1"/>
            <a:ext cx="12192000" cy="1025235"/>
          </a:xfrm>
        </p:spPr>
        <p:txBody>
          <a:bodyPr/>
          <a:lstStyle/>
          <a:p>
            <a:pPr algn="ctr"/>
            <a:r>
              <a:rPr lang="en-US" b="1" dirty="0">
                <a:latin typeface="Times New Roman" panose="02020603050405020304" pitchFamily="18" charset="0"/>
                <a:cs typeface="Times New Roman" panose="02020603050405020304" pitchFamily="18" charset="0"/>
              </a:rPr>
              <a:t>How Do We Approach the Word of God?</a:t>
            </a:r>
          </a:p>
        </p:txBody>
      </p:sp>
      <p:sp>
        <p:nvSpPr>
          <p:cNvPr id="5" name="Content Placeholder 4">
            <a:extLst>
              <a:ext uri="{FF2B5EF4-FFF2-40B4-BE49-F238E27FC236}">
                <a16:creationId xmlns:a16="http://schemas.microsoft.com/office/drawing/2014/main" id="{4DE28BB7-B23C-10E2-C6E2-76AFAA1784F0}"/>
              </a:ext>
            </a:extLst>
          </p:cNvPr>
          <p:cNvSpPr>
            <a:spLocks noGrp="1"/>
          </p:cNvSpPr>
          <p:nvPr>
            <p:ph idx="1"/>
          </p:nvPr>
        </p:nvSpPr>
        <p:spPr>
          <a:xfrm>
            <a:off x="0" y="1025236"/>
            <a:ext cx="12192000" cy="5832763"/>
          </a:xfrm>
        </p:spPr>
        <p:txBody>
          <a:bodyPr>
            <a:normAutofit lnSpcReduction="10000"/>
          </a:bodyPr>
          <a:lstStyle/>
          <a:p>
            <a:pPr marL="0" indent="0">
              <a:buNone/>
            </a:pPr>
            <a:r>
              <a:rPr lang="en-US" sz="2800" b="1" baseline="30000" dirty="0">
                <a:effectLst/>
                <a:latin typeface="Times New Roman" panose="02020603050405020304" pitchFamily="18" charset="0"/>
                <a:ea typeface="Calibri" panose="020F0502020204030204" pitchFamily="34" charset="0"/>
              </a:rPr>
              <a:t>“</a:t>
            </a:r>
            <a:r>
              <a:rPr lang="en-US" sz="2800" b="1" dirty="0">
                <a:effectLst/>
                <a:latin typeface="Times New Roman" panose="02020603050405020304" pitchFamily="18" charset="0"/>
                <a:ea typeface="Calibri" panose="020F0502020204030204" pitchFamily="34" charset="0"/>
              </a:rPr>
              <a:t>For the wrath of God is revealed from heaven against all ungodliness and unrighteousness of men, who suppress the truth in unrighteousness, </a:t>
            </a:r>
            <a:r>
              <a:rPr lang="en-US" sz="2800" b="1" baseline="30000" dirty="0">
                <a:effectLst/>
                <a:latin typeface="Times New Roman" panose="02020603050405020304" pitchFamily="18" charset="0"/>
                <a:ea typeface="Calibri" panose="020F0502020204030204" pitchFamily="34" charset="0"/>
              </a:rPr>
              <a:t>19 </a:t>
            </a:r>
            <a:r>
              <a:rPr lang="en-US" sz="2800" b="1" dirty="0">
                <a:effectLst/>
                <a:latin typeface="Times New Roman" panose="02020603050405020304" pitchFamily="18" charset="0"/>
                <a:ea typeface="Calibri" panose="020F0502020204030204" pitchFamily="34" charset="0"/>
              </a:rPr>
              <a:t>because what may be known of God is manifest in them, for God has shown </a:t>
            </a:r>
            <a:r>
              <a:rPr lang="en-US" sz="2800" b="1" i="1" dirty="0">
                <a:effectLst/>
                <a:latin typeface="Times New Roman" panose="02020603050405020304" pitchFamily="18" charset="0"/>
                <a:ea typeface="Calibri" panose="020F0502020204030204" pitchFamily="34" charset="0"/>
              </a:rPr>
              <a:t>it</a:t>
            </a:r>
            <a:r>
              <a:rPr lang="en-US" sz="2800" b="1" dirty="0">
                <a:effectLst/>
                <a:latin typeface="Times New Roman" panose="02020603050405020304" pitchFamily="18" charset="0"/>
                <a:ea typeface="Calibri" panose="020F0502020204030204" pitchFamily="34" charset="0"/>
              </a:rPr>
              <a:t> to them.”</a:t>
            </a:r>
            <a:r>
              <a:rPr lang="en-US" sz="2800" dirty="0">
                <a:effectLst/>
                <a:latin typeface="Times New Roman" panose="02020603050405020304" pitchFamily="18" charset="0"/>
                <a:ea typeface="Calibri" panose="020F0502020204030204" pitchFamily="34" charset="0"/>
              </a:rPr>
              <a:t> </a:t>
            </a:r>
          </a:p>
          <a:p>
            <a:pPr marL="0" indent="0">
              <a:buNone/>
            </a:pPr>
            <a:r>
              <a:rPr lang="en-US" b="1" dirty="0">
                <a:latin typeface="Times New Roman" panose="02020603050405020304" pitchFamily="18" charset="0"/>
              </a:rPr>
              <a:t>Romans 1:18-19</a:t>
            </a:r>
          </a:p>
          <a:p>
            <a:pPr marL="0" indent="0">
              <a:buNone/>
            </a:pPr>
            <a:endParaRPr lang="en-US" b="1" dirty="0">
              <a:latin typeface="Times New Roman" panose="02020603050405020304" pitchFamily="18" charset="0"/>
            </a:endParaRPr>
          </a:p>
          <a:p>
            <a:pPr marL="0" indent="0">
              <a:buNone/>
            </a:pPr>
            <a:r>
              <a:rPr lang="en-US" b="1" dirty="0">
                <a:latin typeface="Times New Roman" panose="02020603050405020304" pitchFamily="18" charset="0"/>
              </a:rPr>
              <a:t>“Trust in the Lord with all your heart and lean not on your own understanding.”</a:t>
            </a:r>
          </a:p>
          <a:p>
            <a:pPr marL="0" indent="0">
              <a:buNone/>
            </a:pPr>
            <a:r>
              <a:rPr lang="en-US" b="1" dirty="0">
                <a:latin typeface="Times New Roman" panose="02020603050405020304" pitchFamily="18" charset="0"/>
              </a:rPr>
              <a:t>Proverbs 3:5</a:t>
            </a:r>
          </a:p>
          <a:p>
            <a:pPr marL="0" indent="0">
              <a:buNone/>
            </a:pPr>
            <a:endParaRPr lang="en-US" b="1" dirty="0">
              <a:latin typeface="Times New Roman" panose="02020603050405020304" pitchFamily="18" charset="0"/>
            </a:endParaRPr>
          </a:p>
          <a:p>
            <a:pPr marL="0" indent="0">
              <a:buNone/>
            </a:pPr>
            <a:r>
              <a:rPr lang="en-US" b="1" dirty="0">
                <a:latin typeface="Times New Roman" panose="02020603050405020304" pitchFamily="18" charset="0"/>
              </a:rPr>
              <a:t>Do you approach God’s Word with doubt or confidence? Do you trust that what God’s Word says is correct and true? Do you feel God’s Word must be proven to you, or do you feel you must conform to God’s Word?</a:t>
            </a:r>
            <a:endParaRPr lang="en-US" b="1" dirty="0"/>
          </a:p>
        </p:txBody>
      </p:sp>
    </p:spTree>
    <p:extLst>
      <p:ext uri="{BB962C8B-B14F-4D97-AF65-F5344CB8AC3E}">
        <p14:creationId xmlns:p14="http://schemas.microsoft.com/office/powerpoint/2010/main" val="369670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1B1D-1B37-8610-6FF7-6803B3BA9CA2}"/>
              </a:ext>
            </a:extLst>
          </p:cNvPr>
          <p:cNvSpPr>
            <a:spLocks noGrp="1"/>
          </p:cNvSpPr>
          <p:nvPr>
            <p:ph type="title"/>
          </p:nvPr>
        </p:nvSpPr>
        <p:spPr>
          <a:xfrm>
            <a:off x="0" y="1"/>
            <a:ext cx="12192000" cy="681036"/>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6734AE81-4459-F553-B75E-700E9A5A3637}"/>
              </a:ext>
            </a:extLst>
          </p:cNvPr>
          <p:cNvSpPr>
            <a:spLocks noGrp="1"/>
          </p:cNvSpPr>
          <p:nvPr>
            <p:ph idx="1"/>
          </p:nvPr>
        </p:nvSpPr>
        <p:spPr>
          <a:xfrm>
            <a:off x="-1" y="681037"/>
            <a:ext cx="12191999" cy="6176962"/>
          </a:xfrm>
        </p:spPr>
        <p:txBody>
          <a:bodyPr>
            <a:noAutofit/>
          </a:bodyPr>
          <a:lstStyle/>
          <a:p>
            <a:pPr marL="0" marR="0" indent="0">
              <a:lnSpc>
                <a:spcPct val="200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1.	God’s word is true no matter how implausible it may seem to us. 	(Romans 4:20-21)</a:t>
            </a:r>
          </a:p>
          <a:p>
            <a:pPr marL="0" marR="0" indent="0">
              <a:lnSpc>
                <a:spcPct val="107000"/>
              </a:lnSpc>
              <a:spcBef>
                <a:spcPts val="0"/>
              </a:spcBef>
              <a:spcAft>
                <a:spcPts val="800"/>
              </a:spcAft>
              <a:buNone/>
            </a:pPr>
            <a:r>
              <a:rPr lang="en-US"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And</a:t>
            </a:r>
          </a:p>
          <a:p>
            <a:pPr marL="514350" marR="0" indent="-514350">
              <a:lnSpc>
                <a:spcPct val="200000"/>
              </a:lnSpc>
              <a:spcBef>
                <a:spcPts val="0"/>
              </a:spcBef>
              <a:spcAft>
                <a:spcPts val="800"/>
              </a:spcAft>
              <a:buAutoNum type="arabicPeriod" startAt="2"/>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We can expect persecution when we take a stand for His literal explanation of the world. (2 Timothy 1:12)</a:t>
            </a:r>
          </a:p>
          <a:p>
            <a:pPr marL="0" marR="0" indent="0">
              <a:lnSpc>
                <a:spcPct val="200000"/>
              </a:lnSpc>
              <a:spcBef>
                <a:spcPts val="0"/>
              </a:spcBef>
              <a:spcAft>
                <a:spcPts val="800"/>
              </a:spcAft>
              <a:buNone/>
            </a:pPr>
            <a:r>
              <a:rPr lang="en-US"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Because</a:t>
            </a:r>
          </a:p>
          <a:p>
            <a:pPr marL="0" indent="0">
              <a:buNone/>
            </a:pPr>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3.	The Bible is about Jesus. (Luke 24:25-27)</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55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BAF52-9847-13F3-EF78-8C071DF9D199}"/>
              </a:ext>
            </a:extLst>
          </p:cNvPr>
          <p:cNvSpPr>
            <a:spLocks noGrp="1"/>
          </p:cNvSpPr>
          <p:nvPr>
            <p:ph type="title"/>
          </p:nvPr>
        </p:nvSpPr>
        <p:spPr>
          <a:xfrm>
            <a:off x="0" y="1"/>
            <a:ext cx="12192000" cy="942108"/>
          </a:xfrm>
        </p:spPr>
        <p:txBody>
          <a:bodyPr/>
          <a:lstStyle/>
          <a:p>
            <a:pPr algn="ctr"/>
            <a:r>
              <a:rPr lang="en-US" b="1" dirty="0">
                <a:latin typeface="Times New Roman" panose="02020603050405020304" pitchFamily="18" charset="0"/>
                <a:cs typeface="Times New Roman" panose="02020603050405020304" pitchFamily="18" charset="0"/>
              </a:rPr>
              <a:t>“The Main Things are the Plain Things”</a:t>
            </a:r>
          </a:p>
        </p:txBody>
      </p:sp>
      <p:sp>
        <p:nvSpPr>
          <p:cNvPr id="3" name="Content Placeholder 2">
            <a:extLst>
              <a:ext uri="{FF2B5EF4-FFF2-40B4-BE49-F238E27FC236}">
                <a16:creationId xmlns:a16="http://schemas.microsoft.com/office/drawing/2014/main" id="{47607111-FB60-B2C0-3533-70E208EFF640}"/>
              </a:ext>
            </a:extLst>
          </p:cNvPr>
          <p:cNvSpPr>
            <a:spLocks noGrp="1"/>
          </p:cNvSpPr>
          <p:nvPr>
            <p:ph idx="1"/>
          </p:nvPr>
        </p:nvSpPr>
        <p:spPr>
          <a:xfrm>
            <a:off x="0" y="942109"/>
            <a:ext cx="12192000" cy="5915890"/>
          </a:xfrm>
        </p:spPr>
        <p:txBody>
          <a:bodyPr/>
          <a:lstStyle/>
          <a:p>
            <a:pPr marL="0" indent="0">
              <a:buNone/>
            </a:pPr>
            <a:r>
              <a:rPr lang="en-US" b="1" i="1" dirty="0">
                <a:latin typeface="Times New Roman" panose="02020603050405020304" pitchFamily="18" charset="0"/>
                <a:cs typeface="Times New Roman" panose="02020603050405020304" pitchFamily="18" charset="0"/>
              </a:rPr>
              <a:t>Here is an example - </a:t>
            </a:r>
          </a:p>
          <a:p>
            <a:pPr marL="0" indent="0">
              <a:buNone/>
            </a:pPr>
            <a:endParaRPr lang="en-US" b="1" i="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Question: “How are we saved?”</a:t>
            </a:r>
          </a:p>
          <a:p>
            <a:endParaRPr lang="en-US" dirty="0"/>
          </a:p>
          <a:p>
            <a:pPr marL="0" indent="0">
              <a:buNone/>
            </a:pPr>
            <a:r>
              <a:rPr lang="en-US" b="1" dirty="0">
                <a:latin typeface="Times New Roman" panose="02020603050405020304" pitchFamily="18" charset="0"/>
                <a:cs typeface="Times New Roman" panose="02020603050405020304" pitchFamily="18" charset="0"/>
              </a:rPr>
              <a:t>Answer: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“...if you confess with your mouth the Lord Jesus and believe in your heart that God has raised Him from the dead, you will be saved.”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b="1" i="1" dirty="0">
                <a:latin typeface="Times New Roman" panose="02020603050405020304" pitchFamily="18" charset="0"/>
                <a:ea typeface="Calibri" panose="020F0502020204030204" pitchFamily="34" charset="0"/>
                <a:cs typeface="Times New Roman" panose="02020603050405020304" pitchFamily="18" charset="0"/>
              </a:rPr>
              <a:t>Romans 10:9</a:t>
            </a:r>
            <a:endParaRPr lang="en-US" sz="28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Answer: “For God so loved the world that He gave His only begotten Son that whosever believes in Him should not perish but have everlasting life.”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b="1" i="1" dirty="0">
                <a:latin typeface="Times New Roman" panose="02020603050405020304" pitchFamily="18" charset="0"/>
                <a:cs typeface="Times New Roman" panose="02020603050405020304" pitchFamily="18" charset="0"/>
              </a:rPr>
              <a:t>John 3:16</a:t>
            </a:r>
          </a:p>
        </p:txBody>
      </p:sp>
    </p:spTree>
    <p:extLst>
      <p:ext uri="{BB962C8B-B14F-4D97-AF65-F5344CB8AC3E}">
        <p14:creationId xmlns:p14="http://schemas.microsoft.com/office/powerpoint/2010/main" val="241029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017E-877A-3DAE-76FA-CB189FC07DE2}"/>
              </a:ext>
            </a:extLst>
          </p:cNvPr>
          <p:cNvSpPr>
            <a:spLocks noGrp="1"/>
          </p:cNvSpPr>
          <p:nvPr>
            <p:ph type="title"/>
          </p:nvPr>
        </p:nvSpPr>
        <p:spPr>
          <a:xfrm>
            <a:off x="0" y="1"/>
            <a:ext cx="12192000" cy="886690"/>
          </a:xfrm>
        </p:spPr>
        <p:txBody>
          <a:bodyPr/>
          <a:lstStyle/>
          <a:p>
            <a:pPr algn="ctr"/>
            <a:r>
              <a:rPr lang="en-US" b="1" dirty="0">
                <a:latin typeface="Times New Roman" panose="02020603050405020304" pitchFamily="18" charset="0"/>
                <a:cs typeface="Times New Roman" panose="02020603050405020304" pitchFamily="18" charset="0"/>
              </a:rPr>
              <a:t>Pick Your Battles</a:t>
            </a:r>
          </a:p>
        </p:txBody>
      </p:sp>
      <p:sp>
        <p:nvSpPr>
          <p:cNvPr id="3" name="Content Placeholder 2">
            <a:extLst>
              <a:ext uri="{FF2B5EF4-FFF2-40B4-BE49-F238E27FC236}">
                <a16:creationId xmlns:a16="http://schemas.microsoft.com/office/drawing/2014/main" id="{C9EFE5BC-1AFE-F86C-6E8C-EE2BC15A5422}"/>
              </a:ext>
            </a:extLst>
          </p:cNvPr>
          <p:cNvSpPr>
            <a:spLocks noGrp="1"/>
          </p:cNvSpPr>
          <p:nvPr>
            <p:ph idx="1"/>
          </p:nvPr>
        </p:nvSpPr>
        <p:spPr>
          <a:xfrm>
            <a:off x="-1" y="1011382"/>
            <a:ext cx="12191999" cy="5846617"/>
          </a:xfrm>
        </p:spPr>
        <p:txBody>
          <a:bodyPr/>
          <a:lstStyle/>
          <a:p>
            <a:pPr marL="0" indent="0">
              <a:buNone/>
            </a:pPr>
            <a:r>
              <a:rPr lang="en-US" b="1" dirty="0">
                <a:solidFill>
                  <a:schemeClr val="accent1"/>
                </a:solidFill>
                <a:latin typeface="Times New Roman" panose="02020603050405020304" pitchFamily="18" charset="0"/>
                <a:cs typeface="Times New Roman" panose="02020603050405020304" pitchFamily="18" charset="0"/>
              </a:rPr>
              <a:t>All Scripture is important and essential – </a:t>
            </a:r>
          </a:p>
          <a:p>
            <a:pPr marL="0" indent="0">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“All Scripture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is</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given by inspiration of God, and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is</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profitable for doctrine, for reproof, for correction, for instruction in righteousness, </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that the man of God may be complete, thoroughly equipped for every good work.” </a:t>
            </a:r>
          </a:p>
          <a:p>
            <a:pPr marL="0" indent="0">
              <a:buNone/>
            </a:pPr>
            <a:r>
              <a:rPr lang="en-US" b="1" i="1" dirty="0">
                <a:latin typeface="Times New Roman" panose="02020603050405020304" pitchFamily="18" charset="0"/>
                <a:cs typeface="Times New Roman" panose="02020603050405020304" pitchFamily="18" charset="0"/>
              </a:rPr>
              <a:t>2 Timothy 3:16-17</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However, we are to – </a:t>
            </a:r>
          </a:p>
          <a:p>
            <a:pPr marL="0" indent="0">
              <a:buNone/>
            </a:pPr>
            <a:r>
              <a:rPr lang="en-US" sz="2800" b="1" dirty="0">
                <a:effectLst/>
                <a:latin typeface="Times New Roman" panose="02020603050405020304" pitchFamily="18" charset="0"/>
                <a:ea typeface="Calibri" panose="020F0502020204030204" pitchFamily="34" charset="0"/>
              </a:rPr>
              <a:t>“...avoid foolish disputes, genealogies, contentions, and strivings about the law; for they are unprofitable and useless.”</a:t>
            </a:r>
            <a:r>
              <a:rPr lang="en-US" sz="2800" dirty="0">
                <a:effectLst/>
                <a:latin typeface="Times New Roman" panose="02020603050405020304" pitchFamily="18" charset="0"/>
                <a:ea typeface="Calibri" panose="020F0502020204030204" pitchFamily="34" charset="0"/>
              </a:rPr>
              <a:t> </a:t>
            </a:r>
          </a:p>
          <a:p>
            <a:pPr marL="0" indent="0">
              <a:buNone/>
            </a:pPr>
            <a:r>
              <a:rPr lang="en-US" b="1" i="1" dirty="0">
                <a:latin typeface="Times New Roman" panose="02020603050405020304" pitchFamily="18" charset="0"/>
                <a:ea typeface="Calibri" panose="020F0502020204030204" pitchFamily="34" charset="0"/>
              </a:rPr>
              <a:t>Titus 3:9</a:t>
            </a:r>
            <a:r>
              <a:rPr lang="en-US" sz="2800" b="1" i="1" dirty="0">
                <a:effectLst/>
                <a:latin typeface="Times New Roman" panose="02020603050405020304" pitchFamily="18" charset="0"/>
                <a:ea typeface="Calibri" panose="020F0502020204030204" pitchFamily="34" charset="0"/>
              </a:rPr>
              <a:t> </a:t>
            </a:r>
          </a:p>
          <a:p>
            <a:pPr marL="0" indent="0">
              <a:buNone/>
            </a:pPr>
            <a:endParaRPr lang="en-US" b="1" dirty="0">
              <a:latin typeface="Times New Roman" panose="02020603050405020304" pitchFamily="18" charset="0"/>
              <a:ea typeface="Calibri" panose="020F0502020204030204" pitchFamily="34" charset="0"/>
            </a:endParaRPr>
          </a:p>
          <a:p>
            <a:pPr marL="0" indent="0">
              <a:buNone/>
            </a:pPr>
            <a:r>
              <a:rPr lang="en-US" sz="2800" b="1" dirty="0">
                <a:effectLst/>
                <a:latin typeface="Times New Roman" panose="02020603050405020304" pitchFamily="18" charset="0"/>
                <a:ea typeface="Calibri" panose="020F0502020204030204" pitchFamily="34" charset="0"/>
              </a:rPr>
              <a:t>“...avoid foolish and ignorant disputes, knowing that they generate strife.”</a:t>
            </a:r>
          </a:p>
          <a:p>
            <a:pPr marL="0" indent="0">
              <a:buNone/>
            </a:pP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2 Timothy 2:23</a:t>
            </a:r>
            <a:endParaRPr lang="en-US" b="1" i="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73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B3944-6B7E-004E-9025-B3E1AA94A2D9}"/>
              </a:ext>
            </a:extLst>
          </p:cNvPr>
          <p:cNvSpPr>
            <a:spLocks noGrp="1"/>
          </p:cNvSpPr>
          <p:nvPr>
            <p:ph type="title"/>
          </p:nvPr>
        </p:nvSpPr>
        <p:spPr>
          <a:xfrm>
            <a:off x="0" y="1"/>
            <a:ext cx="12192000" cy="858981"/>
          </a:xfrm>
        </p:spPr>
        <p:txBody>
          <a:bodyPr/>
          <a:lstStyle/>
          <a:p>
            <a:pPr algn="ctr"/>
            <a:r>
              <a:rPr lang="en-US" b="1" dirty="0">
                <a:latin typeface="Times New Roman" panose="02020603050405020304" pitchFamily="18" charset="0"/>
                <a:cs typeface="Times New Roman" panose="02020603050405020304" pitchFamily="18" charset="0"/>
              </a:rPr>
              <a:t>What we have covered in Genesis so far...</a:t>
            </a:r>
          </a:p>
        </p:txBody>
      </p:sp>
      <p:sp>
        <p:nvSpPr>
          <p:cNvPr id="3" name="Content Placeholder 2">
            <a:extLst>
              <a:ext uri="{FF2B5EF4-FFF2-40B4-BE49-F238E27FC236}">
                <a16:creationId xmlns:a16="http://schemas.microsoft.com/office/drawing/2014/main" id="{F4AEFD66-7209-76CE-4935-509F154B8492}"/>
              </a:ext>
            </a:extLst>
          </p:cNvPr>
          <p:cNvSpPr>
            <a:spLocks noGrp="1"/>
          </p:cNvSpPr>
          <p:nvPr>
            <p:ph idx="1"/>
          </p:nvPr>
        </p:nvSpPr>
        <p:spPr>
          <a:xfrm>
            <a:off x="0" y="1025236"/>
            <a:ext cx="12192000" cy="5832763"/>
          </a:xfrm>
        </p:spPr>
        <p:txBody>
          <a:bodyPr/>
          <a:lstStyle/>
          <a:p>
            <a:r>
              <a:rPr lang="en-US" b="1" dirty="0">
                <a:latin typeface="Times New Roman" panose="02020603050405020304" pitchFamily="18" charset="0"/>
                <a:cs typeface="Times New Roman" panose="02020603050405020304" pitchFamily="18" charset="0"/>
              </a:rPr>
              <a:t>God’s Creative Act</a:t>
            </a:r>
          </a:p>
          <a:p>
            <a:r>
              <a:rPr lang="en-US" b="1" dirty="0">
                <a:latin typeface="Times New Roman" panose="02020603050405020304" pitchFamily="18" charset="0"/>
                <a:cs typeface="Times New Roman" panose="02020603050405020304" pitchFamily="18" charset="0"/>
              </a:rPr>
              <a:t>The Major Attributes of God</a:t>
            </a:r>
          </a:p>
          <a:p>
            <a:r>
              <a:rPr lang="en-US" b="1" dirty="0">
                <a:latin typeface="Times New Roman" panose="02020603050405020304" pitchFamily="18" charset="0"/>
                <a:cs typeface="Times New Roman" panose="02020603050405020304" pitchFamily="18" charset="0"/>
              </a:rPr>
              <a:t>The Fall of Man</a:t>
            </a:r>
          </a:p>
          <a:p>
            <a:r>
              <a:rPr lang="en-US" b="1" dirty="0">
                <a:latin typeface="Times New Roman" panose="02020603050405020304" pitchFamily="18" charset="0"/>
                <a:cs typeface="Times New Roman" panose="02020603050405020304" pitchFamily="18" charset="0"/>
              </a:rPr>
              <a:t>The Adamic Curse and the First Prophetic Promise of Jesus</a:t>
            </a:r>
          </a:p>
          <a:p>
            <a:r>
              <a:rPr lang="en-US" b="1" dirty="0">
                <a:latin typeface="Times New Roman" panose="02020603050405020304" pitchFamily="18" charset="0"/>
                <a:cs typeface="Times New Roman" panose="02020603050405020304" pitchFamily="18" charset="0"/>
              </a:rPr>
              <a:t>Expulsion from the Garden</a:t>
            </a:r>
          </a:p>
          <a:p>
            <a:r>
              <a:rPr lang="en-US" b="1" dirty="0">
                <a:latin typeface="Times New Roman" panose="02020603050405020304" pitchFamily="18" charset="0"/>
                <a:cs typeface="Times New Roman" panose="02020603050405020304" pitchFamily="18" charset="0"/>
              </a:rPr>
              <a:t>Cain’s Rebellion</a:t>
            </a:r>
          </a:p>
          <a:p>
            <a:r>
              <a:rPr lang="en-US" b="1" dirty="0">
                <a:latin typeface="Times New Roman" panose="02020603050405020304" pitchFamily="18" charset="0"/>
                <a:cs typeface="Times New Roman" panose="02020603050405020304" pitchFamily="18" charset="0"/>
              </a:rPr>
              <a:t>The Five Divine Institutions (Responsible Labor, Marriage, Family, Government, and Nations)</a:t>
            </a:r>
          </a:p>
          <a:p>
            <a:r>
              <a:rPr lang="en-US" b="1" dirty="0">
                <a:latin typeface="Times New Roman" panose="02020603050405020304" pitchFamily="18" charset="0"/>
                <a:cs typeface="Times New Roman" panose="02020603050405020304" pitchFamily="18" charset="0"/>
              </a:rPr>
              <a:t>The Tower of Babel and the Table of Nations</a:t>
            </a:r>
          </a:p>
        </p:txBody>
      </p:sp>
    </p:spTree>
    <p:extLst>
      <p:ext uri="{BB962C8B-B14F-4D97-AF65-F5344CB8AC3E}">
        <p14:creationId xmlns:p14="http://schemas.microsoft.com/office/powerpoint/2010/main" val="324605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8750C-6732-05E1-B80B-4363200B1840}"/>
              </a:ext>
            </a:extLst>
          </p:cNvPr>
          <p:cNvSpPr>
            <a:spLocks noGrp="1"/>
          </p:cNvSpPr>
          <p:nvPr>
            <p:ph type="title"/>
          </p:nvPr>
        </p:nvSpPr>
        <p:spPr>
          <a:xfrm>
            <a:off x="0" y="1"/>
            <a:ext cx="12192000" cy="681036"/>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Cainite World </a:t>
            </a:r>
          </a:p>
        </p:txBody>
      </p:sp>
      <p:sp>
        <p:nvSpPr>
          <p:cNvPr id="3" name="Content Placeholder 2">
            <a:extLst>
              <a:ext uri="{FF2B5EF4-FFF2-40B4-BE49-F238E27FC236}">
                <a16:creationId xmlns:a16="http://schemas.microsoft.com/office/drawing/2014/main" id="{088851DF-4BFF-C930-1D74-40747E9DB2AF}"/>
              </a:ext>
            </a:extLst>
          </p:cNvPr>
          <p:cNvSpPr>
            <a:spLocks noGrp="1"/>
          </p:cNvSpPr>
          <p:nvPr>
            <p:ph idx="1"/>
          </p:nvPr>
        </p:nvSpPr>
        <p:spPr>
          <a:xfrm>
            <a:off x="0" y="789709"/>
            <a:ext cx="12192000" cy="6068290"/>
          </a:xfrm>
        </p:spPr>
        <p:txBody>
          <a:bodyPr/>
          <a:lstStyle/>
          <a:p>
            <a:pPr marL="0" marR="0" indent="0">
              <a:lnSpc>
                <a:spcPct val="200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“Then Cain went out from the presence of the Lord and dwelt in the land of Nod on the east of Eden. </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And Cain knew his wife, and she conceived and bore Enoch. And he built a city and called the name of the city after the name of his son—Enoch.”  -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Genesis 4:16-17</a:t>
            </a:r>
          </a:p>
          <a:p>
            <a:pPr marL="0" marR="0" indent="0">
              <a:lnSpc>
                <a:spcPct val="200000"/>
              </a:lnSpc>
              <a:spcBef>
                <a:spcPts val="0"/>
              </a:spcBef>
              <a:spcAft>
                <a:spcPts val="800"/>
              </a:spcAft>
              <a:buNone/>
            </a:pPr>
            <a:r>
              <a:rPr lang="en-US" b="1" i="1" dirty="0">
                <a:latin typeface="Times New Roman" panose="02020603050405020304" pitchFamily="18" charset="0"/>
                <a:ea typeface="Calibri" panose="020F0502020204030204" pitchFamily="34" charset="0"/>
                <a:cs typeface="Times New Roman" panose="02020603050405020304" pitchFamily="18" charset="0"/>
              </a:rPr>
              <a:t>Wife?</a:t>
            </a:r>
          </a:p>
          <a:p>
            <a:pPr marL="0" marR="0" indent="0">
              <a:lnSpc>
                <a:spcPct val="200000"/>
              </a:lnSpc>
              <a:spcBef>
                <a:spcPts val="0"/>
              </a:spcBef>
              <a:spcAft>
                <a:spcPts val="800"/>
              </a:spcAft>
              <a:buNone/>
            </a:pP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City?</a:t>
            </a: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9012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087E-2FDB-F2F0-241A-41DF4078C3CD}"/>
              </a:ext>
            </a:extLst>
          </p:cNvPr>
          <p:cNvSpPr>
            <a:spLocks noGrp="1"/>
          </p:cNvSpPr>
          <p:nvPr>
            <p:ph type="title"/>
          </p:nvPr>
        </p:nvSpPr>
        <p:spPr>
          <a:xfrm>
            <a:off x="0" y="1"/>
            <a:ext cx="12192000" cy="681036"/>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Civilization and Urbanization</a:t>
            </a:r>
          </a:p>
        </p:txBody>
      </p:sp>
      <p:sp>
        <p:nvSpPr>
          <p:cNvPr id="3" name="Content Placeholder 2">
            <a:extLst>
              <a:ext uri="{FF2B5EF4-FFF2-40B4-BE49-F238E27FC236}">
                <a16:creationId xmlns:a16="http://schemas.microsoft.com/office/drawing/2014/main" id="{41C0E2F1-3988-CAEE-160A-91D4D690B508}"/>
              </a:ext>
            </a:extLst>
          </p:cNvPr>
          <p:cNvSpPr>
            <a:spLocks noGrp="1"/>
          </p:cNvSpPr>
          <p:nvPr>
            <p:ph idx="1"/>
          </p:nvPr>
        </p:nvSpPr>
        <p:spPr>
          <a:xfrm>
            <a:off x="-1" y="681036"/>
            <a:ext cx="12191999" cy="6176963"/>
          </a:xfrm>
        </p:spPr>
        <p:txBody>
          <a:bodyPr/>
          <a:lstStyle/>
          <a:p>
            <a:r>
              <a:rPr lang="en-US" b="1" dirty="0"/>
              <a:t>Jabal – Father of tent dwellers and Livestock herders</a:t>
            </a:r>
          </a:p>
          <a:p>
            <a:r>
              <a:rPr lang="en-US" b="1" dirty="0"/>
              <a:t>Jubal – Father of musicians</a:t>
            </a:r>
          </a:p>
          <a:p>
            <a:r>
              <a:rPr lang="en-US" b="1" dirty="0"/>
              <a:t>Tubal-Cain – Father of Bronze and Iron Craftsmanship</a:t>
            </a:r>
          </a:p>
          <a:p>
            <a:pPr>
              <a:buFontTx/>
              <a:buChar char="-"/>
            </a:pPr>
            <a:r>
              <a:rPr lang="en-US" b="1" i="1" dirty="0"/>
              <a:t>Genesis 4:20-22</a:t>
            </a:r>
          </a:p>
          <a:p>
            <a:pPr>
              <a:buFontTx/>
              <a:buChar char="-"/>
            </a:pPr>
            <a:endParaRPr lang="en-US" b="1" i="1" dirty="0"/>
          </a:p>
          <a:p>
            <a:pPr>
              <a:buFontTx/>
              <a:buChar char="-"/>
            </a:pPr>
            <a:r>
              <a:rPr lang="en-US" b="1" i="1" dirty="0"/>
              <a:t>Civilization/Culture/Technology Grows</a:t>
            </a:r>
          </a:p>
          <a:p>
            <a:pPr>
              <a:buFontTx/>
              <a:buChar char="-"/>
            </a:pPr>
            <a:r>
              <a:rPr lang="en-US" b="1" i="1" dirty="0"/>
              <a:t>Population/Division of Labor Grows</a:t>
            </a:r>
          </a:p>
          <a:p>
            <a:pPr>
              <a:buFontTx/>
              <a:buChar char="-"/>
            </a:pPr>
            <a:r>
              <a:rPr lang="en-US" b="1" i="1" dirty="0"/>
              <a:t>Urbanization Grows</a:t>
            </a:r>
          </a:p>
        </p:txBody>
      </p:sp>
    </p:spTree>
    <p:extLst>
      <p:ext uri="{BB962C8B-B14F-4D97-AF65-F5344CB8AC3E}">
        <p14:creationId xmlns:p14="http://schemas.microsoft.com/office/powerpoint/2010/main" val="187733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6610-0B4D-46B9-D1B6-722BEC20704E}"/>
              </a:ext>
            </a:extLst>
          </p:cNvPr>
          <p:cNvSpPr>
            <a:spLocks noGrp="1"/>
          </p:cNvSpPr>
          <p:nvPr>
            <p:ph type="title"/>
          </p:nvPr>
        </p:nvSpPr>
        <p:spPr>
          <a:xfrm>
            <a:off x="0" y="1"/>
            <a:ext cx="12192000" cy="803563"/>
          </a:xfrm>
        </p:spPr>
        <p:txBody>
          <a:bodyPr/>
          <a:lstStyle/>
          <a:p>
            <a:pPr algn="ctr"/>
            <a:r>
              <a:rPr lang="en-US" b="1" dirty="0">
                <a:latin typeface="Times New Roman" panose="02020603050405020304" pitchFamily="18" charset="0"/>
                <a:cs typeface="Times New Roman" panose="02020603050405020304" pitchFamily="18" charset="0"/>
              </a:rPr>
              <a:t>Widespread Rebellion Against God</a:t>
            </a:r>
          </a:p>
        </p:txBody>
      </p:sp>
      <p:sp>
        <p:nvSpPr>
          <p:cNvPr id="3" name="Content Placeholder 2">
            <a:extLst>
              <a:ext uri="{FF2B5EF4-FFF2-40B4-BE49-F238E27FC236}">
                <a16:creationId xmlns:a16="http://schemas.microsoft.com/office/drawing/2014/main" id="{BFE0521C-3326-B49F-E966-60D367560C93}"/>
              </a:ext>
            </a:extLst>
          </p:cNvPr>
          <p:cNvSpPr>
            <a:spLocks noGrp="1"/>
          </p:cNvSpPr>
          <p:nvPr>
            <p:ph idx="1"/>
          </p:nvPr>
        </p:nvSpPr>
        <p:spPr>
          <a:xfrm>
            <a:off x="0" y="969818"/>
            <a:ext cx="12192000" cy="5888181"/>
          </a:xfrm>
        </p:spPr>
        <p:txBody>
          <a:bodyPr>
            <a:normAutofit/>
          </a:bodyPr>
          <a:lstStyle/>
          <a:p>
            <a:r>
              <a:rPr lang="en-US" sz="4000" b="1" dirty="0">
                <a:latin typeface="Times New Roman" panose="02020603050405020304" pitchFamily="18" charset="0"/>
                <a:cs typeface="Times New Roman" panose="02020603050405020304" pitchFamily="18" charset="0"/>
              </a:rPr>
              <a:t>Lamech takes two wives</a:t>
            </a:r>
          </a:p>
          <a:p>
            <a:r>
              <a:rPr lang="en-US" sz="4000" b="1" dirty="0">
                <a:latin typeface="Times New Roman" panose="02020603050405020304" pitchFamily="18" charset="0"/>
                <a:cs typeface="Times New Roman" panose="02020603050405020304" pitchFamily="18" charset="0"/>
              </a:rPr>
              <a:t>Lamech is an unrepentant murderer</a:t>
            </a:r>
          </a:p>
          <a:p>
            <a:r>
              <a:rPr lang="en-US" sz="4000" b="1" dirty="0">
                <a:latin typeface="Times New Roman" panose="02020603050405020304" pitchFamily="18" charset="0"/>
                <a:cs typeface="Times New Roman" panose="02020603050405020304" pitchFamily="18" charset="0"/>
              </a:rPr>
              <a:t>Lamech brags against the sovereignty of God, saying he himself is the avenger</a:t>
            </a:r>
          </a:p>
          <a:p>
            <a:pPr>
              <a:buFontTx/>
              <a:buChar char="-"/>
            </a:pPr>
            <a:r>
              <a:rPr lang="en-US" sz="4000" b="1" i="1" dirty="0">
                <a:latin typeface="Times New Roman" panose="02020603050405020304" pitchFamily="18" charset="0"/>
                <a:cs typeface="Times New Roman" panose="02020603050405020304" pitchFamily="18" charset="0"/>
              </a:rPr>
              <a:t>Genesis 4:23-24</a:t>
            </a:r>
          </a:p>
          <a:p>
            <a:pPr>
              <a:buFontTx/>
              <a:buChar char="-"/>
            </a:pPr>
            <a:endParaRPr lang="en-US"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18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7A443-B682-69D0-9098-9D80E0BF89D8}"/>
              </a:ext>
            </a:extLst>
          </p:cNvPr>
          <p:cNvSpPr>
            <a:spLocks noGrp="1"/>
          </p:cNvSpPr>
          <p:nvPr>
            <p:ph type="title"/>
          </p:nvPr>
        </p:nvSpPr>
        <p:spPr>
          <a:xfrm>
            <a:off x="0" y="1"/>
            <a:ext cx="12192000" cy="789708"/>
          </a:xfrm>
        </p:spPr>
        <p:txBody>
          <a:bodyPr/>
          <a:lstStyle/>
          <a:p>
            <a:pPr algn="ctr"/>
            <a:r>
              <a:rPr lang="en-US" b="1" dirty="0">
                <a:latin typeface="Times New Roman" panose="02020603050405020304" pitchFamily="18" charset="0"/>
                <a:cs typeface="Times New Roman" panose="02020603050405020304" pitchFamily="18" charset="0"/>
              </a:rPr>
              <a:t>The Righteous Line of Seth</a:t>
            </a:r>
          </a:p>
        </p:txBody>
      </p:sp>
      <p:sp>
        <p:nvSpPr>
          <p:cNvPr id="3" name="Content Placeholder 2">
            <a:extLst>
              <a:ext uri="{FF2B5EF4-FFF2-40B4-BE49-F238E27FC236}">
                <a16:creationId xmlns:a16="http://schemas.microsoft.com/office/drawing/2014/main" id="{5106363C-E978-FA9D-1A5A-4E063B85D52A}"/>
              </a:ext>
            </a:extLst>
          </p:cNvPr>
          <p:cNvSpPr>
            <a:spLocks noGrp="1"/>
          </p:cNvSpPr>
          <p:nvPr>
            <p:ph idx="1"/>
          </p:nvPr>
        </p:nvSpPr>
        <p:spPr>
          <a:xfrm>
            <a:off x="0" y="886691"/>
            <a:ext cx="12192000" cy="5971308"/>
          </a:xfrm>
        </p:spPr>
        <p:txBody>
          <a:bodyPr>
            <a:normAutofit/>
          </a:bodyPr>
          <a:lstStyle/>
          <a:p>
            <a:r>
              <a:rPr lang="en-US" sz="4000" b="1" dirty="0">
                <a:latin typeface="Times New Roman" panose="02020603050405020304" pitchFamily="18" charset="0"/>
                <a:cs typeface="Times New Roman" panose="02020603050405020304" pitchFamily="18" charset="0"/>
              </a:rPr>
              <a:t>Seth is born, once again thwarting the plan of Satan to corrupt and contaminate the Promised Seed that would one day crush his head.</a:t>
            </a:r>
          </a:p>
          <a:p>
            <a:r>
              <a:rPr lang="en-US" sz="4000" b="1" dirty="0">
                <a:latin typeface="Times New Roman" panose="02020603050405020304" pitchFamily="18" charset="0"/>
                <a:cs typeface="Times New Roman" panose="02020603050405020304" pitchFamily="18" charset="0"/>
              </a:rPr>
              <a:t>The men in Seth’s line began to call upon the name of the Lord, ensuring a righteous remnant</a:t>
            </a:r>
          </a:p>
          <a:p>
            <a:endParaRPr lang="en-US" sz="4000" b="1" dirty="0">
              <a:latin typeface="Times New Roman" panose="02020603050405020304" pitchFamily="18" charset="0"/>
              <a:cs typeface="Times New Roman" panose="02020603050405020304" pitchFamily="18" charset="0"/>
            </a:endParaRPr>
          </a:p>
          <a:p>
            <a:pPr>
              <a:buFontTx/>
              <a:buChar char="-"/>
            </a:pPr>
            <a:r>
              <a:rPr lang="en-US" sz="4000" b="1" i="1" dirty="0">
                <a:latin typeface="Times New Roman" panose="02020603050405020304" pitchFamily="18" charset="0"/>
                <a:cs typeface="Times New Roman" panose="02020603050405020304" pitchFamily="18" charset="0"/>
              </a:rPr>
              <a:t>Genesis 4:25-26</a:t>
            </a:r>
          </a:p>
          <a:p>
            <a:pPr>
              <a:buFontTx/>
              <a:buChar char="-"/>
            </a:pPr>
            <a:endParaRPr lang="en-US"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2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447B-864E-EF5E-B215-1D7E91C6DEF4}"/>
              </a:ext>
            </a:extLst>
          </p:cNvPr>
          <p:cNvSpPr>
            <a:spLocks noGrp="1"/>
          </p:cNvSpPr>
          <p:nvPr>
            <p:ph type="title"/>
          </p:nvPr>
        </p:nvSpPr>
        <p:spPr>
          <a:xfrm>
            <a:off x="-1" y="1"/>
            <a:ext cx="12192001" cy="803563"/>
          </a:xfrm>
        </p:spPr>
        <p:txBody>
          <a:bodyPr/>
          <a:lstStyle/>
          <a:p>
            <a:pPr algn="ctr"/>
            <a:r>
              <a:rPr lang="en-US" b="1" dirty="0">
                <a:latin typeface="Times New Roman" panose="02020603050405020304" pitchFamily="18" charset="0"/>
                <a:cs typeface="Times New Roman" panose="02020603050405020304" pitchFamily="18" charset="0"/>
              </a:rPr>
              <a:t>The Authors of Genesis?</a:t>
            </a:r>
          </a:p>
        </p:txBody>
      </p:sp>
      <p:sp>
        <p:nvSpPr>
          <p:cNvPr id="3" name="Content Placeholder 2">
            <a:extLst>
              <a:ext uri="{FF2B5EF4-FFF2-40B4-BE49-F238E27FC236}">
                <a16:creationId xmlns:a16="http://schemas.microsoft.com/office/drawing/2014/main" id="{047337AA-1D04-D7C6-A68D-2B5AD643D729}"/>
              </a:ext>
            </a:extLst>
          </p:cNvPr>
          <p:cNvSpPr>
            <a:spLocks noGrp="1"/>
          </p:cNvSpPr>
          <p:nvPr>
            <p:ph idx="1"/>
          </p:nvPr>
        </p:nvSpPr>
        <p:spPr>
          <a:xfrm>
            <a:off x="0" y="803564"/>
            <a:ext cx="12192000" cy="6054435"/>
          </a:xfrm>
        </p:spPr>
        <p:txBody>
          <a:bodyPr/>
          <a:lstStyle/>
          <a:p>
            <a:r>
              <a:rPr lang="en-US" b="1" dirty="0">
                <a:latin typeface="Times New Roman" panose="02020603050405020304" pitchFamily="18" charset="0"/>
                <a:cs typeface="Times New Roman" panose="02020603050405020304" pitchFamily="18" charset="0"/>
              </a:rPr>
              <a:t>Genesis 5:1 – “</a:t>
            </a:r>
            <a:r>
              <a:rPr lang="en-US" b="1" i="0" dirty="0">
                <a:solidFill>
                  <a:srgbClr val="000000"/>
                </a:solidFill>
                <a:effectLst/>
                <a:latin typeface="Times New Roman" panose="02020603050405020304" pitchFamily="18" charset="0"/>
                <a:cs typeface="Times New Roman" panose="02020603050405020304" pitchFamily="18" charset="0"/>
              </a:rPr>
              <a:t>This is the book of the genealogy of Adam. In the day that God created man, He made him in the likeness of God.”</a:t>
            </a:r>
            <a:endParaRPr lang="en-US" b="1" dirty="0">
              <a:latin typeface="Times New Roman" panose="02020603050405020304" pitchFamily="18" charset="0"/>
              <a:cs typeface="Times New Roman" panose="02020603050405020304" pitchFamily="18" charset="0"/>
            </a:endParaRPr>
          </a:p>
          <a:p>
            <a:pPr marL="0" indent="0">
              <a:buNone/>
            </a:pPr>
            <a:r>
              <a:rPr lang="en-US" b="1" i="1" dirty="0">
                <a:latin typeface="Times New Roman" panose="02020603050405020304" pitchFamily="18" charset="0"/>
                <a:cs typeface="Times New Roman" panose="02020603050405020304" pitchFamily="18" charset="0"/>
              </a:rPr>
              <a:t>Who</a:t>
            </a:r>
            <a:r>
              <a:rPr lang="en-US" b="1" dirty="0">
                <a:latin typeface="Times New Roman" panose="02020603050405020304" pitchFamily="18" charset="0"/>
                <a:cs typeface="Times New Roman" panose="02020603050405020304" pitchFamily="18" charset="0"/>
              </a:rPr>
              <a:t> wrote this?</a:t>
            </a:r>
          </a:p>
          <a:p>
            <a:endParaRPr lang="en-US" dirty="0"/>
          </a:p>
          <a:p>
            <a:r>
              <a:rPr lang="en-US" b="1" dirty="0">
                <a:latin typeface="Times New Roman" panose="02020603050405020304" pitchFamily="18" charset="0"/>
                <a:cs typeface="Times New Roman" panose="02020603050405020304" pitchFamily="18" charset="0"/>
              </a:rPr>
              <a:t>Genesis 6:9 – </a:t>
            </a:r>
            <a:r>
              <a:rPr lang="en-US" dirty="0"/>
              <a:t>“</a:t>
            </a:r>
            <a:r>
              <a:rPr lang="en-US" b="1" i="0" dirty="0">
                <a:solidFill>
                  <a:srgbClr val="000000"/>
                </a:solidFill>
                <a:effectLst/>
                <a:latin typeface="Times New Roman" panose="02020603050405020304" pitchFamily="18" charset="0"/>
                <a:cs typeface="Times New Roman" panose="02020603050405020304" pitchFamily="18" charset="0"/>
              </a:rPr>
              <a:t>This is the genealogy of Noah. Noah was a just man, perfect in his generations. Noah walked with God.” </a:t>
            </a:r>
            <a:endParaRPr lang="en-US" b="1" dirty="0">
              <a:latin typeface="Times New Roman" panose="02020603050405020304" pitchFamily="18" charset="0"/>
              <a:cs typeface="Times New Roman" panose="02020603050405020304" pitchFamily="18" charset="0"/>
            </a:endParaRPr>
          </a:p>
          <a:p>
            <a:pPr marL="0" indent="0">
              <a:buNone/>
            </a:pPr>
            <a:r>
              <a:rPr lang="en-US" b="1" i="1" dirty="0">
                <a:latin typeface="Times New Roman" panose="02020603050405020304" pitchFamily="18" charset="0"/>
                <a:cs typeface="Times New Roman" panose="02020603050405020304" pitchFamily="18" charset="0"/>
              </a:rPr>
              <a:t>Who</a:t>
            </a:r>
            <a:r>
              <a:rPr lang="en-US" b="1" dirty="0">
                <a:latin typeface="Times New Roman" panose="02020603050405020304" pitchFamily="18" charset="0"/>
                <a:cs typeface="Times New Roman" panose="02020603050405020304" pitchFamily="18" charset="0"/>
              </a:rPr>
              <a:t> wrote this?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Was Moses only preserving what had already been written by Adam and Noah?</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863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709</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How Do We Approach the Word of God?</vt:lpstr>
      <vt:lpstr>“The Main Things are the Plain Things”</vt:lpstr>
      <vt:lpstr>Pick Your Battles</vt:lpstr>
      <vt:lpstr>What we have covered in Genesis so far...</vt:lpstr>
      <vt:lpstr>The Cainite World </vt:lpstr>
      <vt:lpstr>Civilization and Urbanization</vt:lpstr>
      <vt:lpstr>Widespread Rebellion Against God</vt:lpstr>
      <vt:lpstr>The Righteous Line of Seth</vt:lpstr>
      <vt:lpstr>The Authors of Genesis?</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Approach the Word of God?</dc:title>
  <dc:creator>Tony Borton</dc:creator>
  <cp:lastModifiedBy>Tony Borton</cp:lastModifiedBy>
  <cp:revision>5</cp:revision>
  <dcterms:created xsi:type="dcterms:W3CDTF">2022-08-18T14:58:33Z</dcterms:created>
  <dcterms:modified xsi:type="dcterms:W3CDTF">2022-08-18T17:19:37Z</dcterms:modified>
</cp:coreProperties>
</file>