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25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2D8F2-A3A2-CE8A-0430-07002A950C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42061D-8875-3159-715A-EA0CD2CD39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B76D16-8605-FB89-D5BA-6E77542604EC}"/>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5" name="Footer Placeholder 4">
            <a:extLst>
              <a:ext uri="{FF2B5EF4-FFF2-40B4-BE49-F238E27FC236}">
                <a16:creationId xmlns:a16="http://schemas.microsoft.com/office/drawing/2014/main" id="{DAAEBF76-811D-4AE5-4F47-0DD699824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CE308-5984-CB87-C411-DC654B171116}"/>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2983426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D2359-FC44-D2FB-81F5-5B422E9742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229E96-0A09-6B22-D0E6-AB020ED4CD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39C4-72ED-8659-D4BB-E0B248E6F545}"/>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5" name="Footer Placeholder 4">
            <a:extLst>
              <a:ext uri="{FF2B5EF4-FFF2-40B4-BE49-F238E27FC236}">
                <a16:creationId xmlns:a16="http://schemas.microsoft.com/office/drawing/2014/main" id="{664E5217-51E3-7C77-B0A5-E52C9A087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13FA47-3F3D-DB05-2F14-30CE2D37F7C5}"/>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183808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85CB48-2985-7467-D307-CBF79FB819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3B966-656D-016D-FA52-7BC822536D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CFCEE-8EB0-EDA3-155F-89C4FAC53B1C}"/>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5" name="Footer Placeholder 4">
            <a:extLst>
              <a:ext uri="{FF2B5EF4-FFF2-40B4-BE49-F238E27FC236}">
                <a16:creationId xmlns:a16="http://schemas.microsoft.com/office/drawing/2014/main" id="{DCBA351B-2506-6893-C0AD-411E13A3F5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CDD65-E582-C90A-415A-251714CA8CB1}"/>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56398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00339-218B-71C0-D8BF-51DC8A3720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C0BB6-FA27-2A33-C2DC-8D488E2ACA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356D1-95D0-9FA0-C7F0-83BF7FE68CF7}"/>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5" name="Footer Placeholder 4">
            <a:extLst>
              <a:ext uri="{FF2B5EF4-FFF2-40B4-BE49-F238E27FC236}">
                <a16:creationId xmlns:a16="http://schemas.microsoft.com/office/drawing/2014/main" id="{D8C9A58C-277F-6FD2-CCBB-EBF6A00DAC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5F423E-8B3A-83BC-31A4-829AC84DC2F0}"/>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283647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03E9A-7D74-FFCB-4154-75D1A3D517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6A12D9-50D6-5541-1F70-29E5F57AE8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B7BECF-0D0B-94C4-5248-5F04286E47FE}"/>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5" name="Footer Placeholder 4">
            <a:extLst>
              <a:ext uri="{FF2B5EF4-FFF2-40B4-BE49-F238E27FC236}">
                <a16:creationId xmlns:a16="http://schemas.microsoft.com/office/drawing/2014/main" id="{B84BB647-4E2B-21F7-F137-D118518463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7238F-BCBC-0792-23EE-BFC8E5247737}"/>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352053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9D215-35D4-4FAF-169F-0B5BE098C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35E81-0931-205F-5C15-56B2B921D0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AE0042-9EB2-B6FC-6D19-D8F4C94B15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E9DC51-A68D-B30E-133D-E272B6F04FB0}"/>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6" name="Footer Placeholder 5">
            <a:extLst>
              <a:ext uri="{FF2B5EF4-FFF2-40B4-BE49-F238E27FC236}">
                <a16:creationId xmlns:a16="http://schemas.microsoft.com/office/drawing/2014/main" id="{9F95253F-85D0-3473-A8D5-874F4B5F0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A307BF-1109-1B67-93C4-7135A857E462}"/>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12306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E19A7-9EBD-D2E3-96AC-B22F2335B2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B554F8-3A4B-B2BF-BB2C-293FD557EA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CB67AF-3B1F-3AE0-4D8E-E74A8D5986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6E6DBD-CE09-F399-0DE5-FB5E898F04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5E36F6-E3E8-6DB7-EDDE-E8117548F7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B6C27E-C31A-2C59-23CA-C9163BAFA302}"/>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8" name="Footer Placeholder 7">
            <a:extLst>
              <a:ext uri="{FF2B5EF4-FFF2-40B4-BE49-F238E27FC236}">
                <a16:creationId xmlns:a16="http://schemas.microsoft.com/office/drawing/2014/main" id="{D3CEA2B6-1D43-1AD5-E64D-F1014603F9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C7174C-39F0-EDB6-2AE3-5DF4D8B49D6F}"/>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1189515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4999F-5859-A3A4-F57B-B3112DBF59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E37068-B274-DEF5-3135-CD6FEB04B81A}"/>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4" name="Footer Placeholder 3">
            <a:extLst>
              <a:ext uri="{FF2B5EF4-FFF2-40B4-BE49-F238E27FC236}">
                <a16:creationId xmlns:a16="http://schemas.microsoft.com/office/drawing/2014/main" id="{73F72E1B-9BE5-F11D-3429-8CAF7C4AC6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B35C3E-F11A-70D9-F7E3-B8522D281DFB}"/>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184484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20F488-C830-FF05-F1C6-F1F9E1330049}"/>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3" name="Footer Placeholder 2">
            <a:extLst>
              <a:ext uri="{FF2B5EF4-FFF2-40B4-BE49-F238E27FC236}">
                <a16:creationId xmlns:a16="http://schemas.microsoft.com/office/drawing/2014/main" id="{E4707081-8B6F-7BA0-361D-8A8B26289A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50FC04-D3FF-DAD0-FDFB-17256EEF039F}"/>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5054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55933-2C49-05FB-2E30-6AD596E721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FF4CA8-7E20-8FD5-2C85-CF9163E17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36E000-BF70-B71D-A988-F19CD2DB0E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F9AB0C-245F-B839-8F00-9AAAA41B0ABE}"/>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6" name="Footer Placeholder 5">
            <a:extLst>
              <a:ext uri="{FF2B5EF4-FFF2-40B4-BE49-F238E27FC236}">
                <a16:creationId xmlns:a16="http://schemas.microsoft.com/office/drawing/2014/main" id="{DA036A94-2B1C-AA92-4B36-9B60C0C36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9EA9F7-2D38-D5E5-07C7-D484C2727A2C}"/>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423136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24714-40DF-FC63-EF22-D2B52A7317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BCC980-0CE9-61FA-33DE-62802C781F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96D95F-7CB2-C52A-D895-B7F9206C55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EB186-422E-B940-D429-0D1CB6FF5CD8}"/>
              </a:ext>
            </a:extLst>
          </p:cNvPr>
          <p:cNvSpPr>
            <a:spLocks noGrp="1"/>
          </p:cNvSpPr>
          <p:nvPr>
            <p:ph type="dt" sz="half" idx="10"/>
          </p:nvPr>
        </p:nvSpPr>
        <p:spPr/>
        <p:txBody>
          <a:bodyPr/>
          <a:lstStyle/>
          <a:p>
            <a:fld id="{18422414-4279-4B71-9EC9-54E43AE75325}" type="datetimeFigureOut">
              <a:rPr lang="en-US" smtClean="0"/>
              <a:t>5/24/2022</a:t>
            </a:fld>
            <a:endParaRPr lang="en-US"/>
          </a:p>
        </p:txBody>
      </p:sp>
      <p:sp>
        <p:nvSpPr>
          <p:cNvPr id="6" name="Footer Placeholder 5">
            <a:extLst>
              <a:ext uri="{FF2B5EF4-FFF2-40B4-BE49-F238E27FC236}">
                <a16:creationId xmlns:a16="http://schemas.microsoft.com/office/drawing/2014/main" id="{C8DC73DF-19D3-FC9F-FE90-80506752F3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76A2AE-9940-4ADE-6E3D-B056A350C8DC}"/>
              </a:ext>
            </a:extLst>
          </p:cNvPr>
          <p:cNvSpPr>
            <a:spLocks noGrp="1"/>
          </p:cNvSpPr>
          <p:nvPr>
            <p:ph type="sldNum" sz="quarter" idx="12"/>
          </p:nvPr>
        </p:nvSpPr>
        <p:spPr/>
        <p:txBody>
          <a:bodyPr/>
          <a:lstStyle/>
          <a:p>
            <a:fld id="{BDB46DAD-485A-41FD-8D44-AB909EBCA1C1}" type="slidenum">
              <a:rPr lang="en-US" smtClean="0"/>
              <a:t>‹#›</a:t>
            </a:fld>
            <a:endParaRPr lang="en-US"/>
          </a:p>
        </p:txBody>
      </p:sp>
    </p:spTree>
    <p:extLst>
      <p:ext uri="{BB962C8B-B14F-4D97-AF65-F5344CB8AC3E}">
        <p14:creationId xmlns:p14="http://schemas.microsoft.com/office/powerpoint/2010/main" val="292810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34ED7C-470C-12BB-DD54-E41F84D989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B89CAD-C470-2E21-8F0B-6E5D69C48F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0D5DED-71AD-A2EC-DA1E-94AA02160B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22414-4279-4B71-9EC9-54E43AE75325}" type="datetimeFigureOut">
              <a:rPr lang="en-US" smtClean="0"/>
              <a:t>5/24/2022</a:t>
            </a:fld>
            <a:endParaRPr lang="en-US"/>
          </a:p>
        </p:txBody>
      </p:sp>
      <p:sp>
        <p:nvSpPr>
          <p:cNvPr id="5" name="Footer Placeholder 4">
            <a:extLst>
              <a:ext uri="{FF2B5EF4-FFF2-40B4-BE49-F238E27FC236}">
                <a16:creationId xmlns:a16="http://schemas.microsoft.com/office/drawing/2014/main" id="{D3C1322A-AC15-7328-8B32-A50AC2816E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ABE877-6017-E274-2E98-7D10429530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46DAD-485A-41FD-8D44-AB909EBCA1C1}" type="slidenum">
              <a:rPr lang="en-US" smtClean="0"/>
              <a:t>‹#›</a:t>
            </a:fld>
            <a:endParaRPr lang="en-US"/>
          </a:p>
        </p:txBody>
      </p:sp>
    </p:spTree>
    <p:extLst>
      <p:ext uri="{BB962C8B-B14F-4D97-AF65-F5344CB8AC3E}">
        <p14:creationId xmlns:p14="http://schemas.microsoft.com/office/powerpoint/2010/main" val="58643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Ephesians+4&amp;version=NKJV#fen-NKJV-29290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C5C854-AF0F-B0CD-F4EC-CF7A2D52844A}"/>
              </a:ext>
            </a:extLst>
          </p:cNvPr>
          <p:cNvSpPr>
            <a:spLocks noGrp="1"/>
          </p:cNvSpPr>
          <p:nvPr>
            <p:ph type="title"/>
          </p:nvPr>
        </p:nvSpPr>
        <p:spPr>
          <a:xfrm>
            <a:off x="0" y="2"/>
            <a:ext cx="12192000" cy="714374"/>
          </a:xfrm>
        </p:spPr>
        <p:txBody>
          <a:bodyPr>
            <a:normAutofit/>
          </a:bodyPr>
          <a:lstStyle/>
          <a:p>
            <a:pPr algn="ctr"/>
            <a:r>
              <a:rPr lang="en-US" sz="3200" b="1" dirty="0">
                <a:latin typeface="Times New Roman" panose="02020603050405020304" pitchFamily="18" charset="0"/>
                <a:cs typeface="Times New Roman" panose="02020603050405020304" pitchFamily="18" charset="0"/>
              </a:rPr>
              <a:t>2018 and 2020 Ligonier Ministries Evangelical Survey</a:t>
            </a:r>
          </a:p>
        </p:txBody>
      </p:sp>
      <p:sp>
        <p:nvSpPr>
          <p:cNvPr id="5" name="Content Placeholder 4">
            <a:extLst>
              <a:ext uri="{FF2B5EF4-FFF2-40B4-BE49-F238E27FC236}">
                <a16:creationId xmlns:a16="http://schemas.microsoft.com/office/drawing/2014/main" id="{FD903E9F-BD19-3011-C81D-DBE473D1406A}"/>
              </a:ext>
            </a:extLst>
          </p:cNvPr>
          <p:cNvSpPr>
            <a:spLocks noGrp="1"/>
          </p:cNvSpPr>
          <p:nvPr>
            <p:ph idx="1"/>
          </p:nvPr>
        </p:nvSpPr>
        <p:spPr>
          <a:xfrm>
            <a:off x="0" y="820615"/>
            <a:ext cx="12192000" cy="6037385"/>
          </a:xfrm>
        </p:spPr>
        <p:txBody>
          <a:bodyPr>
            <a:normAutofit fontScale="92500" lnSpcReduction="10000"/>
          </a:bodyPr>
          <a:lstStyle/>
          <a:p>
            <a:r>
              <a:rPr lang="en-US" dirty="0"/>
              <a:t>52% - “Most people are good by nature”</a:t>
            </a:r>
          </a:p>
          <a:p>
            <a:r>
              <a:rPr lang="en-US" dirty="0"/>
              <a:t>51% - “God accepts the worship of all religions”</a:t>
            </a:r>
          </a:p>
          <a:p>
            <a:r>
              <a:rPr lang="en-US" dirty="0"/>
              <a:t>78% - “Jesus is the first and greatest being created by God”</a:t>
            </a:r>
          </a:p>
          <a:p>
            <a:r>
              <a:rPr lang="en-US" dirty="0"/>
              <a:t>69% - “Even the smallest sin deserves eternal damnation”</a:t>
            </a:r>
          </a:p>
          <a:p>
            <a:r>
              <a:rPr lang="en-US" dirty="0"/>
              <a:t>58% - “Worshiping alone is a valid replacement for regular church attendance.”</a:t>
            </a:r>
          </a:p>
          <a:p>
            <a:r>
              <a:rPr lang="en-US" dirty="0"/>
              <a:t>59% - “The Holy Spirit is a force, not a Person and member of the Trinity”</a:t>
            </a:r>
          </a:p>
          <a:p>
            <a:r>
              <a:rPr lang="en-US" dirty="0"/>
              <a:t>69% - “Jesus is God” (31% do not believe Jesus is God!)</a:t>
            </a:r>
          </a:p>
          <a:p>
            <a:r>
              <a:rPr lang="en-US" dirty="0"/>
              <a:t>88% - “Faith in Jesus Christ is the only basis for salvation”</a:t>
            </a:r>
          </a:p>
          <a:p>
            <a:r>
              <a:rPr lang="en-US" dirty="0"/>
              <a:t>82% - “The Holy Spirit CANNOT instruct people to act counter to scripture”</a:t>
            </a:r>
          </a:p>
          <a:p>
            <a:r>
              <a:rPr lang="en-US" dirty="0"/>
              <a:t>22% - “Gender identity is a legitimate choice”</a:t>
            </a:r>
          </a:p>
          <a:p>
            <a:r>
              <a:rPr lang="en-US" dirty="0"/>
              <a:t>39% - “God will always reward true faith with material blessings”</a:t>
            </a:r>
          </a:p>
          <a:p>
            <a:r>
              <a:rPr lang="en-US" dirty="0"/>
              <a:t>82% - “The Bible is literally true”</a:t>
            </a:r>
          </a:p>
          <a:p>
            <a:r>
              <a:rPr lang="en-US" dirty="0"/>
              <a:t>83% - “Science does not disprove the Bible”</a:t>
            </a:r>
          </a:p>
          <a:p>
            <a:endParaRPr lang="en-US" dirty="0"/>
          </a:p>
          <a:p>
            <a:endParaRPr lang="en-US" dirty="0"/>
          </a:p>
        </p:txBody>
      </p:sp>
    </p:spTree>
    <p:extLst>
      <p:ext uri="{BB962C8B-B14F-4D97-AF65-F5344CB8AC3E}">
        <p14:creationId xmlns:p14="http://schemas.microsoft.com/office/powerpoint/2010/main" val="502376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29EE-74B1-D550-D2F5-F43705FA17A2}"/>
              </a:ext>
            </a:extLst>
          </p:cNvPr>
          <p:cNvSpPr>
            <a:spLocks noGrp="1"/>
          </p:cNvSpPr>
          <p:nvPr>
            <p:ph type="title"/>
          </p:nvPr>
        </p:nvSpPr>
        <p:spPr>
          <a:xfrm>
            <a:off x="838200" y="1"/>
            <a:ext cx="10515600" cy="586153"/>
          </a:xfrm>
        </p:spPr>
        <p:txBody>
          <a:bodyPr>
            <a:normAutofit fontScale="90000"/>
          </a:bodyPr>
          <a:lstStyle/>
          <a:p>
            <a:pPr algn="ctr"/>
            <a:r>
              <a:rPr lang="en-US" dirty="0"/>
              <a:t> </a:t>
            </a:r>
            <a:r>
              <a:rPr lang="en-US" b="1" dirty="0">
                <a:latin typeface="Times New Roman" panose="02020603050405020304" pitchFamily="18" charset="0"/>
                <a:cs typeface="Times New Roman" panose="02020603050405020304" pitchFamily="18" charset="0"/>
              </a:rPr>
              <a:t>The War Within</a:t>
            </a:r>
          </a:p>
        </p:txBody>
      </p:sp>
      <p:sp>
        <p:nvSpPr>
          <p:cNvPr id="3" name="Content Placeholder 2">
            <a:extLst>
              <a:ext uri="{FF2B5EF4-FFF2-40B4-BE49-F238E27FC236}">
                <a16:creationId xmlns:a16="http://schemas.microsoft.com/office/drawing/2014/main" id="{E90CB7CC-6706-9426-B4E8-30D9E7357835}"/>
              </a:ext>
            </a:extLst>
          </p:cNvPr>
          <p:cNvSpPr>
            <a:spLocks noGrp="1"/>
          </p:cNvSpPr>
          <p:nvPr>
            <p:ph idx="1"/>
          </p:nvPr>
        </p:nvSpPr>
        <p:spPr>
          <a:xfrm>
            <a:off x="0" y="797170"/>
            <a:ext cx="12192000" cy="6060830"/>
          </a:xfrm>
        </p:spPr>
        <p:txBody>
          <a:bodyPr>
            <a:normAutofit fontScale="92500" lnSpcReduction="10000"/>
          </a:bodyPr>
          <a:lstStyle/>
          <a:p>
            <a:pPr marL="0" indent="0">
              <a:buNone/>
            </a:pPr>
            <a:r>
              <a:rPr lang="en-US" b="1" u="sng" dirty="0">
                <a:latin typeface="Times New Roman" panose="02020603050405020304" pitchFamily="18" charset="0"/>
                <a:cs typeface="Times New Roman" panose="02020603050405020304" pitchFamily="18" charset="0"/>
              </a:rPr>
              <a:t>Realize your situation:</a:t>
            </a:r>
          </a:p>
          <a:p>
            <a:pPr marL="0" indent="0">
              <a:buNone/>
            </a:pPr>
            <a:r>
              <a:rPr lang="en-US" b="1" i="0" dirty="0">
                <a:solidFill>
                  <a:srgbClr val="000000"/>
                </a:solidFill>
                <a:effectLst/>
                <a:latin typeface="Times New Roman" panose="02020603050405020304" pitchFamily="18" charset="0"/>
                <a:cs typeface="Times New Roman" panose="02020603050405020304" pitchFamily="18" charset="0"/>
              </a:rPr>
              <a:t>“For the wrath of God is revealed from heaven against all ungodliness and unrighteousness of men, who suppress the truth in unrighteousness…”</a:t>
            </a:r>
          </a:p>
          <a:p>
            <a:pPr marL="0" indent="0">
              <a:buNone/>
            </a:pPr>
            <a:r>
              <a:rPr lang="en-US" b="1" dirty="0">
                <a:solidFill>
                  <a:srgbClr val="000000"/>
                </a:solidFill>
                <a:latin typeface="Times New Roman" panose="02020603050405020304" pitchFamily="18" charset="0"/>
                <a:cs typeface="Times New Roman" panose="02020603050405020304" pitchFamily="18" charset="0"/>
              </a:rPr>
              <a:t>- Romans 1:18</a:t>
            </a:r>
          </a:p>
          <a:p>
            <a:pPr marL="0" indent="0">
              <a:buNone/>
            </a:pPr>
            <a:r>
              <a:rPr lang="en-US" b="1" u="sng" dirty="0">
                <a:solidFill>
                  <a:srgbClr val="000000"/>
                </a:solidFill>
                <a:latin typeface="Times New Roman" panose="02020603050405020304" pitchFamily="18" charset="0"/>
                <a:cs typeface="Times New Roman" panose="02020603050405020304" pitchFamily="18" charset="0"/>
              </a:rPr>
              <a:t>Take Action:</a:t>
            </a:r>
          </a:p>
          <a:p>
            <a:pPr marL="0" indent="0" algn="l">
              <a:buNone/>
            </a:pPr>
            <a:r>
              <a:rPr lang="en-US" b="1" i="0" dirty="0">
                <a:solidFill>
                  <a:srgbClr val="000000"/>
                </a:solidFill>
                <a:effectLst/>
                <a:latin typeface="Times New Roman" panose="02020603050405020304" pitchFamily="18" charset="0"/>
                <a:cs typeface="Times New Roman" panose="02020603050405020304" pitchFamily="18" charset="0"/>
              </a:rPr>
              <a:t>“This I say, therefore, and testify in the Lord, that you should no longer walk as </a:t>
            </a:r>
            <a:r>
              <a:rPr lang="en-US" b="1" i="0" baseline="30000" dirty="0">
                <a:solidFill>
                  <a:srgbClr val="000000"/>
                </a:solidFill>
                <a:effectLst/>
                <a:latin typeface="Times New Roman" panose="02020603050405020304" pitchFamily="18" charset="0"/>
                <a:cs typeface="Times New Roman" panose="02020603050405020304" pitchFamily="18" charset="0"/>
              </a:rPr>
              <a:t>[</a:t>
            </a:r>
            <a:r>
              <a:rPr lang="en-US" b="1" i="0" baseline="30000" dirty="0">
                <a:solidFill>
                  <a:srgbClr val="4A4A4A"/>
                </a:solidFill>
                <a:effectLst/>
                <a:latin typeface="Times New Roman" panose="02020603050405020304" pitchFamily="18" charset="0"/>
                <a:cs typeface="Times New Roman" panose="02020603050405020304" pitchFamily="18" charset="0"/>
                <a:hlinkClick r:id="rId2" tooltip="See footnote f"/>
              </a:rPr>
              <a:t>f</a:t>
            </a:r>
            <a:r>
              <a:rPr lang="en-US" b="1" i="0" baseline="30000" dirty="0">
                <a:solidFill>
                  <a:srgbClr val="000000"/>
                </a:solidFill>
                <a:effectLst/>
                <a:latin typeface="Times New Roman" panose="02020603050405020304" pitchFamily="18" charset="0"/>
                <a:cs typeface="Times New Roman" panose="02020603050405020304" pitchFamily="18" charset="0"/>
              </a:rPr>
              <a:t>]</a:t>
            </a:r>
            <a:r>
              <a:rPr lang="en-US" b="1" i="0" dirty="0">
                <a:solidFill>
                  <a:srgbClr val="000000"/>
                </a:solidFill>
                <a:effectLst/>
                <a:latin typeface="Times New Roman" panose="02020603050405020304" pitchFamily="18" charset="0"/>
                <a:cs typeface="Times New Roman" panose="02020603050405020304" pitchFamily="18" charset="0"/>
              </a:rPr>
              <a:t>the rest of the Gentiles walk, in the futility of their mind, </a:t>
            </a:r>
            <a:r>
              <a:rPr lang="en-US" b="1" i="0" baseline="30000" dirty="0">
                <a:solidFill>
                  <a:srgbClr val="000000"/>
                </a:solidFill>
                <a:effectLst/>
                <a:latin typeface="Times New Roman" panose="02020603050405020304" pitchFamily="18" charset="0"/>
                <a:cs typeface="Times New Roman" panose="02020603050405020304" pitchFamily="18" charset="0"/>
              </a:rPr>
              <a:t>18 </a:t>
            </a:r>
            <a:r>
              <a:rPr lang="en-US" b="1" i="0" dirty="0">
                <a:solidFill>
                  <a:srgbClr val="000000"/>
                </a:solidFill>
                <a:effectLst/>
                <a:latin typeface="Times New Roman" panose="02020603050405020304" pitchFamily="18" charset="0"/>
                <a:cs typeface="Times New Roman" panose="02020603050405020304" pitchFamily="18" charset="0"/>
              </a:rPr>
              <a:t>having their understanding darkened, being alienated from the life of God, because of the ignorance that is in them, because of the blindness of their heart; </a:t>
            </a:r>
            <a:r>
              <a:rPr lang="en-US" b="1" i="0" baseline="30000" dirty="0">
                <a:solidFill>
                  <a:srgbClr val="000000"/>
                </a:solidFill>
                <a:effectLst/>
                <a:latin typeface="Times New Roman" panose="02020603050405020304" pitchFamily="18" charset="0"/>
                <a:cs typeface="Times New Roman" panose="02020603050405020304" pitchFamily="18" charset="0"/>
              </a:rPr>
              <a:t>19 </a:t>
            </a:r>
            <a:r>
              <a:rPr lang="en-US" b="1" i="0" dirty="0">
                <a:solidFill>
                  <a:srgbClr val="000000"/>
                </a:solidFill>
                <a:effectLst/>
                <a:latin typeface="Times New Roman" panose="02020603050405020304" pitchFamily="18" charset="0"/>
                <a:cs typeface="Times New Roman" panose="02020603050405020304" pitchFamily="18" charset="0"/>
              </a:rPr>
              <a:t>who, being past feeling, have given themselves over to lewdness, to work all uncleanness with greediness. </a:t>
            </a:r>
            <a:r>
              <a:rPr lang="en-US" b="1" i="0" baseline="30000" dirty="0">
                <a:solidFill>
                  <a:srgbClr val="000000"/>
                </a:solidFill>
                <a:effectLst/>
                <a:latin typeface="Times New Roman" panose="02020603050405020304" pitchFamily="18" charset="0"/>
                <a:cs typeface="Times New Roman" panose="02020603050405020304" pitchFamily="18" charset="0"/>
              </a:rPr>
              <a:t>20 </a:t>
            </a:r>
            <a:r>
              <a:rPr lang="en-US" b="1" i="0" dirty="0">
                <a:solidFill>
                  <a:srgbClr val="000000"/>
                </a:solidFill>
                <a:effectLst/>
                <a:latin typeface="Times New Roman" panose="02020603050405020304" pitchFamily="18" charset="0"/>
                <a:cs typeface="Times New Roman" panose="02020603050405020304" pitchFamily="18" charset="0"/>
              </a:rPr>
              <a:t>But you have not so learned Christ, </a:t>
            </a:r>
            <a:r>
              <a:rPr lang="en-US" b="1" i="0" baseline="30000" dirty="0">
                <a:solidFill>
                  <a:srgbClr val="000000"/>
                </a:solidFill>
                <a:effectLst/>
                <a:latin typeface="Times New Roman" panose="02020603050405020304" pitchFamily="18" charset="0"/>
                <a:cs typeface="Times New Roman" panose="02020603050405020304" pitchFamily="18" charset="0"/>
              </a:rPr>
              <a:t>21 </a:t>
            </a:r>
            <a:r>
              <a:rPr lang="en-US" b="1" i="0" dirty="0">
                <a:solidFill>
                  <a:srgbClr val="000000"/>
                </a:solidFill>
                <a:effectLst/>
                <a:latin typeface="Times New Roman" panose="02020603050405020304" pitchFamily="18" charset="0"/>
                <a:cs typeface="Times New Roman" panose="02020603050405020304" pitchFamily="18" charset="0"/>
              </a:rPr>
              <a:t>if indeed you have heard Him and have been taught by Him, as the truth is in Jesus: </a:t>
            </a:r>
            <a:r>
              <a:rPr lang="en-US" b="1" i="0" baseline="30000" dirty="0">
                <a:solidFill>
                  <a:srgbClr val="000000"/>
                </a:solidFill>
                <a:effectLst/>
                <a:latin typeface="Times New Roman" panose="02020603050405020304" pitchFamily="18" charset="0"/>
                <a:cs typeface="Times New Roman" panose="02020603050405020304" pitchFamily="18" charset="0"/>
              </a:rPr>
              <a:t>22 </a:t>
            </a:r>
            <a:r>
              <a:rPr lang="en-US" b="1" i="0" dirty="0">
                <a:solidFill>
                  <a:srgbClr val="000000"/>
                </a:solidFill>
                <a:effectLst/>
                <a:latin typeface="Times New Roman" panose="02020603050405020304" pitchFamily="18" charset="0"/>
                <a:cs typeface="Times New Roman" panose="02020603050405020304" pitchFamily="18" charset="0"/>
              </a:rPr>
              <a:t>that you put off, concerning your former conduct, the old man which grows corrupt according to the deceitful lusts, </a:t>
            </a:r>
            <a:r>
              <a:rPr lang="en-US" b="1" i="0" baseline="30000" dirty="0">
                <a:solidFill>
                  <a:srgbClr val="000000"/>
                </a:solidFill>
                <a:effectLst/>
                <a:latin typeface="Times New Roman" panose="02020603050405020304" pitchFamily="18" charset="0"/>
                <a:cs typeface="Times New Roman" panose="02020603050405020304" pitchFamily="18" charset="0"/>
              </a:rPr>
              <a:t>23 </a:t>
            </a:r>
            <a:r>
              <a:rPr lang="en-US" b="1" i="0" dirty="0">
                <a:solidFill>
                  <a:srgbClr val="000000"/>
                </a:solidFill>
                <a:effectLst/>
                <a:latin typeface="Times New Roman" panose="02020603050405020304" pitchFamily="18" charset="0"/>
                <a:cs typeface="Times New Roman" panose="02020603050405020304" pitchFamily="18" charset="0"/>
              </a:rPr>
              <a:t>and be renewed in the spirit of your mind, </a:t>
            </a:r>
            <a:r>
              <a:rPr lang="en-US" b="1" i="0" baseline="30000" dirty="0">
                <a:solidFill>
                  <a:srgbClr val="000000"/>
                </a:solidFill>
                <a:effectLst/>
                <a:latin typeface="Times New Roman" panose="02020603050405020304" pitchFamily="18" charset="0"/>
                <a:cs typeface="Times New Roman" panose="02020603050405020304" pitchFamily="18" charset="0"/>
              </a:rPr>
              <a:t>24 </a:t>
            </a:r>
            <a:r>
              <a:rPr lang="en-US" b="1" i="0" dirty="0">
                <a:solidFill>
                  <a:srgbClr val="000000"/>
                </a:solidFill>
                <a:effectLst/>
                <a:latin typeface="Times New Roman" panose="02020603050405020304" pitchFamily="18" charset="0"/>
                <a:cs typeface="Times New Roman" panose="02020603050405020304" pitchFamily="18" charset="0"/>
              </a:rPr>
              <a:t>and that you put on the new man which was created according to God, in true righteousness and holiness.”</a:t>
            </a:r>
          </a:p>
          <a:p>
            <a:pPr marL="0" indent="0" algn="l">
              <a:buNone/>
            </a:pPr>
            <a:r>
              <a:rPr lang="en-US" b="1" dirty="0">
                <a:solidFill>
                  <a:srgbClr val="000000"/>
                </a:solidFill>
                <a:latin typeface="Times New Roman" panose="02020603050405020304" pitchFamily="18" charset="0"/>
                <a:cs typeface="Times New Roman" panose="02020603050405020304" pitchFamily="18" charset="0"/>
              </a:rPr>
              <a:t>Ephesians 4:17-24</a:t>
            </a:r>
            <a:endParaRPr lang="en-US" b="1"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b="1" dirty="0">
              <a:solidFill>
                <a:srgbClr val="000000"/>
              </a:solidFill>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5687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64E90-0E8A-9167-3DDC-4AD8C58D1DAC}"/>
              </a:ext>
            </a:extLst>
          </p:cNvPr>
          <p:cNvSpPr>
            <a:spLocks noGrp="1"/>
          </p:cNvSpPr>
          <p:nvPr>
            <p:ph type="title"/>
          </p:nvPr>
        </p:nvSpPr>
        <p:spPr>
          <a:xfrm>
            <a:off x="838200" y="2"/>
            <a:ext cx="10515600" cy="797168"/>
          </a:xfrm>
        </p:spPr>
        <p:txBody>
          <a:bodyPr/>
          <a:lstStyle/>
          <a:p>
            <a:pPr algn="ctr"/>
            <a:r>
              <a:rPr lang="en-US" b="1" dirty="0">
                <a:latin typeface="Times New Roman" panose="02020603050405020304" pitchFamily="18" charset="0"/>
                <a:cs typeface="Times New Roman" panose="02020603050405020304" pitchFamily="18" charset="0"/>
              </a:rPr>
              <a:t>The Enemy’s Agenda</a:t>
            </a:r>
          </a:p>
        </p:txBody>
      </p:sp>
      <p:sp>
        <p:nvSpPr>
          <p:cNvPr id="3" name="Content Placeholder 2">
            <a:extLst>
              <a:ext uri="{FF2B5EF4-FFF2-40B4-BE49-F238E27FC236}">
                <a16:creationId xmlns:a16="http://schemas.microsoft.com/office/drawing/2014/main" id="{2409023C-F719-4720-A1C4-1B21D2767DDA}"/>
              </a:ext>
            </a:extLst>
          </p:cNvPr>
          <p:cNvSpPr>
            <a:spLocks noGrp="1"/>
          </p:cNvSpPr>
          <p:nvPr>
            <p:ph idx="1"/>
          </p:nvPr>
        </p:nvSpPr>
        <p:spPr>
          <a:xfrm>
            <a:off x="0" y="797170"/>
            <a:ext cx="12192000" cy="6060828"/>
          </a:xfrm>
        </p:spPr>
        <p:txBody>
          <a:bodyPr/>
          <a:lstStyle/>
          <a:p>
            <a:pPr marL="0" indent="0">
              <a:buNone/>
            </a:pPr>
            <a:r>
              <a:rPr lang="en-US" sz="4400" b="1" dirty="0">
                <a:latin typeface="Times New Roman" panose="02020603050405020304" pitchFamily="18" charset="0"/>
                <a:cs typeface="Times New Roman" panose="02020603050405020304" pitchFamily="18" charset="0"/>
              </a:rPr>
              <a:t>1.	Defend Sin				Romans 1:32</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endParaRPr lang="en-US" sz="4400" b="1" dirty="0">
              <a:latin typeface="Times New Roman" panose="02020603050405020304" pitchFamily="18" charset="0"/>
              <a:cs typeface="Times New Roman" panose="02020603050405020304" pitchFamily="18" charset="0"/>
            </a:endParaRPr>
          </a:p>
          <a:p>
            <a:pPr marL="742950" indent="-742950">
              <a:buAutoNum type="arabicPeriod" startAt="2"/>
            </a:pPr>
            <a:r>
              <a:rPr lang="en-US" sz="4400" b="1" dirty="0">
                <a:latin typeface="Times New Roman" panose="02020603050405020304" pitchFamily="18" charset="0"/>
                <a:cs typeface="Times New Roman" panose="02020603050405020304" pitchFamily="18" charset="0"/>
              </a:rPr>
              <a:t>Create Chaos		 	Isaiah 5:20</a:t>
            </a:r>
          </a:p>
          <a:p>
            <a:pPr marL="742950" indent="-742950">
              <a:buAutoNum type="arabicPeriod" startAt="2"/>
            </a:pPr>
            <a:endParaRPr lang="en-US" sz="4400" b="1" dirty="0">
              <a:latin typeface="Times New Roman" panose="02020603050405020304" pitchFamily="18" charset="0"/>
              <a:cs typeface="Times New Roman" panose="02020603050405020304" pitchFamily="18" charset="0"/>
            </a:endParaRPr>
          </a:p>
          <a:p>
            <a:pPr marL="742950" indent="-742950">
              <a:buAutoNum type="arabicPeriod" startAt="2"/>
            </a:pPr>
            <a:endParaRPr lang="en-US" sz="4400" b="1" dirty="0">
              <a:latin typeface="Times New Roman" panose="02020603050405020304" pitchFamily="18" charset="0"/>
              <a:cs typeface="Times New Roman" panose="02020603050405020304" pitchFamily="18" charset="0"/>
            </a:endParaRPr>
          </a:p>
          <a:p>
            <a:pPr marL="742950" indent="-742950">
              <a:buAutoNum type="arabicPeriod" startAt="2"/>
            </a:pPr>
            <a:r>
              <a:rPr lang="en-US" sz="4400" b="1" dirty="0">
                <a:latin typeface="Times New Roman" panose="02020603050405020304" pitchFamily="18" charset="0"/>
                <a:cs typeface="Times New Roman" panose="02020603050405020304" pitchFamily="18" charset="0"/>
              </a:rPr>
              <a:t>Discredit Scripture	 	Genesis 3:1</a:t>
            </a:r>
          </a:p>
          <a:p>
            <a:endParaRPr lang="en-US" dirty="0"/>
          </a:p>
        </p:txBody>
      </p:sp>
    </p:spTree>
    <p:extLst>
      <p:ext uri="{BB962C8B-B14F-4D97-AF65-F5344CB8AC3E}">
        <p14:creationId xmlns:p14="http://schemas.microsoft.com/office/powerpoint/2010/main" val="233306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5629E-2B73-2EBC-EF97-0B5B557543F4}"/>
              </a:ext>
            </a:extLst>
          </p:cNvPr>
          <p:cNvSpPr>
            <a:spLocks noGrp="1"/>
          </p:cNvSpPr>
          <p:nvPr>
            <p:ph type="title"/>
          </p:nvPr>
        </p:nvSpPr>
        <p:spPr>
          <a:xfrm>
            <a:off x="838200" y="1"/>
            <a:ext cx="10515600" cy="1019907"/>
          </a:xfrm>
        </p:spPr>
        <p:txBody>
          <a:bodyPr/>
          <a:lstStyle/>
          <a:p>
            <a:pPr algn="ctr"/>
            <a:r>
              <a:rPr lang="en-US" b="1" dirty="0">
                <a:latin typeface="Times New Roman" panose="02020603050405020304" pitchFamily="18" charset="0"/>
                <a:cs typeface="Times New Roman" panose="02020603050405020304" pitchFamily="18" charset="0"/>
              </a:rPr>
              <a:t>Counterattack (The Believer’s Response)</a:t>
            </a:r>
          </a:p>
        </p:txBody>
      </p:sp>
      <p:sp>
        <p:nvSpPr>
          <p:cNvPr id="3" name="Content Placeholder 2">
            <a:extLst>
              <a:ext uri="{FF2B5EF4-FFF2-40B4-BE49-F238E27FC236}">
                <a16:creationId xmlns:a16="http://schemas.microsoft.com/office/drawing/2014/main" id="{504CF3A9-96D6-7FAB-F286-7890EE810816}"/>
              </a:ext>
            </a:extLst>
          </p:cNvPr>
          <p:cNvSpPr>
            <a:spLocks noGrp="1"/>
          </p:cNvSpPr>
          <p:nvPr>
            <p:ph idx="1"/>
          </p:nvPr>
        </p:nvSpPr>
        <p:spPr>
          <a:xfrm>
            <a:off x="0" y="1312985"/>
            <a:ext cx="12192000" cy="5545014"/>
          </a:xfrm>
        </p:spPr>
        <p:txBody>
          <a:bodyPr/>
          <a:lstStyle/>
          <a:p>
            <a:pPr marL="0" indent="0">
              <a:buNone/>
            </a:pPr>
            <a:r>
              <a:rPr lang="en-US" b="1" dirty="0">
                <a:latin typeface="Times New Roman" panose="02020603050405020304" pitchFamily="18" charset="0"/>
                <a:cs typeface="Times New Roman" panose="02020603050405020304" pitchFamily="18" charset="0"/>
              </a:rPr>
              <a:t>1.	Recognize His Authority 				Romans 14:11 </a:t>
            </a:r>
          </a:p>
          <a:p>
            <a:endParaRPr lang="en-US" dirty="0"/>
          </a:p>
          <a:p>
            <a:endParaRPr lang="en-US" dirty="0"/>
          </a:p>
          <a:p>
            <a:pPr marL="0" indent="0">
              <a:buNone/>
            </a:pPr>
            <a:endParaRPr lang="en-US" dirty="0"/>
          </a:p>
          <a:p>
            <a:pPr marL="0" indent="0">
              <a:buNone/>
            </a:pPr>
            <a:r>
              <a:rPr lang="en-US" dirty="0"/>
              <a:t>2.	</a:t>
            </a:r>
            <a:r>
              <a:rPr lang="en-US" b="1" dirty="0">
                <a:latin typeface="Times New Roman" panose="02020603050405020304" pitchFamily="18" charset="0"/>
                <a:cs typeface="Times New Roman" panose="02020603050405020304" pitchFamily="18" charset="0"/>
              </a:rPr>
              <a:t>Kill Your Unbelief 					Mark 9:24</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3.	Trust The Truth  						John 14:6</a:t>
            </a:r>
          </a:p>
          <a:p>
            <a:endParaRPr lang="en-US" dirty="0"/>
          </a:p>
        </p:txBody>
      </p:sp>
    </p:spTree>
    <p:extLst>
      <p:ext uri="{BB962C8B-B14F-4D97-AF65-F5344CB8AC3E}">
        <p14:creationId xmlns:p14="http://schemas.microsoft.com/office/powerpoint/2010/main" val="1552379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B7821-6F69-D788-03C0-E84ED7C2F93B}"/>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Three Theological Categories</a:t>
            </a:r>
          </a:p>
        </p:txBody>
      </p:sp>
      <p:sp>
        <p:nvSpPr>
          <p:cNvPr id="3" name="Content Placeholder 2">
            <a:extLst>
              <a:ext uri="{FF2B5EF4-FFF2-40B4-BE49-F238E27FC236}">
                <a16:creationId xmlns:a16="http://schemas.microsoft.com/office/drawing/2014/main" id="{59D2673D-8563-5FA3-A18D-0C6D69AA6458}"/>
              </a:ext>
            </a:extLst>
          </p:cNvPr>
          <p:cNvSpPr>
            <a:spLocks noGrp="1"/>
          </p:cNvSpPr>
          <p:nvPr>
            <p:ph idx="1"/>
          </p:nvPr>
        </p:nvSpPr>
        <p:spPr>
          <a:xfrm>
            <a:off x="0" y="1825624"/>
            <a:ext cx="12192000" cy="5032375"/>
          </a:xfrm>
        </p:spPr>
        <p:txBody>
          <a:bodyPr>
            <a:normAutofit/>
          </a:bodyPr>
          <a:lstStyle/>
          <a:p>
            <a:pPr marL="0" indent="0">
              <a:buNone/>
            </a:pPr>
            <a:r>
              <a:rPr lang="en-US" b="1" u="sng" dirty="0">
                <a:latin typeface="Times New Roman" panose="02020603050405020304" pitchFamily="18" charset="0"/>
                <a:cs typeface="Times New Roman" panose="02020603050405020304" pitchFamily="18" charset="0"/>
              </a:rPr>
              <a:t>Dogmatic Theology </a:t>
            </a:r>
            <a:r>
              <a:rPr lang="en-US" dirty="0">
                <a:latin typeface="Times New Roman" panose="02020603050405020304" pitchFamily="18" charset="0"/>
                <a:cs typeface="Times New Roman" panose="02020603050405020304" pitchFamily="18" charset="0"/>
              </a:rPr>
              <a:t>– (AKA “Bullet Theology”) Those aspects of scriptural revelation for which you would take a bullet in defense (non-negotiable truths).</a:t>
            </a:r>
          </a:p>
          <a:p>
            <a:pPr marL="0" indent="0">
              <a:buNone/>
            </a:pPr>
            <a:r>
              <a:rPr lang="en-US" dirty="0">
                <a:latin typeface="Times New Roman" panose="02020603050405020304" pitchFamily="18" charset="0"/>
                <a:cs typeface="Times New Roman" panose="02020603050405020304" pitchFamily="18" charset="0"/>
              </a:rPr>
              <a:t>e.g., “Faith in Christ as the only means of salvation.”</a:t>
            </a:r>
          </a:p>
          <a:p>
            <a:pPr marL="0" indent="0">
              <a:buNone/>
            </a:pPr>
            <a:r>
              <a:rPr lang="en-US" b="1" u="sng" dirty="0">
                <a:latin typeface="Times New Roman" panose="02020603050405020304" pitchFamily="18" charset="0"/>
                <a:cs typeface="Times New Roman" panose="02020603050405020304" pitchFamily="18" charset="0"/>
              </a:rPr>
              <a:t>Doctrinal Theology </a:t>
            </a:r>
            <a:r>
              <a:rPr lang="en-US" dirty="0">
                <a:latin typeface="Times New Roman" panose="02020603050405020304" pitchFamily="18" charset="0"/>
                <a:cs typeface="Times New Roman" panose="02020603050405020304" pitchFamily="18" charset="0"/>
              </a:rPr>
              <a:t>– Scriptural teachings that you are solid on, but that you are willing to admit are subject to some interpretive license. These are somewhat negotiable and could be reassessed with additional revelation from the Holy Spirit.</a:t>
            </a:r>
          </a:p>
          <a:p>
            <a:pPr marL="0" indent="0">
              <a:buNone/>
            </a:pPr>
            <a:r>
              <a:rPr lang="en-US" dirty="0">
                <a:latin typeface="Times New Roman" panose="02020603050405020304" pitchFamily="18" charset="0"/>
                <a:cs typeface="Times New Roman" panose="02020603050405020304" pitchFamily="18" charset="0"/>
              </a:rPr>
              <a:t>e.g., “Belief in a pretribulation rapture of the church.”</a:t>
            </a:r>
          </a:p>
          <a:p>
            <a:pPr marL="0" indent="0">
              <a:buNone/>
            </a:pPr>
            <a:r>
              <a:rPr lang="en-US" b="1" u="sng" dirty="0">
                <a:latin typeface="Times New Roman" panose="02020603050405020304" pitchFamily="18" charset="0"/>
                <a:cs typeface="Times New Roman" panose="02020603050405020304" pitchFamily="18" charset="0"/>
              </a:rPr>
              <a:t>Theological Opinion </a:t>
            </a:r>
            <a:r>
              <a:rPr lang="en-US" dirty="0"/>
              <a:t>– </a:t>
            </a:r>
            <a:r>
              <a:rPr lang="en-US" dirty="0">
                <a:latin typeface="Times New Roman" panose="02020603050405020304" pitchFamily="18" charset="0"/>
                <a:cs typeface="Times New Roman" panose="02020603050405020304" pitchFamily="18" charset="0"/>
              </a:rPr>
              <a:t>These issues are broadly interpreted, and amount to a matter of opinion. They are not essential doctrines.</a:t>
            </a:r>
          </a:p>
          <a:p>
            <a:pPr marL="0" indent="0">
              <a:buNone/>
            </a:pPr>
            <a:r>
              <a:rPr lang="en-US" dirty="0">
                <a:latin typeface="Times New Roman" panose="02020603050405020304" pitchFamily="18" charset="0"/>
                <a:cs typeface="Times New Roman" panose="02020603050405020304" pitchFamily="18" charset="0"/>
              </a:rPr>
              <a:t>e.g., “Where exactly Jesus went and what He did between death and resurrection.”</a:t>
            </a:r>
          </a:p>
        </p:txBody>
      </p:sp>
    </p:spTree>
    <p:extLst>
      <p:ext uri="{BB962C8B-B14F-4D97-AF65-F5344CB8AC3E}">
        <p14:creationId xmlns:p14="http://schemas.microsoft.com/office/powerpoint/2010/main" val="165299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822E-7C71-020D-8A90-C1A4EF98F1DA}"/>
              </a:ext>
            </a:extLst>
          </p:cNvPr>
          <p:cNvSpPr>
            <a:spLocks noGrp="1"/>
          </p:cNvSpPr>
          <p:nvPr>
            <p:ph type="title"/>
          </p:nvPr>
        </p:nvSpPr>
        <p:spPr>
          <a:xfrm>
            <a:off x="0" y="1"/>
            <a:ext cx="12192000" cy="1078522"/>
          </a:xfrm>
        </p:spPr>
        <p:txBody>
          <a:bodyPr>
            <a:normAutofit/>
          </a:bodyPr>
          <a:lstStyle/>
          <a:p>
            <a:r>
              <a:rPr lang="en-US" sz="4000" b="1" dirty="0">
                <a:latin typeface="Times New Roman" panose="02020603050405020304" pitchFamily="18" charset="0"/>
                <a:cs typeface="Times New Roman" panose="02020603050405020304" pitchFamily="18" charset="0"/>
              </a:rPr>
              <a:t>Presuppositions – “It goes without saying that…”</a:t>
            </a:r>
          </a:p>
        </p:txBody>
      </p:sp>
      <p:sp>
        <p:nvSpPr>
          <p:cNvPr id="3" name="Content Placeholder 2">
            <a:extLst>
              <a:ext uri="{FF2B5EF4-FFF2-40B4-BE49-F238E27FC236}">
                <a16:creationId xmlns:a16="http://schemas.microsoft.com/office/drawing/2014/main" id="{DA08A1DA-64E9-DA43-E35D-866BD23E0D16}"/>
              </a:ext>
            </a:extLst>
          </p:cNvPr>
          <p:cNvSpPr>
            <a:spLocks noGrp="1"/>
          </p:cNvSpPr>
          <p:nvPr>
            <p:ph idx="1"/>
          </p:nvPr>
        </p:nvSpPr>
        <p:spPr>
          <a:xfrm>
            <a:off x="-1" y="1219200"/>
            <a:ext cx="12191999" cy="5638799"/>
          </a:xfrm>
        </p:spPr>
        <p:txBody>
          <a:bodyPr/>
          <a:lstStyle/>
          <a:p>
            <a:pPr marL="0" indent="0">
              <a:buNone/>
            </a:pPr>
            <a:r>
              <a:rPr lang="en-US" sz="3600" b="1" dirty="0">
                <a:latin typeface="Times New Roman" panose="02020603050405020304" pitchFamily="18" charset="0"/>
                <a:cs typeface="Times New Roman" panose="02020603050405020304" pitchFamily="18" charset="0"/>
              </a:rPr>
              <a:t>“What do I Believe?”</a:t>
            </a:r>
          </a:p>
          <a:p>
            <a:pPr>
              <a:buFontTx/>
              <a:buChar char="-"/>
            </a:pPr>
            <a:r>
              <a:rPr lang="en-US" b="1" dirty="0">
                <a:latin typeface="Times New Roman" panose="02020603050405020304" pitchFamily="18" charset="0"/>
                <a:cs typeface="Times New Roman" panose="02020603050405020304" pitchFamily="18" charset="0"/>
              </a:rPr>
              <a:t>How can I tell what I truly believe and what I don’t truly believe?</a:t>
            </a:r>
          </a:p>
          <a:p>
            <a:pPr>
              <a:buFontTx/>
              <a:buChar char="-"/>
            </a:pPr>
            <a:endParaRPr lang="en-US" dirty="0"/>
          </a:p>
          <a:p>
            <a:pPr>
              <a:buFontTx/>
              <a:buChar char="-"/>
            </a:pPr>
            <a:endParaRPr lang="en-US" dirty="0"/>
          </a:p>
          <a:p>
            <a:pPr>
              <a:buFontTx/>
              <a:buChar char="-"/>
            </a:pPr>
            <a:endParaRPr lang="en-US" dirty="0"/>
          </a:p>
          <a:p>
            <a:pPr marL="0" indent="0">
              <a:buNone/>
            </a:pPr>
            <a:r>
              <a:rPr lang="en-US" sz="3600" b="1" dirty="0">
                <a:latin typeface="Times New Roman" panose="02020603050405020304" pitchFamily="18" charset="0"/>
                <a:cs typeface="Times New Roman" panose="02020603050405020304" pitchFamily="18" charset="0"/>
              </a:rPr>
              <a:t>“Who is the Judge?”</a:t>
            </a:r>
          </a:p>
          <a:p>
            <a:pPr marL="0" indent="0">
              <a:buNone/>
            </a:pPr>
            <a:r>
              <a:rPr lang="en-US" dirty="0"/>
              <a:t>- </a:t>
            </a:r>
            <a:r>
              <a:rPr lang="en-US" b="1" dirty="0">
                <a:latin typeface="Times New Roman" panose="02020603050405020304" pitchFamily="18" charset="0"/>
                <a:cs typeface="Times New Roman" panose="02020603050405020304" pitchFamily="18" charset="0"/>
              </a:rPr>
              <a:t>Who gets to decide what is true and what isn’t? Does my belief in this regard affect my actions and attitudes?</a:t>
            </a:r>
          </a:p>
        </p:txBody>
      </p:sp>
    </p:spTree>
    <p:extLst>
      <p:ext uri="{BB962C8B-B14F-4D97-AF65-F5344CB8AC3E}">
        <p14:creationId xmlns:p14="http://schemas.microsoft.com/office/powerpoint/2010/main" val="132207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67667-C562-FC7F-BF77-1179EAAFAD49}"/>
              </a:ext>
            </a:extLst>
          </p:cNvPr>
          <p:cNvSpPr>
            <a:spLocks noGrp="1"/>
          </p:cNvSpPr>
          <p:nvPr>
            <p:ph type="title"/>
          </p:nvPr>
        </p:nvSpPr>
        <p:spPr>
          <a:xfrm>
            <a:off x="-1" y="1"/>
            <a:ext cx="12191999" cy="961291"/>
          </a:xfrm>
        </p:spPr>
        <p:txBody>
          <a:bodyPr>
            <a:normAutofit/>
          </a:bodyPr>
          <a:lstStyle/>
          <a:p>
            <a:pPr algn="ct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Truth - What does Genesis Say?</a:t>
            </a:r>
            <a:endParaRPr lang="en-US"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B7F0248-5621-5997-675C-8C77C5B75E09}"/>
              </a:ext>
            </a:extLst>
          </p:cNvPr>
          <p:cNvSpPr>
            <a:spLocks noGrp="1"/>
          </p:cNvSpPr>
          <p:nvPr>
            <p:ph idx="1"/>
          </p:nvPr>
        </p:nvSpPr>
        <p:spPr>
          <a:xfrm>
            <a:off x="0" y="1101970"/>
            <a:ext cx="12192000" cy="5756030"/>
          </a:xfrm>
        </p:spPr>
        <p:txBody>
          <a:bodyPr>
            <a:normAutofit/>
          </a:bodyPr>
          <a:lstStyle/>
          <a:p>
            <a:r>
              <a:rPr lang="en-US" b="1" dirty="0">
                <a:latin typeface="Times New Roman" panose="02020603050405020304" pitchFamily="18" charset="0"/>
                <a:cs typeface="Times New Roman" panose="02020603050405020304" pitchFamily="18" charset="0"/>
              </a:rPr>
              <a:t>1.	In the Beginning, God Created (Genesis 1:1)</a:t>
            </a:r>
          </a:p>
          <a:p>
            <a:r>
              <a:rPr lang="en-US" b="1" dirty="0">
                <a:latin typeface="Times New Roman" panose="02020603050405020304" pitchFamily="18" charset="0"/>
                <a:cs typeface="Times New Roman" panose="02020603050405020304" pitchFamily="18" charset="0"/>
              </a:rPr>
              <a:t>2.	God Created man in His Own Image… (Genesis 1:27)</a:t>
            </a:r>
          </a:p>
          <a:p>
            <a:r>
              <a:rPr lang="en-US" b="1" dirty="0">
                <a:latin typeface="Times New Roman" panose="02020603050405020304" pitchFamily="18" charset="0"/>
                <a:cs typeface="Times New Roman" panose="02020603050405020304" pitchFamily="18" charset="0"/>
              </a:rPr>
              <a:t>3.	And God saw everything He had Made… (Genesis 1:31)</a:t>
            </a:r>
          </a:p>
          <a:p>
            <a:r>
              <a:rPr lang="en-US" b="1" dirty="0">
                <a:latin typeface="Times New Roman" panose="02020603050405020304" pitchFamily="18" charset="0"/>
                <a:cs typeface="Times New Roman" panose="02020603050405020304" pitchFamily="18" charset="0"/>
              </a:rPr>
              <a:t>4.	God finished the work that He had Done… (Genesis 2:2)</a:t>
            </a:r>
          </a:p>
          <a:p>
            <a:r>
              <a:rPr lang="en-US" b="1" dirty="0">
                <a:latin typeface="Times New Roman" panose="02020603050405020304" pitchFamily="18" charset="0"/>
                <a:cs typeface="Times New Roman" panose="02020603050405020304" pitchFamily="18" charset="0"/>
              </a:rPr>
              <a:t>5.	For in the day that You Eat of It… (Genesis 2:17)</a:t>
            </a:r>
          </a:p>
          <a:p>
            <a:r>
              <a:rPr lang="en-US" b="1" dirty="0">
                <a:latin typeface="Times New Roman" panose="02020603050405020304" pitchFamily="18" charset="0"/>
                <a:cs typeface="Times New Roman" panose="02020603050405020304" pitchFamily="18" charset="0"/>
              </a:rPr>
              <a:t>6.	And the rib that the Lord God had taken… (Genesis 2:22)</a:t>
            </a:r>
          </a:p>
          <a:p>
            <a:r>
              <a:rPr lang="en-US" b="1" dirty="0">
                <a:latin typeface="Times New Roman" panose="02020603050405020304" pitchFamily="18" charset="0"/>
                <a:cs typeface="Times New Roman" panose="02020603050405020304" pitchFamily="18" charset="0"/>
              </a:rPr>
              <a:t>7.	Then the eyes of both of them were opened… (Genesis 3:7)</a:t>
            </a:r>
          </a:p>
          <a:p>
            <a:r>
              <a:rPr lang="en-US" b="1" dirty="0">
                <a:latin typeface="Times New Roman" panose="02020603050405020304" pitchFamily="18" charset="0"/>
                <a:cs typeface="Times New Roman" panose="02020603050405020304" pitchFamily="18" charset="0"/>
              </a:rPr>
              <a:t>8. 	Because you have done this… (Genesis 3:14, 16-17)</a:t>
            </a:r>
          </a:p>
          <a:p>
            <a:r>
              <a:rPr lang="en-US" b="1" dirty="0">
                <a:latin typeface="Times New Roman" panose="02020603050405020304" pitchFamily="18" charset="0"/>
                <a:cs typeface="Times New Roman" panose="02020603050405020304" pitchFamily="18" charset="0"/>
              </a:rPr>
              <a:t>9.	He drove out the man… (Genesis 3:24)</a:t>
            </a:r>
          </a:p>
          <a:p>
            <a:r>
              <a:rPr lang="en-US" b="1" dirty="0">
                <a:latin typeface="Times New Roman" panose="02020603050405020304" pitchFamily="18" charset="0"/>
                <a:cs typeface="Times New Roman" panose="02020603050405020304" pitchFamily="18" charset="0"/>
              </a:rPr>
              <a:t>10.	If you do well… (Genesis 4:7)</a:t>
            </a:r>
          </a:p>
          <a:p>
            <a:endParaRPr lang="en-US" dirty="0"/>
          </a:p>
        </p:txBody>
      </p:sp>
    </p:spTree>
    <p:extLst>
      <p:ext uri="{BB962C8B-B14F-4D97-AF65-F5344CB8AC3E}">
        <p14:creationId xmlns:p14="http://schemas.microsoft.com/office/powerpoint/2010/main" val="3965338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F755A-D73A-C8C1-8AB5-838445875163}"/>
              </a:ext>
            </a:extLst>
          </p:cNvPr>
          <p:cNvSpPr>
            <a:spLocks noGrp="1"/>
          </p:cNvSpPr>
          <p:nvPr>
            <p:ph type="title"/>
          </p:nvPr>
        </p:nvSpPr>
        <p:spPr>
          <a:xfrm>
            <a:off x="838200" y="134937"/>
            <a:ext cx="10515600" cy="556725"/>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0EBA3EE9-9C98-F6AD-C30E-77E41883319C}"/>
              </a:ext>
            </a:extLst>
          </p:cNvPr>
          <p:cNvSpPr>
            <a:spLocks noGrp="1"/>
          </p:cNvSpPr>
          <p:nvPr>
            <p:ph idx="1"/>
          </p:nvPr>
        </p:nvSpPr>
        <p:spPr>
          <a:xfrm>
            <a:off x="0" y="1008186"/>
            <a:ext cx="12192000" cy="5714878"/>
          </a:xfrm>
        </p:spPr>
        <p:txBody>
          <a:bodyPr>
            <a:normAutofit/>
          </a:bodyPr>
          <a:lstStyle/>
          <a:p>
            <a:pPr marL="0" marR="0" indent="0">
              <a:lnSpc>
                <a:spcPct val="107000"/>
              </a:lnSpc>
              <a:spcBef>
                <a:spcPts val="0"/>
              </a:spcBef>
              <a:spcAft>
                <a:spcPts val="800"/>
              </a:spcAft>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1.	Recognize God’s Authority – James 4:7</a:t>
            </a:r>
          </a:p>
          <a:p>
            <a:pPr marL="0" marR="0" indent="0">
              <a:lnSpc>
                <a:spcPct val="107000"/>
              </a:lnSpc>
              <a:spcBef>
                <a:spcPts val="0"/>
              </a:spcBef>
              <a:spcAft>
                <a:spcPts val="800"/>
              </a:spcAft>
              <a:buNone/>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“Therefore, submit to God. Resist the devil and he will flee from you.” </a:t>
            </a:r>
          </a:p>
          <a:p>
            <a:pPr marL="0" marR="0" indent="0">
              <a:lnSpc>
                <a:spcPct val="107000"/>
              </a:lnSpc>
              <a:spcBef>
                <a:spcPts val="0"/>
              </a:spcBef>
              <a:spcAft>
                <a:spcPts val="800"/>
              </a:spcAft>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2.	Kill Your Unbelief – Romans 12:2 </a:t>
            </a: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“…do not be conformed to this world, but be transformed by the renewing of your mind, that you may prove what is that good and acceptable and perfect will of God.” </a:t>
            </a:r>
          </a:p>
          <a:p>
            <a:pPr marL="742950" indent="-742950">
              <a:buAutoNum type="arabicPeriod" startAt="3"/>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Trust His Truth – Proverbs 3:5</a:t>
            </a:r>
          </a:p>
          <a:p>
            <a:pPr marL="0" indent="0">
              <a:buNone/>
            </a:pPr>
            <a:r>
              <a:rPr lang="en-US" sz="2400" b="1" dirty="0">
                <a:effectLst/>
                <a:latin typeface="Times New Roman" panose="02020603050405020304" pitchFamily="18" charset="0"/>
                <a:ea typeface="Calibri" panose="020F0502020204030204" pitchFamily="34" charset="0"/>
              </a:rPr>
              <a:t>“Trust in the Lord with all your heart and lean not on your own understanding.”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indent="-742950">
              <a:buAutoNum type="arabicPeriod" startAt="3"/>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215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1221</TotalTime>
  <Words>929</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2018 and 2020 Ligonier Ministries Evangelical Survey</vt:lpstr>
      <vt:lpstr> The War Within</vt:lpstr>
      <vt:lpstr>The Enemy’s Agenda</vt:lpstr>
      <vt:lpstr>Counterattack (The Believer’s Response)</vt:lpstr>
      <vt:lpstr>Three Theological Categories</vt:lpstr>
      <vt:lpstr>Presuppositions – “It goes without saying that…”</vt:lpstr>
      <vt:lpstr>Truth - What does Genesis Say?</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and 2020 Ligonier Ministries Evangelical Survey</dc:title>
  <dc:creator>Tony Borton</dc:creator>
  <cp:lastModifiedBy>Tony Borton</cp:lastModifiedBy>
  <cp:revision>3</cp:revision>
  <dcterms:created xsi:type="dcterms:W3CDTF">2022-05-24T20:52:43Z</dcterms:created>
  <dcterms:modified xsi:type="dcterms:W3CDTF">2022-05-25T17:14:08Z</dcterms:modified>
</cp:coreProperties>
</file>