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4" d="100"/>
          <a:sy n="84" d="100"/>
        </p:scale>
        <p:origin x="12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6559-5847-7206-831E-7CEC07AAA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91C35E-DE85-C9D2-0A50-40C3A7B28D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0FAB6D-B555-0E29-10E7-F4C55089E499}"/>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0667CF72-A0A1-5B50-69C5-CD6DB0F50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3F9A63-D827-2920-2C3C-1A7974920E87}"/>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310859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FFBB-D962-DDD5-951C-800E4ACFF1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4F8C73-052A-E20A-C154-0BA90F191F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7BDB2-0F52-96DE-4F35-5CC956023641}"/>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C4D4DA95-B6EC-2F90-620B-418AAC85E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2B579-3928-8BAC-0DF0-9D3765259BE1}"/>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10579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5152F1-2F50-F549-DD3A-459257A824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B588EE-D913-0075-E75A-E6B750642C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B0896-0753-5CA9-8E18-467E33E70DB2}"/>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9738CC28-26A6-5B1D-D979-B581EEC18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6BF55-0009-D2BC-6DE7-77033091EE9D}"/>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27764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647F6-5EDF-CD6A-F77E-3C34F3AB92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29BF9F-46B3-EF4E-EACB-6980275AC0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5B4A3-ED5F-7336-3AA7-B83FF544271A}"/>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A1F0C838-5F35-58CE-83D9-87C8D973A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D3C92-DD8F-B876-7C7B-42F2A4C21E68}"/>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2674592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1978-41D0-1A40-926E-6DEAA9E21F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B1D4C3-C0E7-A74B-1F6B-EAE1FFA359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C9C00F-AD71-6E96-06B7-4A1F260F4E75}"/>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48C2110F-8214-D790-3558-2CA9D7196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ADE95-857E-E078-6791-0112720181B3}"/>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276015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F643-95B8-73C3-354D-229990CC66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9AF709-26C0-B042-B8F1-CFA27A1003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A7C9FC-81D4-9216-3237-7053A3A540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777C48-5E6A-2039-1125-C01235671BF8}"/>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6" name="Footer Placeholder 5">
            <a:extLst>
              <a:ext uri="{FF2B5EF4-FFF2-40B4-BE49-F238E27FC236}">
                <a16:creationId xmlns:a16="http://schemas.microsoft.com/office/drawing/2014/main" id="{A5AB6CE4-251E-0BF0-7C52-D0C8F113E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47F04-077F-1C21-4C96-85B34424D113}"/>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197035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77B-5859-0947-041B-3685425E3C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EE0836-BC72-0FC0-CF91-AA95331FA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C6BB93-107F-AE07-571B-49BC6940CF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DCC5C6-78E2-E59E-0BE3-AE5AD3D01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30EE1C-625A-4BED-114D-224C2108CF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EE4856-74E2-42DA-93B4-DCC8926BFCC8}"/>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8" name="Footer Placeholder 7">
            <a:extLst>
              <a:ext uri="{FF2B5EF4-FFF2-40B4-BE49-F238E27FC236}">
                <a16:creationId xmlns:a16="http://schemas.microsoft.com/office/drawing/2014/main" id="{43396539-E5C8-A4EF-AEC7-E2D65CB55F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BA57E4-B3EA-B230-9D58-0936D39A8599}"/>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338559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00917-D107-36A3-9713-5E422E517C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E7A755-EA1A-7DFA-4B44-FDFD92CBE765}"/>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4" name="Footer Placeholder 3">
            <a:extLst>
              <a:ext uri="{FF2B5EF4-FFF2-40B4-BE49-F238E27FC236}">
                <a16:creationId xmlns:a16="http://schemas.microsoft.com/office/drawing/2014/main" id="{F2D42E85-6B41-A64C-8F8D-FB0ED5962A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1FF5E-4719-ED10-0E47-76053F06EA67}"/>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31712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96F2B1-A78A-823B-93CC-AF2EB8FC917C}"/>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3" name="Footer Placeholder 2">
            <a:extLst>
              <a:ext uri="{FF2B5EF4-FFF2-40B4-BE49-F238E27FC236}">
                <a16:creationId xmlns:a16="http://schemas.microsoft.com/office/drawing/2014/main" id="{752FB293-6657-3322-0228-6D07388EBF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EB6E5A-D4E8-8C35-F9E4-2CD482669AB7}"/>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11146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13A-D063-AB5A-F694-FB4B4DE20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05482A-6127-CB3B-876A-FEFE4B6532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F46F65-1F4E-496B-BCEE-D54F064B3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2AF2F9-8CD7-5038-F6CE-300604016A88}"/>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6" name="Footer Placeholder 5">
            <a:extLst>
              <a:ext uri="{FF2B5EF4-FFF2-40B4-BE49-F238E27FC236}">
                <a16:creationId xmlns:a16="http://schemas.microsoft.com/office/drawing/2014/main" id="{1548AFA7-98D6-BA9B-2DD4-80AF5ED62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BA1CD-20AA-48E4-46D6-3A25BFAFFCE3}"/>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146406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AD37-3DCF-2911-49B3-F711E364B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F3219A-44DA-8044-A7C3-240398B7B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300A35-52E1-8494-4643-893E3CCC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9D0443-213A-F454-E469-7D0C2C6A0C6F}"/>
              </a:ext>
            </a:extLst>
          </p:cNvPr>
          <p:cNvSpPr>
            <a:spLocks noGrp="1"/>
          </p:cNvSpPr>
          <p:nvPr>
            <p:ph type="dt" sz="half" idx="10"/>
          </p:nvPr>
        </p:nvSpPr>
        <p:spPr/>
        <p:txBody>
          <a:bodyPr/>
          <a:lstStyle/>
          <a:p>
            <a:fld id="{C75AEA9B-A4ED-4564-9B11-ECAD323C7254}" type="datetimeFigureOut">
              <a:rPr lang="en-US" smtClean="0"/>
              <a:t>2/23/2023</a:t>
            </a:fld>
            <a:endParaRPr lang="en-US"/>
          </a:p>
        </p:txBody>
      </p:sp>
      <p:sp>
        <p:nvSpPr>
          <p:cNvPr id="6" name="Footer Placeholder 5">
            <a:extLst>
              <a:ext uri="{FF2B5EF4-FFF2-40B4-BE49-F238E27FC236}">
                <a16:creationId xmlns:a16="http://schemas.microsoft.com/office/drawing/2014/main" id="{807AA36D-C3A6-29C1-6970-D553CC22D7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7986E6-1630-232E-0066-60D353654B04}"/>
              </a:ext>
            </a:extLst>
          </p:cNvPr>
          <p:cNvSpPr>
            <a:spLocks noGrp="1"/>
          </p:cNvSpPr>
          <p:nvPr>
            <p:ph type="sldNum" sz="quarter" idx="12"/>
          </p:nvPr>
        </p:nvSpPr>
        <p:spPr/>
        <p:txBody>
          <a:bodyPr/>
          <a:lstStyle/>
          <a:p>
            <a:fld id="{1A2DDE37-FFCA-4E22-B79D-91B740ED5ECC}" type="slidenum">
              <a:rPr lang="en-US" smtClean="0"/>
              <a:t>‹#›</a:t>
            </a:fld>
            <a:endParaRPr lang="en-US"/>
          </a:p>
        </p:txBody>
      </p:sp>
    </p:spTree>
    <p:extLst>
      <p:ext uri="{BB962C8B-B14F-4D97-AF65-F5344CB8AC3E}">
        <p14:creationId xmlns:p14="http://schemas.microsoft.com/office/powerpoint/2010/main" val="49635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C34704-3B45-1CE0-2C19-E56E55DEED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48E765-53CD-3965-C041-EFF3AAB37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7B7B8-4DE2-AE5B-068D-FC4C936C7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AEA9B-A4ED-4564-9B11-ECAD323C7254}" type="datetimeFigureOut">
              <a:rPr lang="en-US" smtClean="0"/>
              <a:t>2/23/2023</a:t>
            </a:fld>
            <a:endParaRPr lang="en-US"/>
          </a:p>
        </p:txBody>
      </p:sp>
      <p:sp>
        <p:nvSpPr>
          <p:cNvPr id="5" name="Footer Placeholder 4">
            <a:extLst>
              <a:ext uri="{FF2B5EF4-FFF2-40B4-BE49-F238E27FC236}">
                <a16:creationId xmlns:a16="http://schemas.microsoft.com/office/drawing/2014/main" id="{79A8E462-AB56-191D-418D-9BFBF6F51C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9BF728-1FDE-F957-83BD-B4BECAAB75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DDE37-FFCA-4E22-B79D-91B740ED5ECC}" type="slidenum">
              <a:rPr lang="en-US" smtClean="0"/>
              <a:t>‹#›</a:t>
            </a:fld>
            <a:endParaRPr lang="en-US"/>
          </a:p>
        </p:txBody>
      </p:sp>
    </p:spTree>
    <p:extLst>
      <p:ext uri="{BB962C8B-B14F-4D97-AF65-F5344CB8AC3E}">
        <p14:creationId xmlns:p14="http://schemas.microsoft.com/office/powerpoint/2010/main" val="2719087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06B1-7418-E7D4-353A-B9F27F82B9C3}"/>
              </a:ext>
            </a:extLst>
          </p:cNvPr>
          <p:cNvSpPr>
            <a:spLocks noGrp="1"/>
          </p:cNvSpPr>
          <p:nvPr>
            <p:ph type="title"/>
          </p:nvPr>
        </p:nvSpPr>
        <p:spPr>
          <a:xfrm>
            <a:off x="0" y="1"/>
            <a:ext cx="12192000" cy="783770"/>
          </a:xfrm>
        </p:spPr>
        <p:txBody>
          <a:bodyPr/>
          <a:lstStyle/>
          <a:p>
            <a:pPr algn="ctr"/>
            <a:r>
              <a:rPr lang="en-US" dirty="0"/>
              <a:t> </a:t>
            </a:r>
            <a:r>
              <a:rPr lang="en-US" b="1" dirty="0">
                <a:latin typeface="Times New Roman" panose="02020603050405020304" pitchFamily="18" charset="0"/>
                <a:cs typeface="Times New Roman" panose="02020603050405020304" pitchFamily="18" charset="0"/>
              </a:rPr>
              <a:t>No “Lone Ranger” Christians...</a:t>
            </a:r>
          </a:p>
        </p:txBody>
      </p:sp>
      <p:sp>
        <p:nvSpPr>
          <p:cNvPr id="4" name="Content Placeholder 3">
            <a:extLst>
              <a:ext uri="{FF2B5EF4-FFF2-40B4-BE49-F238E27FC236}">
                <a16:creationId xmlns:a16="http://schemas.microsoft.com/office/drawing/2014/main" id="{07B05E16-1A49-BA98-61A7-5B19B6C4C2D9}"/>
              </a:ext>
            </a:extLst>
          </p:cNvPr>
          <p:cNvSpPr>
            <a:spLocks noGrp="1"/>
          </p:cNvSpPr>
          <p:nvPr>
            <p:ph idx="1"/>
          </p:nvPr>
        </p:nvSpPr>
        <p:spPr>
          <a:xfrm>
            <a:off x="0" y="986971"/>
            <a:ext cx="12192000" cy="5871028"/>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“For by one Spirit we were all baptized into one body, whether Jews or Greeks, whether slaves or free, and we were all made to drink of one Spirit.” – 1 Corinthians 12:13</a:t>
            </a:r>
          </a:p>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en-US" sz="3200" b="1" i="1" dirty="0">
                <a:latin typeface="Times New Roman" panose="02020603050405020304" pitchFamily="18" charset="0"/>
                <a:cs typeface="Times New Roman" panose="02020603050405020304" pitchFamily="18" charset="0"/>
              </a:rPr>
              <a:t>“Today, at the end of the 20th century, we have a phenomenon unthinkable in any other century: churchless Christians. There is a vast herd of professed Christians who exist as nomadic hitchhikers without accountability, without discipline, without discipleship, living apart from the regular benefits of the ordinances. They have God as their Father but reject the church...and as a result are incomplete and stunted.” – R. Kent Hughes</a:t>
            </a:r>
          </a:p>
        </p:txBody>
      </p:sp>
    </p:spTree>
    <p:extLst>
      <p:ext uri="{BB962C8B-B14F-4D97-AF65-F5344CB8AC3E}">
        <p14:creationId xmlns:p14="http://schemas.microsoft.com/office/powerpoint/2010/main" val="212584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B57F-FE51-4683-47A2-EFA3D57572B6}"/>
              </a:ext>
            </a:extLst>
          </p:cNvPr>
          <p:cNvSpPr>
            <a:spLocks noGrp="1"/>
          </p:cNvSpPr>
          <p:nvPr>
            <p:ph type="title"/>
          </p:nvPr>
        </p:nvSpPr>
        <p:spPr/>
        <p:txBody>
          <a:bodyPr>
            <a:normAutofit/>
          </a:bodyPr>
          <a:lstStyle/>
          <a:p>
            <a:pPr algn="ctr"/>
            <a:r>
              <a:rPr lang="en-US" sz="6000" b="1" i="1" dirty="0">
                <a:latin typeface="Times New Roman" panose="02020603050405020304" pitchFamily="18" charset="0"/>
                <a:cs typeface="Times New Roman" panose="02020603050405020304" pitchFamily="18" charset="0"/>
              </a:rPr>
              <a:t>Ekklesia = Church</a:t>
            </a:r>
          </a:p>
        </p:txBody>
      </p:sp>
      <p:sp>
        <p:nvSpPr>
          <p:cNvPr id="3" name="Content Placeholder 2">
            <a:extLst>
              <a:ext uri="{FF2B5EF4-FFF2-40B4-BE49-F238E27FC236}">
                <a16:creationId xmlns:a16="http://schemas.microsoft.com/office/drawing/2014/main" id="{D10CE65B-8B18-A170-CFAB-6B2C5F1A0A7D}"/>
              </a:ext>
            </a:extLst>
          </p:cNvPr>
          <p:cNvSpPr>
            <a:spLocks noGrp="1"/>
          </p:cNvSpPr>
          <p:nvPr>
            <p:ph idx="1"/>
          </p:nvPr>
        </p:nvSpPr>
        <p:spPr>
          <a:xfrm>
            <a:off x="0" y="1825624"/>
            <a:ext cx="12192000" cy="5032375"/>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An Assembly or congregation of “Called-out Ones.”</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We are the “Called of Jesus Christ.” Romans 1:6</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We are now “...not of this world.” John 17:16    </a:t>
            </a:r>
          </a:p>
        </p:txBody>
      </p:sp>
    </p:spTree>
    <p:extLst>
      <p:ext uri="{BB962C8B-B14F-4D97-AF65-F5344CB8AC3E}">
        <p14:creationId xmlns:p14="http://schemas.microsoft.com/office/powerpoint/2010/main" val="37486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CC67E-D4FE-BF58-1787-4E6A3C222765}"/>
              </a:ext>
            </a:extLst>
          </p:cNvPr>
          <p:cNvSpPr>
            <a:spLocks noGrp="1"/>
          </p:cNvSpPr>
          <p:nvPr>
            <p:ph type="title"/>
          </p:nvPr>
        </p:nvSpPr>
        <p:spPr>
          <a:xfrm>
            <a:off x="838200" y="365125"/>
            <a:ext cx="10515600" cy="789305"/>
          </a:xfrm>
        </p:spPr>
        <p:txBody>
          <a:bodyPr>
            <a:normAutofit fontScale="90000"/>
          </a:bodyPr>
          <a:lstStyle/>
          <a:p>
            <a:pPr algn="ctr"/>
            <a:r>
              <a:rPr lang="en-US" sz="6000" b="1" dirty="0">
                <a:latin typeface="Times New Roman" panose="02020603050405020304" pitchFamily="18" charset="0"/>
                <a:cs typeface="Times New Roman" panose="02020603050405020304" pitchFamily="18" charset="0"/>
              </a:rPr>
              <a:t>The “Universal” Church</a:t>
            </a:r>
          </a:p>
        </p:txBody>
      </p:sp>
      <p:sp>
        <p:nvSpPr>
          <p:cNvPr id="3" name="Content Placeholder 2">
            <a:extLst>
              <a:ext uri="{FF2B5EF4-FFF2-40B4-BE49-F238E27FC236}">
                <a16:creationId xmlns:a16="http://schemas.microsoft.com/office/drawing/2014/main" id="{17B6E675-8E39-8ED1-0D9E-BDAA263EAAA8}"/>
              </a:ext>
            </a:extLst>
          </p:cNvPr>
          <p:cNvSpPr>
            <a:spLocks noGrp="1"/>
          </p:cNvSpPr>
          <p:nvPr>
            <p:ph idx="1"/>
          </p:nvPr>
        </p:nvSpPr>
        <p:spPr>
          <a:xfrm>
            <a:off x="0" y="1257300"/>
            <a:ext cx="12192000" cy="5600699"/>
          </a:xfrm>
        </p:spPr>
        <p:txBody>
          <a:bodyPr>
            <a:normAutofit fontScale="85000" lnSpcReduction="20000"/>
          </a:bodyPr>
          <a:lstStyle/>
          <a:p>
            <a:pPr marL="0" indent="0">
              <a:buNone/>
            </a:pPr>
            <a:r>
              <a:rPr lang="en-US" sz="4000" b="1" dirty="0">
                <a:latin typeface="Times New Roman" panose="02020603050405020304" pitchFamily="18" charset="0"/>
                <a:cs typeface="Times New Roman" panose="02020603050405020304" pitchFamily="18" charset="0"/>
              </a:rPr>
              <a:t>All who have placed their faith in Christ belong...</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“For by one Spirit we were </a:t>
            </a:r>
            <a:r>
              <a:rPr lang="en-US" sz="4000" b="1" i="1" dirty="0">
                <a:latin typeface="Times New Roman" panose="02020603050405020304" pitchFamily="18" charset="0"/>
                <a:cs typeface="Times New Roman" panose="02020603050405020304" pitchFamily="18" charset="0"/>
              </a:rPr>
              <a:t>all</a:t>
            </a:r>
            <a:r>
              <a:rPr lang="en-US" sz="4000" b="1" dirty="0">
                <a:latin typeface="Times New Roman" panose="02020603050405020304" pitchFamily="18" charset="0"/>
                <a:cs typeface="Times New Roman" panose="02020603050405020304" pitchFamily="18" charset="0"/>
              </a:rPr>
              <a:t> baptized into one body, whether Jews or Greeks, whether slaves or free, and we were all made to drink of one Spirit.”</a:t>
            </a:r>
          </a:p>
          <a:p>
            <a:pPr>
              <a:buFontTx/>
              <a:buChar char="-"/>
            </a:pPr>
            <a:r>
              <a:rPr lang="en-US" sz="4000" b="1" dirty="0">
                <a:latin typeface="Times New Roman" panose="02020603050405020304" pitchFamily="18" charset="0"/>
                <a:cs typeface="Times New Roman" panose="02020603050405020304" pitchFamily="18" charset="0"/>
              </a:rPr>
              <a:t>1 Corinthians 12:13</a:t>
            </a:r>
          </a:p>
          <a:p>
            <a:pPr>
              <a:buFontTx/>
              <a:buChar char="-"/>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The Church was founded by Jesus Himself. It belongs to Him.</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Jesus said, </a:t>
            </a:r>
            <a:r>
              <a:rPr lang="en-US" sz="4000" b="1" dirty="0">
                <a:solidFill>
                  <a:srgbClr val="FF0000"/>
                </a:solidFill>
                <a:latin typeface="Times New Roman" panose="02020603050405020304" pitchFamily="18" charset="0"/>
                <a:cs typeface="Times New Roman" panose="02020603050405020304" pitchFamily="18" charset="0"/>
              </a:rPr>
              <a:t>“...upon this rock I will build My church.” </a:t>
            </a:r>
          </a:p>
          <a:p>
            <a:pPr marL="0" indent="0">
              <a:buNone/>
            </a:pPr>
            <a:r>
              <a:rPr lang="en-US" sz="4000" b="1" dirty="0">
                <a:latin typeface="Times New Roman" panose="02020603050405020304" pitchFamily="18" charset="0"/>
                <a:cs typeface="Times New Roman" panose="02020603050405020304" pitchFamily="18" charset="0"/>
              </a:rPr>
              <a:t>– Matthew 16:18</a:t>
            </a:r>
          </a:p>
          <a:p>
            <a:pPr marL="0" indent="0">
              <a:buNone/>
            </a:pP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70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1185-55C6-0B9B-B3AB-3D02FB8567FA}"/>
              </a:ext>
            </a:extLst>
          </p:cNvPr>
          <p:cNvSpPr>
            <a:spLocks noGrp="1"/>
          </p:cNvSpPr>
          <p:nvPr>
            <p:ph type="title"/>
          </p:nvPr>
        </p:nvSpPr>
        <p:spPr>
          <a:xfrm>
            <a:off x="838200" y="1"/>
            <a:ext cx="10515600" cy="1040129"/>
          </a:xfrm>
        </p:spPr>
        <p:txBody>
          <a:bodyPr>
            <a:normAutofit/>
          </a:bodyPr>
          <a:lstStyle/>
          <a:p>
            <a:pPr algn="ctr"/>
            <a:r>
              <a:rPr lang="en-US" sz="6000" b="1" dirty="0">
                <a:latin typeface="Times New Roman" panose="02020603050405020304" pitchFamily="18" charset="0"/>
                <a:cs typeface="Times New Roman" panose="02020603050405020304" pitchFamily="18" charset="0"/>
              </a:rPr>
              <a:t>The Local Church</a:t>
            </a:r>
          </a:p>
        </p:txBody>
      </p:sp>
      <p:sp>
        <p:nvSpPr>
          <p:cNvPr id="3" name="Content Placeholder 2">
            <a:extLst>
              <a:ext uri="{FF2B5EF4-FFF2-40B4-BE49-F238E27FC236}">
                <a16:creationId xmlns:a16="http://schemas.microsoft.com/office/drawing/2014/main" id="{18D77924-BB5D-958E-2FB1-59E54C92E84A}"/>
              </a:ext>
            </a:extLst>
          </p:cNvPr>
          <p:cNvSpPr>
            <a:spLocks noGrp="1"/>
          </p:cNvSpPr>
          <p:nvPr>
            <p:ph idx="1"/>
          </p:nvPr>
        </p:nvSpPr>
        <p:spPr>
          <a:xfrm>
            <a:off x="0" y="1040130"/>
            <a:ext cx="12192000" cy="5817870"/>
          </a:xfrm>
        </p:spPr>
        <p:txBody>
          <a:bodyPr>
            <a:normAutofit/>
          </a:bodyPr>
          <a:lstStyle/>
          <a:p>
            <a:pPr marL="0" indent="0">
              <a:buNone/>
            </a:pPr>
            <a:r>
              <a:rPr lang="en-US" sz="4400" b="1" dirty="0">
                <a:latin typeface="Times New Roman" panose="02020603050405020304" pitchFamily="18" charset="0"/>
                <a:cs typeface="Times New Roman" panose="02020603050405020304" pitchFamily="18" charset="0"/>
              </a:rPr>
              <a:t>“A Church,” not “The Church,” but still “The Church.”</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Membership in the true church only comes by grace through faith in Christ. – Ephesians 2:8</a:t>
            </a:r>
          </a:p>
        </p:txBody>
      </p:sp>
    </p:spTree>
    <p:extLst>
      <p:ext uri="{BB962C8B-B14F-4D97-AF65-F5344CB8AC3E}">
        <p14:creationId xmlns:p14="http://schemas.microsoft.com/office/powerpoint/2010/main" val="160046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601D-32A6-0454-B99B-C6302D106BB0}"/>
              </a:ext>
            </a:extLst>
          </p:cNvPr>
          <p:cNvSpPr>
            <a:spLocks noGrp="1"/>
          </p:cNvSpPr>
          <p:nvPr>
            <p:ph type="title"/>
          </p:nvPr>
        </p:nvSpPr>
        <p:spPr>
          <a:xfrm>
            <a:off x="0" y="1"/>
            <a:ext cx="12192000" cy="800099"/>
          </a:xfrm>
        </p:spPr>
        <p:txBody>
          <a:bodyPr/>
          <a:lstStyle/>
          <a:p>
            <a:pPr algn="ctr"/>
            <a:r>
              <a:rPr lang="en-US" b="1" dirty="0">
                <a:latin typeface="Times New Roman" panose="02020603050405020304" pitchFamily="18" charset="0"/>
                <a:cs typeface="Times New Roman" panose="02020603050405020304" pitchFamily="18" charset="0"/>
              </a:rPr>
              <a:t>WBC Statement of Faith: Of the Local Church</a:t>
            </a:r>
          </a:p>
        </p:txBody>
      </p:sp>
      <p:sp>
        <p:nvSpPr>
          <p:cNvPr id="3" name="Content Placeholder 2">
            <a:extLst>
              <a:ext uri="{FF2B5EF4-FFF2-40B4-BE49-F238E27FC236}">
                <a16:creationId xmlns:a16="http://schemas.microsoft.com/office/drawing/2014/main" id="{4CC4C3EE-2ED7-0C17-8653-F39E3F52D88E}"/>
              </a:ext>
            </a:extLst>
          </p:cNvPr>
          <p:cNvSpPr>
            <a:spLocks noGrp="1"/>
          </p:cNvSpPr>
          <p:nvPr>
            <p:ph idx="1"/>
          </p:nvPr>
        </p:nvSpPr>
        <p:spPr>
          <a:xfrm>
            <a:off x="0" y="1005840"/>
            <a:ext cx="12192000" cy="5852160"/>
          </a:xfrm>
        </p:spPr>
        <p:txBody>
          <a:bodyPr/>
          <a:lstStyle/>
          <a:p>
            <a:pPr marL="0" indent="0">
              <a:buNone/>
            </a:pPr>
            <a:r>
              <a:rPr lang="en-US" sz="2800" b="1" i="1" dirty="0">
                <a:effectLst/>
                <a:latin typeface="Times New Roman" panose="02020603050405020304" pitchFamily="18" charset="0"/>
                <a:ea typeface="Calibri" panose="020F0502020204030204" pitchFamily="34" charset="0"/>
              </a:rPr>
              <a:t>“We believe that a local church is a congregation of believers, associated by a covenant of faith and fellowship of the gospel; observing the ordinances of Christ; governed by laws; and exercising the gifts, rights, and privileges invested in them by His Word; that its officers are pastors and elders, whose qualification, claims and duties, are clearly defined in the Scriptures. We believe the true mission of the church is the edification of believers and the faithful witnessing of Christ to all men as we have opportunity. We hold that the local church has the absolute right of self-government, free from the interference of any hierarchy of individuals or organization; and that the one and only Superintendent is Christ through the Holy Spirit; that it is scriptural for the true churches to cooperate with each other in contending for the faith and for the furtherance of the gospel; that each local church is the sole judge of the measure and method of its cooperation on all matters of membership, of policy of government , of discipline , of benevolence, the will of the local church is final.”</a:t>
            </a:r>
            <a:endParaRPr lang="en-US" b="1" dirty="0"/>
          </a:p>
        </p:txBody>
      </p:sp>
    </p:spTree>
    <p:extLst>
      <p:ext uri="{BB962C8B-B14F-4D97-AF65-F5344CB8AC3E}">
        <p14:creationId xmlns:p14="http://schemas.microsoft.com/office/powerpoint/2010/main" val="175932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DBB1-7C28-15D0-E8F1-1CE99CF4046D}"/>
              </a:ext>
            </a:extLst>
          </p:cNvPr>
          <p:cNvSpPr>
            <a:spLocks noGrp="1"/>
          </p:cNvSpPr>
          <p:nvPr>
            <p:ph type="title"/>
          </p:nvPr>
        </p:nvSpPr>
        <p:spPr>
          <a:xfrm>
            <a:off x="838200" y="1"/>
            <a:ext cx="10515600" cy="681036"/>
          </a:xfrm>
        </p:spPr>
        <p:txBody>
          <a:bodyPr>
            <a:noAutofit/>
          </a:bodyPr>
          <a:lstStyle/>
          <a:p>
            <a:pPr algn="ctr"/>
            <a:r>
              <a:rPr lang="en-US" sz="6000" b="1" dirty="0">
                <a:latin typeface="Times New Roman" panose="02020603050405020304" pitchFamily="18" charset="0"/>
                <a:cs typeface="Times New Roman" panose="02020603050405020304" pitchFamily="18" charset="0"/>
              </a:rPr>
              <a:t>So What?</a:t>
            </a:r>
          </a:p>
        </p:txBody>
      </p:sp>
      <p:sp>
        <p:nvSpPr>
          <p:cNvPr id="3" name="Content Placeholder 2">
            <a:extLst>
              <a:ext uri="{FF2B5EF4-FFF2-40B4-BE49-F238E27FC236}">
                <a16:creationId xmlns:a16="http://schemas.microsoft.com/office/drawing/2014/main" id="{DB245DA7-0259-003F-8575-BCEB5746BBB1}"/>
              </a:ext>
            </a:extLst>
          </p:cNvPr>
          <p:cNvSpPr>
            <a:spLocks noGrp="1"/>
          </p:cNvSpPr>
          <p:nvPr>
            <p:ph idx="1"/>
          </p:nvPr>
        </p:nvSpPr>
        <p:spPr>
          <a:xfrm>
            <a:off x="0" y="948690"/>
            <a:ext cx="12192000" cy="5909309"/>
          </a:xfrm>
        </p:spPr>
        <p:txBody>
          <a:bodyPr>
            <a:normAutofit/>
          </a:bodyPr>
          <a:lstStyle/>
          <a:p>
            <a:pPr marL="0" indent="0">
              <a:buNone/>
            </a:pPr>
            <a:r>
              <a:rPr lang="en-US" sz="4400" dirty="0">
                <a:effectLst/>
                <a:latin typeface="Times New Roman" panose="02020603050405020304" pitchFamily="18" charset="0"/>
                <a:ea typeface="Calibri" panose="020F0502020204030204" pitchFamily="34" charset="0"/>
              </a:rPr>
              <a:t>“For you are a chosen race, a royal priesthood, a holy nation, a people for </a:t>
            </a:r>
            <a:r>
              <a:rPr lang="en-US" sz="4400" i="1" dirty="0">
                <a:effectLst/>
                <a:latin typeface="Times New Roman" panose="02020603050405020304" pitchFamily="18" charset="0"/>
                <a:ea typeface="Calibri" panose="020F0502020204030204" pitchFamily="34" charset="0"/>
              </a:rPr>
              <a:t>God’s</a:t>
            </a:r>
            <a:r>
              <a:rPr lang="en-US" sz="4400" dirty="0">
                <a:effectLst/>
                <a:latin typeface="Times New Roman" panose="02020603050405020304" pitchFamily="18" charset="0"/>
                <a:ea typeface="Calibri" panose="020F0502020204030204" pitchFamily="34" charset="0"/>
              </a:rPr>
              <a:t> own possession, so that you may proclaim the excellencies of Him who has called you out of darkness into His marvelous light; </a:t>
            </a:r>
            <a:r>
              <a:rPr lang="en-US" sz="4400" baseline="30000" dirty="0">
                <a:effectLst/>
                <a:latin typeface="Times New Roman" panose="02020603050405020304" pitchFamily="18" charset="0"/>
                <a:ea typeface="Calibri" panose="020F0502020204030204" pitchFamily="34" charset="0"/>
              </a:rPr>
              <a:t>10 </a:t>
            </a:r>
            <a:r>
              <a:rPr lang="en-US" sz="4400" dirty="0">
                <a:effectLst/>
                <a:latin typeface="Times New Roman" panose="02020603050405020304" pitchFamily="18" charset="0"/>
                <a:ea typeface="Calibri" panose="020F0502020204030204" pitchFamily="34" charset="0"/>
              </a:rPr>
              <a:t>for you once were not a people, but now you are the people of God; you had not received mercy, but now you have received mercy.”</a:t>
            </a:r>
          </a:p>
          <a:p>
            <a:pPr>
              <a:buFontTx/>
              <a:buChar char="-"/>
            </a:pPr>
            <a:r>
              <a:rPr lang="en-US" sz="4400" dirty="0">
                <a:latin typeface="Times New Roman" panose="02020603050405020304" pitchFamily="18" charset="0"/>
              </a:rPr>
              <a:t>1 Peter 2:9-10</a:t>
            </a:r>
          </a:p>
          <a:p>
            <a:pPr marL="0" indent="0">
              <a:buNone/>
            </a:pPr>
            <a:r>
              <a:rPr lang="en-US" sz="4400" b="1" dirty="0">
                <a:latin typeface="Times New Roman" panose="02020603050405020304" pitchFamily="18" charset="0"/>
              </a:rPr>
              <a:t>This is what it means to be part of Jesus’ Church!</a:t>
            </a:r>
            <a:endParaRPr lang="en-US" sz="4400" b="1" dirty="0"/>
          </a:p>
        </p:txBody>
      </p:sp>
    </p:spTree>
    <p:extLst>
      <p:ext uri="{BB962C8B-B14F-4D97-AF65-F5344CB8AC3E}">
        <p14:creationId xmlns:p14="http://schemas.microsoft.com/office/powerpoint/2010/main" val="3699364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587</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 No “Lone Ranger” Christians...</vt:lpstr>
      <vt:lpstr>Ekklesia = Church</vt:lpstr>
      <vt:lpstr>The “Universal” Church</vt:lpstr>
      <vt:lpstr>The Local Church</vt:lpstr>
      <vt:lpstr>WBC Statement of Faith: Of the Local Church</vt:lpstr>
      <vt:lpstr>So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No “Lone Ranger” Christians...</dc:title>
  <dc:creator>Tony Borton</dc:creator>
  <cp:lastModifiedBy>Tony Borton</cp:lastModifiedBy>
  <cp:revision>1</cp:revision>
  <dcterms:created xsi:type="dcterms:W3CDTF">2023-02-23T16:58:37Z</dcterms:created>
  <dcterms:modified xsi:type="dcterms:W3CDTF">2023-02-23T19:06:34Z</dcterms:modified>
</cp:coreProperties>
</file>