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24" d="100"/>
          <a:sy n="124" d="100"/>
        </p:scale>
        <p:origin x="156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D35141-783F-4165-9752-BC7C823C28F4}" type="datetimeFigureOut">
              <a:rPr lang="en-US" smtClean="0"/>
              <a:t>3/5/23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340933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35141-783F-4165-9752-BC7C823C28F4}" type="datetimeFigureOut">
              <a:rPr lang="en-US" smtClean="0"/>
              <a:t>3/5/23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215477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35141-783F-4165-9752-BC7C823C28F4}" type="datetimeFigureOut">
              <a:rPr lang="en-US" smtClean="0"/>
              <a:t>3/5/23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414121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35141-783F-4165-9752-BC7C823C28F4}" type="datetimeFigureOut">
              <a:rPr lang="en-US" smtClean="0"/>
              <a:t>3/5/23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2872380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D35141-783F-4165-9752-BC7C823C28F4}" type="datetimeFigureOut">
              <a:rPr lang="en-US" smtClean="0"/>
              <a:t>3/5/23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193833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D35141-783F-4165-9752-BC7C823C28F4}" type="datetimeFigureOut">
              <a:rPr lang="en-US" smtClean="0"/>
              <a:t>3/5/23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352281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35141-783F-4165-9752-BC7C823C28F4}" type="datetimeFigureOut">
              <a:rPr lang="en-US" smtClean="0"/>
              <a:t>3/5/23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241187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D35141-783F-4165-9752-BC7C823C28F4}" type="datetimeFigureOut">
              <a:rPr lang="en-US" smtClean="0"/>
              <a:t>3/5/23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164562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35141-783F-4165-9752-BC7C823C28F4}" type="datetimeFigureOut">
              <a:rPr lang="en-US" smtClean="0"/>
              <a:t>3/5/23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350103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35141-783F-4165-9752-BC7C823C28F4}" type="datetimeFigureOut">
              <a:rPr lang="en-US" smtClean="0"/>
              <a:t>3/5/23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13420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35141-783F-4165-9752-BC7C823C28F4}" type="datetimeFigureOut">
              <a:rPr lang="en-US" smtClean="0"/>
              <a:t>3/5/23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43863-8969-4593-A44F-6A72108592C6}" type="slidenum">
              <a:rPr lang="en-US" smtClean="0"/>
              <a:t>‹#›</a:t>
            </a:fld>
            <a:endParaRPr lang="en-US"/>
          </a:p>
        </p:txBody>
      </p:sp>
    </p:spTree>
    <p:extLst>
      <p:ext uri="{BB962C8B-B14F-4D97-AF65-F5344CB8AC3E}">
        <p14:creationId xmlns:p14="http://schemas.microsoft.com/office/powerpoint/2010/main" val="46058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35141-783F-4165-9752-BC7C823C28F4}" type="datetimeFigureOut">
              <a:rPr lang="en-US" smtClean="0"/>
              <a:t>3/5/23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43863-8969-4593-A44F-6A72108592C6}" type="slidenum">
              <a:rPr lang="en-US" smtClean="0"/>
              <a:t>‹#›</a:t>
            </a:fld>
            <a:endParaRPr lang="en-US"/>
          </a:p>
        </p:txBody>
      </p:sp>
    </p:spTree>
    <p:extLst>
      <p:ext uri="{BB962C8B-B14F-4D97-AF65-F5344CB8AC3E}">
        <p14:creationId xmlns:p14="http://schemas.microsoft.com/office/powerpoint/2010/main" val="1478049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7405DB-A0C7-9DC0-E430-8AFFBB793746}"/>
              </a:ext>
            </a:extLst>
          </p:cNvPr>
          <p:cNvSpPr>
            <a:spLocks noGrp="1"/>
          </p:cNvSpPr>
          <p:nvPr>
            <p:ph type="title"/>
          </p:nvPr>
        </p:nvSpPr>
        <p:spPr>
          <a:xfrm>
            <a:off x="0" y="1"/>
            <a:ext cx="9144000" cy="1027414"/>
          </a:xfrm>
        </p:spPr>
        <p:txBody>
          <a:bodyPr>
            <a:noAutofit/>
          </a:bodyPr>
          <a:lstStyle/>
          <a:p>
            <a:pPr algn="ctr"/>
            <a:r>
              <a:rPr lang="en-US" b="1" dirty="0">
                <a:latin typeface="Times New Roman" panose="02020603050405020304" pitchFamily="18" charset="0"/>
                <a:cs typeface="Times New Roman" panose="02020603050405020304" pitchFamily="18" charset="0"/>
              </a:rPr>
              <a:t>The Church in Acts Part 1 Review</a:t>
            </a:r>
          </a:p>
        </p:txBody>
      </p:sp>
      <p:sp>
        <p:nvSpPr>
          <p:cNvPr id="5" name="Content Placeholder 4">
            <a:extLst>
              <a:ext uri="{FF2B5EF4-FFF2-40B4-BE49-F238E27FC236}">
                <a16:creationId xmlns:a16="http://schemas.microsoft.com/office/drawing/2014/main" id="{EB6400AF-A239-90C2-2F38-B9CFD8BD0FC1}"/>
              </a:ext>
            </a:extLst>
          </p:cNvPr>
          <p:cNvSpPr>
            <a:spLocks noGrp="1"/>
          </p:cNvSpPr>
          <p:nvPr>
            <p:ph idx="1"/>
          </p:nvPr>
        </p:nvSpPr>
        <p:spPr>
          <a:xfrm>
            <a:off x="174660" y="1191799"/>
            <a:ext cx="8969339" cy="5620605"/>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Ekklesia = Church = An Assembly or congregation of “Called-out Ones.”    </a:t>
            </a:r>
            <a:r>
              <a:rPr lang="en-US" dirty="0">
                <a:latin typeface="Times New Roman" panose="02020603050405020304" pitchFamily="18" charset="0"/>
                <a:cs typeface="Times New Roman" panose="02020603050405020304" pitchFamily="18" charset="0"/>
              </a:rPr>
              <a:t>(Romans 1:6, John 17:16)</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“Universal” or “True” Church – Comprised of all Christians everywhere and all through time since the Holy Spirit’s coming upon the Apostles at Pentecost. All who are saved by grace through faith in Christ are baptized into the Church by the Holy Spirit. The church belongs to Jesus.        (1 Corinthians 12:13, Matthew 16:18, 1 Peter 2:9)</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Local Church – A local assembly of believers that has defined leadership, worships together, and follows the two Christ-commanded ordinances.     </a:t>
            </a:r>
          </a:p>
          <a:p>
            <a:pPr marL="0" indent="0">
              <a:buNone/>
            </a:pPr>
            <a:r>
              <a:rPr lang="en-US" dirty="0">
                <a:latin typeface="Times New Roman" panose="02020603050405020304" pitchFamily="18" charset="0"/>
                <a:cs typeface="Times New Roman" panose="02020603050405020304" pitchFamily="18" charset="0"/>
              </a:rPr>
              <a:t>(Ephesians 2:8, Galatians 1:2)</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658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61C77-4FA6-9A67-B1F3-76C6D52831A0}"/>
              </a:ext>
            </a:extLst>
          </p:cNvPr>
          <p:cNvSpPr>
            <a:spLocks noGrp="1"/>
          </p:cNvSpPr>
          <p:nvPr>
            <p:ph type="title"/>
          </p:nvPr>
        </p:nvSpPr>
        <p:spPr>
          <a:xfrm>
            <a:off x="-339047" y="8729"/>
            <a:ext cx="9852917" cy="2025554"/>
          </a:xfrm>
        </p:spPr>
        <p:txBody>
          <a:bodyPr>
            <a:normAutofit/>
          </a:bodyPr>
          <a:lstStyle/>
          <a:p>
            <a:pPr algn="ctr"/>
            <a:r>
              <a:rPr lang="en-US" sz="4800" b="1" dirty="0">
                <a:latin typeface="Times New Roman" panose="02020603050405020304" pitchFamily="18" charset="0"/>
                <a:cs typeface="Times New Roman" panose="02020603050405020304" pitchFamily="18" charset="0"/>
              </a:rPr>
              <a:t>I Belong to Jesus and His Church:</a:t>
            </a:r>
            <a:br>
              <a:rPr lang="en-US" sz="4800" b="1" dirty="0">
                <a:latin typeface="Times New Roman" panose="02020603050405020304" pitchFamily="18" charset="0"/>
                <a:cs typeface="Times New Roman" panose="02020603050405020304" pitchFamily="18" charset="0"/>
              </a:rPr>
            </a:br>
            <a:r>
              <a:rPr lang="en-US" sz="4800" b="1" dirty="0">
                <a:latin typeface="Times New Roman" panose="02020603050405020304" pitchFamily="18" charset="0"/>
                <a:cs typeface="Times New Roman" panose="02020603050405020304" pitchFamily="18" charset="0"/>
              </a:rPr>
              <a:t>What Now?</a:t>
            </a:r>
          </a:p>
        </p:txBody>
      </p:sp>
      <p:sp>
        <p:nvSpPr>
          <p:cNvPr id="3" name="Content Placeholder 2">
            <a:extLst>
              <a:ext uri="{FF2B5EF4-FFF2-40B4-BE49-F238E27FC236}">
                <a16:creationId xmlns:a16="http://schemas.microsoft.com/office/drawing/2014/main" id="{3B7C6B6B-A287-048B-2115-CAF8CD068099}"/>
              </a:ext>
            </a:extLst>
          </p:cNvPr>
          <p:cNvSpPr>
            <a:spLocks noGrp="1"/>
          </p:cNvSpPr>
          <p:nvPr>
            <p:ph idx="1"/>
          </p:nvPr>
        </p:nvSpPr>
        <p:spPr>
          <a:xfrm>
            <a:off x="164387" y="2118283"/>
            <a:ext cx="8979612" cy="4211240"/>
          </a:xfrm>
        </p:spPr>
        <p:txBody>
          <a:bodyPr>
            <a:normAutofit/>
          </a:bodyPr>
          <a:lstStyle/>
          <a:p>
            <a:pPr marL="0" indent="0">
              <a:buNone/>
            </a:pPr>
            <a:r>
              <a:rPr lang="en-US" sz="3600" b="1" dirty="0">
                <a:latin typeface="Times New Roman" panose="02020603050405020304" pitchFamily="18" charset="0"/>
                <a:ea typeface="Calibri" panose="020F0502020204030204" pitchFamily="34" charset="0"/>
              </a:rPr>
              <a:t>“For we are His workmanship created in Christ Jesus for good works, which God prepared beforehand so that we would walk in them.”   </a:t>
            </a:r>
            <a:r>
              <a:rPr lang="en-US" sz="3600" b="1" dirty="0">
                <a:latin typeface="Times New Roman" panose="02020603050405020304" pitchFamily="18" charset="0"/>
              </a:rPr>
              <a:t>Ephesians 2:10</a:t>
            </a:r>
          </a:p>
          <a:p>
            <a:pPr marL="0" indent="0">
              <a:buNone/>
            </a:pPr>
            <a:endParaRPr lang="en-US" sz="3600" b="1" dirty="0">
              <a:latin typeface="Times New Roman" panose="02020603050405020304" pitchFamily="18" charset="0"/>
            </a:endParaRPr>
          </a:p>
          <a:p>
            <a:pPr marL="0" indent="0">
              <a:buNone/>
            </a:pPr>
            <a:r>
              <a:rPr lang="en-US" sz="3600" b="1" dirty="0">
                <a:latin typeface="Times New Roman" panose="02020603050405020304" pitchFamily="18" charset="0"/>
              </a:rPr>
              <a:t>We have a purpose!</a:t>
            </a:r>
            <a:endParaRPr lang="en-US" sz="3600" dirty="0"/>
          </a:p>
        </p:txBody>
      </p:sp>
    </p:spTree>
    <p:extLst>
      <p:ext uri="{BB962C8B-B14F-4D97-AF65-F5344CB8AC3E}">
        <p14:creationId xmlns:p14="http://schemas.microsoft.com/office/powerpoint/2010/main" val="138545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6FB2-CD67-A8E3-B8BE-D418EC32C772}"/>
              </a:ext>
            </a:extLst>
          </p:cNvPr>
          <p:cNvSpPr>
            <a:spLocks noGrp="1"/>
          </p:cNvSpPr>
          <p:nvPr>
            <p:ph type="title"/>
          </p:nvPr>
        </p:nvSpPr>
        <p:spPr>
          <a:xfrm>
            <a:off x="0" y="1"/>
            <a:ext cx="9144000" cy="1553766"/>
          </a:xfrm>
        </p:spPr>
        <p:txBody>
          <a:bodyPr>
            <a:normAutofit/>
          </a:bodyPr>
          <a:lstStyle/>
          <a:p>
            <a:pPr algn="ctr"/>
            <a:r>
              <a:rPr lang="en-US" b="1" dirty="0">
                <a:latin typeface="Times New Roman" panose="02020603050405020304" pitchFamily="18" charset="0"/>
                <a:ea typeface="Calibri" panose="020F0502020204030204" pitchFamily="34" charset="0"/>
              </a:rPr>
              <a:t>The Mission/Purpose of the Church = Your Mission/Purpose</a:t>
            </a:r>
            <a:endParaRPr lang="en-US" b="1" dirty="0"/>
          </a:p>
        </p:txBody>
      </p:sp>
      <p:sp>
        <p:nvSpPr>
          <p:cNvPr id="3" name="Content Placeholder 2">
            <a:extLst>
              <a:ext uri="{FF2B5EF4-FFF2-40B4-BE49-F238E27FC236}">
                <a16:creationId xmlns:a16="http://schemas.microsoft.com/office/drawing/2014/main" id="{C56FD375-4482-679A-4471-BCD086DBBF1A}"/>
              </a:ext>
            </a:extLst>
          </p:cNvPr>
          <p:cNvSpPr>
            <a:spLocks noGrp="1"/>
          </p:cNvSpPr>
          <p:nvPr>
            <p:ph idx="1"/>
          </p:nvPr>
        </p:nvSpPr>
        <p:spPr>
          <a:xfrm>
            <a:off x="154112" y="1725217"/>
            <a:ext cx="8989888" cy="4768050"/>
          </a:xfrm>
        </p:spPr>
        <p:txBody>
          <a:bodyPr>
            <a:normAutofit fontScale="92500"/>
          </a:bodyPr>
          <a:lstStyle/>
          <a:p>
            <a:pPr marL="385763" indent="-385763">
              <a:buAutoNum type="arabicPeriod"/>
            </a:pPr>
            <a:r>
              <a:rPr lang="en-US" sz="3200" b="1" dirty="0">
                <a:latin typeface="Times New Roman" panose="02020603050405020304" pitchFamily="18" charset="0"/>
                <a:ea typeface="Calibri" panose="020F0502020204030204" pitchFamily="34" charset="0"/>
              </a:rPr>
              <a:t>Glorify God </a:t>
            </a:r>
          </a:p>
          <a:p>
            <a:pPr marL="0" indent="0">
              <a:buNone/>
            </a:pPr>
            <a:r>
              <a:rPr lang="en-US" sz="3200" b="1" dirty="0">
                <a:latin typeface="Times New Roman" panose="02020603050405020304" pitchFamily="18" charset="0"/>
                <a:ea typeface="Calibri" panose="020F0502020204030204" pitchFamily="34" charset="0"/>
              </a:rPr>
              <a:t>Matthew 5:16, 1 Corinthians 10:31, Ephesians 1:11-12, Revelation 4:11</a:t>
            </a:r>
          </a:p>
          <a:p>
            <a:pPr marL="0" indent="0">
              <a:buNone/>
            </a:pPr>
            <a:endParaRPr lang="en-US" sz="3200" b="1" dirty="0">
              <a:latin typeface="Times New Roman" panose="02020603050405020304" pitchFamily="18" charset="0"/>
            </a:endParaRPr>
          </a:p>
          <a:p>
            <a:pPr marL="385763" indent="-385763">
              <a:buAutoNum type="arabicPeriod" startAt="2"/>
            </a:pPr>
            <a:r>
              <a:rPr lang="en-US" sz="3200" b="1" dirty="0">
                <a:latin typeface="Times New Roman" panose="02020603050405020304" pitchFamily="18" charset="0"/>
              </a:rPr>
              <a:t>Go Get ‘</a:t>
            </a:r>
            <a:r>
              <a:rPr lang="en-US" sz="3200" b="1" dirty="0" err="1">
                <a:latin typeface="Times New Roman" panose="02020603050405020304" pitchFamily="18" charset="0"/>
              </a:rPr>
              <a:t>Em</a:t>
            </a:r>
            <a:endParaRPr lang="en-US" sz="3200" b="1" dirty="0">
              <a:latin typeface="Times New Roman" panose="02020603050405020304" pitchFamily="18" charset="0"/>
            </a:endParaRPr>
          </a:p>
          <a:p>
            <a:pPr marL="0" indent="0">
              <a:buNone/>
            </a:pPr>
            <a:r>
              <a:rPr lang="en-US" sz="3200" b="1" dirty="0">
                <a:latin typeface="Times New Roman" panose="02020603050405020304" pitchFamily="18" charset="0"/>
              </a:rPr>
              <a:t>Romans 5:10-11, 2 Peter 3:9, Acts 1:8, Matthew 28:19</a:t>
            </a:r>
          </a:p>
          <a:p>
            <a:pPr marL="0" indent="0">
              <a:buNone/>
            </a:pPr>
            <a:endParaRPr lang="en-US" sz="3200" b="1" dirty="0">
              <a:latin typeface="Times New Roman" panose="02020603050405020304" pitchFamily="18" charset="0"/>
            </a:endParaRPr>
          </a:p>
          <a:p>
            <a:pPr marL="385763" indent="-385763">
              <a:buAutoNum type="arabicPeriod" startAt="3"/>
            </a:pPr>
            <a:r>
              <a:rPr lang="en-US" sz="3200" b="1" dirty="0">
                <a:latin typeface="Times New Roman" panose="02020603050405020304" pitchFamily="18" charset="0"/>
              </a:rPr>
              <a:t>Grow the Body</a:t>
            </a:r>
          </a:p>
          <a:p>
            <a:pPr marL="0" indent="0">
              <a:buNone/>
            </a:pPr>
            <a:r>
              <a:rPr lang="en-US" sz="3200" b="1" dirty="0">
                <a:latin typeface="Times New Roman" panose="02020603050405020304" pitchFamily="18" charset="0"/>
                <a:ea typeface="Calibri" panose="020F0502020204030204" pitchFamily="34" charset="0"/>
              </a:rPr>
              <a:t>Ephesians 4:12-13, Ephesians 2:19-22, Colossians 2:19</a:t>
            </a:r>
            <a:endParaRPr lang="en-US" sz="3200" b="1" dirty="0">
              <a:latin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237273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B3713-708C-6C17-A127-2C035E9D4853}"/>
              </a:ext>
            </a:extLst>
          </p:cNvPr>
          <p:cNvSpPr>
            <a:spLocks noGrp="1"/>
          </p:cNvSpPr>
          <p:nvPr>
            <p:ph type="title"/>
          </p:nvPr>
        </p:nvSpPr>
        <p:spPr>
          <a:xfrm>
            <a:off x="0" y="1"/>
            <a:ext cx="9144000" cy="1068511"/>
          </a:xfrm>
        </p:spPr>
        <p:txBody>
          <a:bodyPr>
            <a:noAutofit/>
          </a:bodyPr>
          <a:lstStyle/>
          <a:p>
            <a:pPr algn="ctr"/>
            <a:r>
              <a:rPr lang="en-US" sz="5400" b="1" dirty="0">
                <a:latin typeface="Times New Roman" panose="02020603050405020304" pitchFamily="18" charset="0"/>
                <a:cs typeface="Times New Roman" panose="02020603050405020304" pitchFamily="18" charset="0"/>
              </a:rPr>
              <a:t>“One Another”</a:t>
            </a:r>
          </a:p>
        </p:txBody>
      </p:sp>
      <p:sp>
        <p:nvSpPr>
          <p:cNvPr id="3" name="Content Placeholder 2">
            <a:extLst>
              <a:ext uri="{FF2B5EF4-FFF2-40B4-BE49-F238E27FC236}">
                <a16:creationId xmlns:a16="http://schemas.microsoft.com/office/drawing/2014/main" id="{59B63E19-2827-4DEF-B554-8FF395A41D49}"/>
              </a:ext>
            </a:extLst>
          </p:cNvPr>
          <p:cNvSpPr>
            <a:spLocks noGrp="1"/>
          </p:cNvSpPr>
          <p:nvPr>
            <p:ph idx="1"/>
          </p:nvPr>
        </p:nvSpPr>
        <p:spPr>
          <a:xfrm>
            <a:off x="226031" y="1553767"/>
            <a:ext cx="8917968" cy="4446983"/>
          </a:xfrm>
        </p:spPr>
        <p:txBody>
          <a:bodyPr>
            <a:normAutofit/>
          </a:bodyPr>
          <a:lstStyle/>
          <a:p>
            <a:pPr marL="0" indent="0">
              <a:buNone/>
            </a:pPr>
            <a:r>
              <a:rPr lang="en-US" sz="3200" b="1" dirty="0">
                <a:latin typeface="Times New Roman" panose="02020603050405020304" pitchFamily="18" charset="0"/>
                <a:ea typeface="Calibri" panose="020F0502020204030204" pitchFamily="34" charset="0"/>
              </a:rPr>
              <a:t>“One another" is derived from the Greek word “</a:t>
            </a:r>
            <a:r>
              <a:rPr lang="en-US" sz="3200" b="1" i="1" dirty="0">
                <a:latin typeface="Times New Roman" panose="02020603050405020304" pitchFamily="18" charset="0"/>
                <a:ea typeface="Calibri" panose="020F0502020204030204" pitchFamily="34" charset="0"/>
              </a:rPr>
              <a:t>allelon”</a:t>
            </a:r>
            <a:r>
              <a:rPr lang="en-US" sz="3200" b="1" dirty="0">
                <a:latin typeface="Times New Roman" panose="02020603050405020304" pitchFamily="18" charset="0"/>
                <a:ea typeface="Calibri" panose="020F0502020204030204" pitchFamily="34" charset="0"/>
              </a:rPr>
              <a:t> which means "one another, each other; mutually, reciprocally.”</a:t>
            </a:r>
          </a:p>
          <a:p>
            <a:pPr marL="0" indent="0">
              <a:buNone/>
            </a:pPr>
            <a:endParaRPr lang="en-US" sz="3200" b="1" dirty="0">
              <a:latin typeface="Times New Roman" panose="02020603050405020304" pitchFamily="18" charset="0"/>
              <a:ea typeface="Calibri" panose="020F0502020204030204" pitchFamily="34" charset="0"/>
            </a:endParaRPr>
          </a:p>
          <a:p>
            <a:pPr>
              <a:buFontTx/>
              <a:buChar char="-"/>
            </a:pPr>
            <a:r>
              <a:rPr lang="en-US" sz="3200" b="1" dirty="0">
                <a:latin typeface="Times New Roman" panose="02020603050405020304" pitchFamily="18" charset="0"/>
                <a:ea typeface="Calibri" panose="020F0502020204030204" pitchFamily="34" charset="0"/>
              </a:rPr>
              <a:t>Remember, there are no effective, growing “Lone Ranger” Christians.  We are all members of “One Another.”    Romans 12:4-5</a:t>
            </a:r>
          </a:p>
          <a:p>
            <a:pPr marL="0" indent="0">
              <a:buNone/>
            </a:pPr>
            <a:endParaRPr lang="en-US" sz="3200" b="1" dirty="0">
              <a:latin typeface="Times New Roman" panose="02020603050405020304" pitchFamily="18" charset="0"/>
            </a:endParaRPr>
          </a:p>
          <a:p>
            <a:pPr marL="0" indent="0">
              <a:buNone/>
            </a:pPr>
            <a:endParaRPr lang="en-US" sz="3200" b="1" dirty="0"/>
          </a:p>
        </p:txBody>
      </p:sp>
    </p:spTree>
    <p:extLst>
      <p:ext uri="{BB962C8B-B14F-4D97-AF65-F5344CB8AC3E}">
        <p14:creationId xmlns:p14="http://schemas.microsoft.com/office/powerpoint/2010/main" val="416024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6FB2-CD67-A8E3-B8BE-D418EC32C772}"/>
              </a:ext>
            </a:extLst>
          </p:cNvPr>
          <p:cNvSpPr>
            <a:spLocks noGrp="1"/>
          </p:cNvSpPr>
          <p:nvPr>
            <p:ph type="title"/>
          </p:nvPr>
        </p:nvSpPr>
        <p:spPr>
          <a:xfrm>
            <a:off x="0" y="-71917"/>
            <a:ext cx="9144000" cy="1553766"/>
          </a:xfrm>
        </p:spPr>
        <p:txBody>
          <a:bodyPr>
            <a:normAutofit/>
          </a:bodyPr>
          <a:lstStyle/>
          <a:p>
            <a:pPr algn="ctr"/>
            <a:r>
              <a:rPr lang="en-US" b="1" dirty="0">
                <a:latin typeface="Times New Roman" panose="02020603050405020304" pitchFamily="18" charset="0"/>
                <a:ea typeface="Calibri" panose="020F0502020204030204" pitchFamily="34" charset="0"/>
              </a:rPr>
              <a:t>The Mission/Purpose of the Church = Your Mission/Purpose</a:t>
            </a:r>
            <a:endParaRPr lang="en-US" b="1" dirty="0"/>
          </a:p>
        </p:txBody>
      </p:sp>
      <p:sp>
        <p:nvSpPr>
          <p:cNvPr id="3" name="Content Placeholder 2">
            <a:extLst>
              <a:ext uri="{FF2B5EF4-FFF2-40B4-BE49-F238E27FC236}">
                <a16:creationId xmlns:a16="http://schemas.microsoft.com/office/drawing/2014/main" id="{C56FD375-4482-679A-4471-BCD086DBBF1A}"/>
              </a:ext>
            </a:extLst>
          </p:cNvPr>
          <p:cNvSpPr>
            <a:spLocks noGrp="1"/>
          </p:cNvSpPr>
          <p:nvPr>
            <p:ph idx="1"/>
          </p:nvPr>
        </p:nvSpPr>
        <p:spPr>
          <a:xfrm>
            <a:off x="154112" y="1553767"/>
            <a:ext cx="8989888" cy="5227177"/>
          </a:xfrm>
        </p:spPr>
        <p:txBody>
          <a:bodyPr>
            <a:normAutofit fontScale="92500"/>
          </a:bodyPr>
          <a:lstStyle/>
          <a:p>
            <a:pPr marL="385763" indent="-385763">
              <a:buAutoNum type="arabicPeriod"/>
            </a:pPr>
            <a:r>
              <a:rPr lang="en-US" sz="3200" b="1" u="sng" dirty="0">
                <a:latin typeface="Times New Roman" panose="02020603050405020304" pitchFamily="18" charset="0"/>
                <a:ea typeface="Calibri" panose="020F0502020204030204" pitchFamily="34" charset="0"/>
              </a:rPr>
              <a:t>Glorify God</a:t>
            </a:r>
            <a:r>
              <a:rPr lang="en-US" sz="3200" b="1" dirty="0">
                <a:latin typeface="Times New Roman" panose="02020603050405020304" pitchFamily="18" charset="0"/>
                <a:ea typeface="Calibri" panose="020F0502020204030204" pitchFamily="34" charset="0"/>
              </a:rPr>
              <a:t> </a:t>
            </a:r>
          </a:p>
          <a:p>
            <a:pPr marL="0" indent="0">
              <a:buNone/>
            </a:pPr>
            <a:r>
              <a:rPr lang="en-US" sz="3200" b="1" dirty="0">
                <a:latin typeface="Times New Roman" panose="02020603050405020304" pitchFamily="18" charset="0"/>
                <a:ea typeface="Calibri" panose="020F0502020204030204" pitchFamily="34" charset="0"/>
              </a:rPr>
              <a:t>Matthew 5:16, 1 Corinthians 10:31, Ephesians 1:11-12, Revelation 4:11</a:t>
            </a:r>
          </a:p>
          <a:p>
            <a:pPr marL="0" indent="0">
              <a:buNone/>
            </a:pPr>
            <a:endParaRPr lang="en-US" sz="3200" b="1" dirty="0">
              <a:latin typeface="Times New Roman" panose="02020603050405020304" pitchFamily="18" charset="0"/>
            </a:endParaRPr>
          </a:p>
          <a:p>
            <a:pPr marL="385763" indent="-385763">
              <a:buAutoNum type="arabicPeriod" startAt="2"/>
            </a:pPr>
            <a:r>
              <a:rPr lang="en-US" sz="3200" b="1" u="sng" dirty="0">
                <a:latin typeface="Times New Roman" panose="02020603050405020304" pitchFamily="18" charset="0"/>
              </a:rPr>
              <a:t>Go Get ‘</a:t>
            </a:r>
            <a:r>
              <a:rPr lang="en-US" sz="3200" b="1" u="sng" dirty="0" err="1">
                <a:latin typeface="Times New Roman" panose="02020603050405020304" pitchFamily="18" charset="0"/>
              </a:rPr>
              <a:t>Em</a:t>
            </a:r>
            <a:endParaRPr lang="en-US" sz="3200" b="1" u="sng" dirty="0">
              <a:latin typeface="Times New Roman" panose="02020603050405020304" pitchFamily="18" charset="0"/>
            </a:endParaRPr>
          </a:p>
          <a:p>
            <a:pPr marL="0" indent="0">
              <a:buNone/>
            </a:pPr>
            <a:r>
              <a:rPr lang="en-US" sz="3200" b="1" dirty="0">
                <a:latin typeface="Times New Roman" panose="02020603050405020304" pitchFamily="18" charset="0"/>
              </a:rPr>
              <a:t>Romans 5:10-11, 2 Peter 3:9, Acts 1:8, Matthew 28:19</a:t>
            </a:r>
          </a:p>
          <a:p>
            <a:pPr marL="0" indent="0">
              <a:buNone/>
            </a:pPr>
            <a:endParaRPr lang="en-US" sz="3200" b="1" dirty="0">
              <a:latin typeface="Times New Roman" panose="02020603050405020304" pitchFamily="18" charset="0"/>
            </a:endParaRPr>
          </a:p>
          <a:p>
            <a:pPr marL="385763" indent="-385763">
              <a:buAutoNum type="arabicPeriod" startAt="3"/>
            </a:pPr>
            <a:r>
              <a:rPr lang="en-US" sz="3200" b="1" u="sng" dirty="0">
                <a:latin typeface="Times New Roman" panose="02020603050405020304" pitchFamily="18" charset="0"/>
              </a:rPr>
              <a:t>Grow the Body</a:t>
            </a:r>
          </a:p>
          <a:p>
            <a:pPr marL="0" indent="0">
              <a:buNone/>
            </a:pPr>
            <a:r>
              <a:rPr lang="en-US" sz="3200" b="1" dirty="0">
                <a:latin typeface="Times New Roman" panose="02020603050405020304" pitchFamily="18" charset="0"/>
                <a:ea typeface="Calibri" panose="020F0502020204030204" pitchFamily="34" charset="0"/>
              </a:rPr>
              <a:t>Ephesians 4:12-13, Ephesians 2:19-22, Colossians 2:19</a:t>
            </a:r>
            <a:endParaRPr lang="en-US" sz="3200" b="1" dirty="0">
              <a:latin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30257905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89</TotalTime>
  <Words>332</Words>
  <Application>Microsoft Macintosh PowerPoint</Application>
  <PresentationFormat>On-screen Show (4:3)</PresentationFormat>
  <Paragraphs>33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The Church in Acts Part 1 Review</vt:lpstr>
      <vt:lpstr>I Belong to Jesus and His Church: What Now?</vt:lpstr>
      <vt:lpstr>The Mission/Purpose of the Church = Your Mission/Purpose</vt:lpstr>
      <vt:lpstr>“One Another”</vt:lpstr>
      <vt:lpstr>The Mission/Purpose of the Church = Your Mission/Purpose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in Acts Part 1 Review</dc:title>
  <dc:creator>Tony Borton</dc:creator>
  <cp:lastModifiedBy>Carolyn Morford</cp:lastModifiedBy>
  <cp:revision>4</cp:revision>
  <dcterms:created xsi:type="dcterms:W3CDTF">2023-03-02T16:24:19Z</dcterms:created>
  <dcterms:modified xsi:type="dcterms:W3CDTF">2023-03-05T16:30:24Z</dcterms:modified>
</cp:coreProperties>
</file>